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6"/>
  </p:handoutMasterIdLst>
  <p:sldIdLst>
    <p:sldId id="256" r:id="rId2"/>
    <p:sldId id="272" r:id="rId3"/>
    <p:sldId id="257" r:id="rId4"/>
    <p:sldId id="259" r:id="rId5"/>
    <p:sldId id="261" r:id="rId6"/>
    <p:sldId id="265" r:id="rId7"/>
    <p:sldId id="264" r:id="rId8"/>
    <p:sldId id="266" r:id="rId9"/>
    <p:sldId id="263" r:id="rId10"/>
    <p:sldId id="271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1738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59B059C-D87F-4DBA-B7B8-42A517731BE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DD6E5B92-F423-446F-9830-DB65A248C87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1590219-B642-415B-BBEF-683D0E164C81}" type="datetime1">
              <a:rPr lang="en-US" altLang="en-US"/>
              <a:pPr/>
              <a:t>6/1/2021</a:t>
            </a:fld>
            <a:endParaRPr lang="en-US" altLang="en-US"/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3C159FB6-D4EF-43A6-976E-48299C57181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08E336D6-95DA-409E-B8F3-BBEDA760204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C2D6365-E511-4211-8EB4-FA8A5E1786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A317FA-39E9-42BB-85A3-96C684AB2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7AD4FC-F87A-4B2A-BC5D-CFDB683DE9D9}" type="datetime1">
              <a:rPr lang="en-US" altLang="en-US"/>
              <a:pPr/>
              <a:t>6/1/2021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290AF-D52A-4E7C-839E-8F565B1A5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C7824-4C27-4976-B84E-EC31DCA41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593797-840A-4CF4-A416-A24EEB0355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8606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B4FC9-0145-45DD-8F90-2810AEE5F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A2E186-E82C-480B-AA8A-0A195C8FFD86}" type="datetime1">
              <a:rPr lang="en-US" altLang="en-US"/>
              <a:pPr/>
              <a:t>6/1/2021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2747D-1BFD-40EF-A820-F2D5EAFB2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B492D-B492-4B29-9A43-D31CDB113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69C78D-A238-43CE-930D-C1C6920530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814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5D846-FCB4-4625-A5AD-3B092A436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481B66-E750-4691-82E1-8180D998C836}" type="datetime1">
              <a:rPr lang="en-US" altLang="en-US"/>
              <a:pPr/>
              <a:t>6/1/2021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F1CF4-2C9C-410E-98BB-A457AC079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9DCF1-5554-4FB4-A83D-6110C16A1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A49E6-2800-4EA0-B1CB-63AD830EB2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1921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7AC7C78-A459-42CF-B76A-081D8E260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7ACC85-14B3-429E-A417-C71F2BE78F7F}" type="datetime1">
              <a:rPr lang="en-US" altLang="en-US"/>
              <a:pPr/>
              <a:t>6/1/2021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D43178-B64D-4525-A492-A19FE5536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4AC64C4-1559-405D-9A5D-ECDDD79AB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256417-2812-47D5-B66E-32DF1D8E5F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5006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A254866-1ED2-46A8-8C5D-1D099E228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65AC41-F5B2-4D54-888E-C0DC72A8DD2C}" type="datetime1">
              <a:rPr lang="en-US" altLang="en-US"/>
              <a:pPr/>
              <a:t>6/1/2021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C64022C-D923-4EE1-998C-5AA100709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83DD51E-DCF4-472D-ABA5-F5DC8F028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6BC10-42E4-43BB-B051-F89EB3B64B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9667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07F8ED2-AA79-4ED6-AD6E-4212DD617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C50970-DB23-45CE-AC5A-77D0A75F7D43}" type="datetime1">
              <a:rPr lang="en-US" altLang="en-US"/>
              <a:pPr/>
              <a:t>6/1/2021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0C726F3-B34B-46B6-BDC3-1A32EF4F7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8F2AF11-8B08-4F9F-B768-68A3B3822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861666-CC2C-4B59-A951-97A557DC7A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7562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EEA11AA-27ED-43DA-B182-9445D866A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D6EDD2-9E9C-4760-8A90-37854D7678B9}" type="datetime1">
              <a:rPr lang="en-US" altLang="en-US"/>
              <a:pPr/>
              <a:t>6/1/2021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DFE5116-8C21-4AA6-B5E1-AAE56CBDF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66C3232-62CC-457A-A300-D5497EF83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56C691-9F16-4DDE-8846-0B8418DB90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4726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9FB603-3744-40FF-89B7-384F36BE3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B2BBF1-FCAA-4C74-907D-71357FD35C7D}" type="datetime1">
              <a:rPr lang="en-US" altLang="en-US"/>
              <a:pPr/>
              <a:t>6/1/2021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3D09BB8-E1F6-415F-82C2-8F336910C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EB2D18F-481C-4202-ACCE-5A082CF1B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E02A3-3838-4C71-BF60-DA3002C61A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0814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14AA337-59FC-4EF3-BEC0-1F68CA50A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282577-F30C-43E9-A8F2-6C3A03A7E655}" type="datetime1">
              <a:rPr lang="en-US" altLang="en-US"/>
              <a:pPr/>
              <a:t>6/1/2021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E1B4E5C-9713-489A-B9C3-C065172CC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9A340E8-D1FD-4E80-BFA6-0752E95FB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EC1699-882B-4434-8E8C-154F428F6C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8613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38DF3-9E66-4BE0-A51E-8642775D4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A64E69-B5CD-46B2-97F4-832D186AAC2A}" type="datetime1">
              <a:rPr lang="en-US" altLang="en-US"/>
              <a:pPr/>
              <a:t>6/1/2021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93A55-87B1-44E7-B113-2225DF01B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D3CC1-5DF1-49AB-AE74-5A99BDAC7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34118-BBFE-4670-98DB-4512CCF30A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709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86728-081D-499C-B74A-003290F59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74B44F-9116-4742-AB8D-15888EA669DB}" type="datetime1">
              <a:rPr lang="en-US" altLang="en-US"/>
              <a:pPr/>
              <a:t>6/1/2021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9A931-2F9E-4542-87A4-50D1CB7CE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CC066-BEE8-4606-BB49-81C7E8938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B9AB28-101A-48A0-A220-BE042E69E0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9578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25BFFB6-821F-4EE6-81F4-C536DB635D4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A9917ED-0CDA-40EF-A6F9-BE9A8A4C6A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705A5-4561-4A44-A460-18E73A0E23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159E9C11-DD69-45BA-A6ED-5E4DD9043818}" type="datetime1">
              <a:rPr lang="en-US" altLang="en-US"/>
              <a:pPr/>
              <a:t>6/1/2021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7C754-2DDA-402F-9627-7261F35E60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47A87-97A8-428C-B223-01BFDC4B2A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CFF3046-2D36-4E6B-AD6D-A6D7A39458C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91352" y="799217"/>
            <a:ext cx="2200313" cy="2506881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38" name="Title 4">
            <a:extLst>
              <a:ext uri="{FF2B5EF4-FFF2-40B4-BE49-F238E27FC236}">
                <a16:creationId xmlns:a16="http://schemas.microsoft.com/office/drawing/2014/main" id="{6587EC7A-A009-47D6-8FCB-C72D01FEB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263" y="1204108"/>
            <a:ext cx="2381250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altLang="en-US" sz="3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Landscapes</a:t>
            </a:r>
            <a:endParaRPr lang="en-US" altLang="en-US" sz="36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1400FB-5D0F-4AA4-AF9C-99E64D7A4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9551" y="3705185"/>
            <a:ext cx="3076574" cy="1876465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endParaRPr lang="en-US" altLang="en-US" sz="2800" dirty="0">
              <a:ea typeface="+mn-ea"/>
              <a:cs typeface="+mn-cs"/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altLang="en-US" sz="2800" dirty="0">
                <a:ea typeface="+mn-ea"/>
                <a:cs typeface="+mn-cs"/>
              </a:rPr>
              <a:t>region with related physical features.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8898311-F1AC-47B6-ACA3-845233D5E2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3178" y="1592262"/>
            <a:ext cx="5111750" cy="3833812"/>
          </a:xfrm>
        </p:spPr>
      </p:pic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C5D126-12E4-4C32-B3A6-F1E681E6F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19" y="138451"/>
            <a:ext cx="8229600" cy="801890"/>
          </a:xfrm>
        </p:spPr>
        <p:txBody>
          <a:bodyPr/>
          <a:lstStyle/>
          <a:p>
            <a:r>
              <a:rPr lang="en-US" b="1" dirty="0"/>
              <a:t>ESRT Page 2</a:t>
            </a:r>
          </a:p>
        </p:txBody>
      </p:sp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32792411-D3B2-4099-ABEF-EFE081BE33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8111" y="1258111"/>
            <a:ext cx="6770451" cy="5103777"/>
          </a:xfrm>
        </p:spPr>
      </p:pic>
    </p:spTree>
    <p:extLst>
      <p:ext uri="{BB962C8B-B14F-4D97-AF65-F5344CB8AC3E}">
        <p14:creationId xmlns:p14="http://schemas.microsoft.com/office/powerpoint/2010/main" val="3622567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CEC87A52-09E9-48B4-A252-CBA0F1AE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" y="629266"/>
            <a:ext cx="2738601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altLang="en-US" sz="4400" b="1">
                <a:ea typeface="+mj-ea"/>
                <a:cs typeface="+mj-cs"/>
              </a:rPr>
              <a:t>Mountains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3E2DE8-F0D8-4A30-A827-F5794B6E2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6698" y="2438400"/>
            <a:ext cx="273859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altLang="en-US" sz="2400" u="sng" dirty="0">
                <a:ea typeface="+mn-ea"/>
                <a:cs typeface="+mn-cs"/>
              </a:rPr>
              <a:t>Characteristics</a:t>
            </a:r>
            <a:r>
              <a:rPr lang="en-US" altLang="en-US" sz="2400" dirty="0">
                <a:ea typeface="+mn-ea"/>
                <a:cs typeface="+mn-cs"/>
              </a:rPr>
              <a:t>:</a:t>
            </a:r>
          </a:p>
          <a:p>
            <a:pPr defTabSz="914400" eaLnBrk="1" hangingPunct="1">
              <a:lnSpc>
                <a:spcPct val="90000"/>
              </a:lnSpc>
            </a:pPr>
            <a:endParaRPr lang="en-US" altLang="en-US" sz="2400" dirty="0">
              <a:ea typeface="+mn-ea"/>
              <a:cs typeface="+mn-cs"/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altLang="en-US" sz="2400" dirty="0">
                <a:ea typeface="+mn-ea"/>
                <a:cs typeface="+mn-cs"/>
              </a:rPr>
              <a:t>Steep slopes</a:t>
            </a:r>
          </a:p>
          <a:p>
            <a:pPr defTabSz="914400" eaLnBrk="1" hangingPunct="1">
              <a:lnSpc>
                <a:spcPct val="90000"/>
              </a:lnSpc>
            </a:pPr>
            <a:endParaRPr lang="en-US" altLang="en-US" sz="2400" dirty="0">
              <a:ea typeface="+mn-ea"/>
              <a:cs typeface="+mn-cs"/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altLang="en-US" sz="2400" dirty="0">
                <a:ea typeface="+mn-ea"/>
                <a:cs typeface="+mn-cs"/>
              </a:rPr>
              <a:t>Folding, faulting, volcanic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>
              <a:ea typeface="+mn-ea"/>
              <a:cs typeface="+mn-cs"/>
            </a:endParaRPr>
          </a:p>
        </p:txBody>
      </p:sp>
      <p:pic>
        <p:nvPicPr>
          <p:cNvPr id="5" name="Content Placeholder 4" descr="A field with a mountain in the background&#10;&#10;Description automatically generated">
            <a:extLst>
              <a:ext uri="{FF2B5EF4-FFF2-40B4-BE49-F238E27FC236}">
                <a16:creationId xmlns:a16="http://schemas.microsoft.com/office/drawing/2014/main" id="{C30A1DE3-FCF9-4CDC-A4C0-E5654A626C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026" r="9113" b="1"/>
          <a:stretch/>
        </p:blipFill>
        <p:spPr>
          <a:xfrm>
            <a:off x="3479292" y="10"/>
            <a:ext cx="5664708" cy="685799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6">
            <a:extLst>
              <a:ext uri="{FF2B5EF4-FFF2-40B4-BE49-F238E27FC236}">
                <a16:creationId xmlns:a16="http://schemas.microsoft.com/office/drawing/2014/main" id="{3D227513-7A39-432D-AF8E-525FA596F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6" y="629266"/>
            <a:ext cx="3025271" cy="9566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altLang="en-US" sz="4400" b="1" dirty="0">
                <a:ea typeface="+mj-ea"/>
                <a:cs typeface="+mj-cs"/>
              </a:rPr>
              <a:t>Plains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1D768B-D822-4023-8BED-A20A6D2008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0026" y="2119314"/>
            <a:ext cx="3025272" cy="4104506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altLang="en-US" sz="2400" u="sng" dirty="0">
                <a:ea typeface="+mn-ea"/>
                <a:cs typeface="+mn-cs"/>
              </a:rPr>
              <a:t>Characteristics</a:t>
            </a:r>
            <a:r>
              <a:rPr lang="en-US" altLang="en-US" sz="2400" dirty="0">
                <a:ea typeface="+mn-ea"/>
                <a:cs typeface="+mn-cs"/>
              </a:rPr>
              <a:t>:</a:t>
            </a:r>
          </a:p>
          <a:p>
            <a:pPr defTabSz="914400" eaLnBrk="1" hangingPunct="1">
              <a:lnSpc>
                <a:spcPct val="90000"/>
              </a:lnSpc>
            </a:pPr>
            <a:endParaRPr lang="en-US" altLang="en-US" sz="2400" u="sng" dirty="0">
              <a:ea typeface="+mn-ea"/>
              <a:cs typeface="+mn-cs"/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altLang="en-US" sz="2400" dirty="0">
                <a:ea typeface="+mn-ea"/>
                <a:cs typeface="+mn-cs"/>
              </a:rPr>
              <a:t>Flat land - low elevation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altLang="en-US" sz="2400" dirty="0">
                <a:ea typeface="+mn-ea"/>
                <a:cs typeface="+mn-cs"/>
              </a:rPr>
              <a:t>    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altLang="en-US" sz="2400" dirty="0">
                <a:ea typeface="+mn-ea"/>
                <a:cs typeface="+mn-cs"/>
              </a:rPr>
              <a:t>Horizontal layers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>
              <a:ea typeface="+mn-ea"/>
              <a:cs typeface="+mn-cs"/>
            </a:endParaRPr>
          </a:p>
        </p:txBody>
      </p:sp>
      <p:pic>
        <p:nvPicPr>
          <p:cNvPr id="4" name="Content Placeholder 3" descr="A grassy field with clouds in the sky&#10;&#10;Description automatically generated">
            <a:extLst>
              <a:ext uri="{FF2B5EF4-FFF2-40B4-BE49-F238E27FC236}">
                <a16:creationId xmlns:a16="http://schemas.microsoft.com/office/drawing/2014/main" id="{6CCC5F38-D3B6-41E1-9B05-4B32B6FC62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014" r="22850" b="-1"/>
          <a:stretch/>
        </p:blipFill>
        <p:spPr>
          <a:xfrm>
            <a:off x="3479292" y="10"/>
            <a:ext cx="5664708" cy="685799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6C15FA7C-AC85-4FC4-8694-3923060C8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4" y="629266"/>
            <a:ext cx="2915734" cy="8280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altLang="en-US" sz="4400" b="1" dirty="0">
                <a:ea typeface="+mj-ea"/>
                <a:cs typeface="+mj-cs"/>
              </a:rPr>
              <a:t>Plateau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0B3875-827C-432B-96EC-1F85D82511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756" y="1700214"/>
            <a:ext cx="2632143" cy="4523606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altLang="en-US" sz="2400" u="sng" dirty="0">
                <a:ea typeface="+mn-ea"/>
                <a:cs typeface="+mn-cs"/>
              </a:rPr>
              <a:t>Characteristics</a:t>
            </a:r>
            <a:r>
              <a:rPr lang="en-US" altLang="en-US" sz="2400" dirty="0">
                <a:ea typeface="+mn-ea"/>
                <a:cs typeface="+mn-cs"/>
              </a:rPr>
              <a:t>:</a:t>
            </a:r>
          </a:p>
          <a:p>
            <a:pPr defTabSz="914400" eaLnBrk="1" hangingPunct="1">
              <a:lnSpc>
                <a:spcPct val="90000"/>
              </a:lnSpc>
            </a:pPr>
            <a:endParaRPr lang="en-US" altLang="en-US" sz="2400" dirty="0">
              <a:ea typeface="+mn-ea"/>
              <a:cs typeface="+mn-cs"/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altLang="en-US" sz="2400" dirty="0">
                <a:ea typeface="+mn-ea"/>
                <a:cs typeface="+mn-cs"/>
              </a:rPr>
              <a:t>Flat land – high elevations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altLang="en-US" sz="2400" dirty="0">
                <a:ea typeface="+mn-ea"/>
                <a:cs typeface="+mn-cs"/>
              </a:rPr>
              <a:t>    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altLang="en-US" sz="2400" dirty="0">
                <a:ea typeface="+mn-ea"/>
                <a:cs typeface="+mn-cs"/>
              </a:rPr>
              <a:t>Horizontal layers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>
              <a:ea typeface="+mn-ea"/>
              <a:cs typeface="+mn-cs"/>
            </a:endParaRPr>
          </a:p>
        </p:txBody>
      </p:sp>
      <p:pic>
        <p:nvPicPr>
          <p:cNvPr id="13" name="Content Placeholder 12" descr="A picture containing mountain, outdoor, sky, nature&#10;&#10;Description automatically generated">
            <a:extLst>
              <a:ext uri="{FF2B5EF4-FFF2-40B4-BE49-F238E27FC236}">
                <a16:creationId xmlns:a16="http://schemas.microsoft.com/office/drawing/2014/main" id="{5DC3E922-6E33-45D8-AED6-8F9BD4B6C2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8689" y="1368357"/>
            <a:ext cx="5215747" cy="3754877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8" name="Title 1">
            <a:extLst>
              <a:ext uri="{FF2B5EF4-FFF2-40B4-BE49-F238E27FC236}">
                <a16:creationId xmlns:a16="http://schemas.microsoft.com/office/drawing/2014/main" id="{1C09FE54-5DFF-4DD9-A751-1FA494898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63877"/>
            <a:ext cx="2620771" cy="4930246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altLang="en-US" b="1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Climate Factors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C4CFC-C996-4634-86C7-08ABCBEB0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023" y="963877"/>
            <a:ext cx="4783327" cy="4930246"/>
          </a:xfrm>
        </p:spPr>
        <p:txBody>
          <a:bodyPr anchor="ctr">
            <a:normAutofit/>
          </a:bodyPr>
          <a:lstStyle/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800" u="sng" dirty="0">
                <a:ea typeface="ＭＳ Ｐゴシック" panose="020B0600070205080204" pitchFamily="34" charset="-128"/>
              </a:rPr>
              <a:t>Arid (Dry) Regions</a:t>
            </a:r>
            <a:r>
              <a:rPr lang="en-US" altLang="en-US" sz="2800" dirty="0">
                <a:ea typeface="ＭＳ Ｐゴシック" panose="020B0600070205080204" pitchFamily="34" charset="-128"/>
              </a:rPr>
              <a:t>: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Less erosion/weathering</a:t>
            </a:r>
          </a:p>
          <a:p>
            <a:pPr marL="0" indent="0" eaLnBrk="1" hangingPunct="1"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Less vegetation – no soil protection</a:t>
            </a:r>
          </a:p>
          <a:p>
            <a:pPr marL="0" indent="0" eaLnBrk="1" hangingPunct="1"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Sharp, angular hills and valleys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 descr="grand-canyon">
            <a:extLst>
              <a:ext uri="{FF2B5EF4-FFF2-40B4-BE49-F238E27FC236}">
                <a16:creationId xmlns:a16="http://schemas.microsoft.com/office/drawing/2014/main" id="{7A0D7602-E61B-4B8E-9CB4-1B4D9A662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95338"/>
            <a:ext cx="7391400" cy="535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02" name="Title 1">
            <a:extLst>
              <a:ext uri="{FF2B5EF4-FFF2-40B4-BE49-F238E27FC236}">
                <a16:creationId xmlns:a16="http://schemas.microsoft.com/office/drawing/2014/main" id="{2F1B4597-1A14-49E6-A7D2-B494CC444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63877"/>
            <a:ext cx="2620771" cy="4930246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altLang="en-US" b="1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Climate Factors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28E23-C4A2-4006-B980-56044171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023" y="963877"/>
            <a:ext cx="4783327" cy="4930246"/>
          </a:xfrm>
        </p:spPr>
        <p:txBody>
          <a:bodyPr anchor="ctr">
            <a:norm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u="sng" dirty="0">
                <a:ea typeface="ＭＳ Ｐゴシック" panose="020B0600070205080204" pitchFamily="34" charset="-128"/>
              </a:rPr>
              <a:t>Humid (Wet) Regions</a:t>
            </a:r>
            <a:r>
              <a:rPr lang="en-US" altLang="en-US" sz="2800" dirty="0">
                <a:ea typeface="ＭＳ Ｐゴシック" panose="020B0600070205080204" pitchFamily="34" charset="-128"/>
              </a:rPr>
              <a:t>: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More erosion/weathering</a:t>
            </a:r>
          </a:p>
          <a:p>
            <a:pPr marL="0" indent="0" eaLnBrk="1" hangingPunct="1"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More vegetation – protects soil.</a:t>
            </a:r>
          </a:p>
          <a:p>
            <a:pPr marL="0" indent="0" eaLnBrk="1" hangingPunct="1"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Smooth, rounded hills and valleys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 descr="Catskills.jpg">
            <a:extLst>
              <a:ext uri="{FF2B5EF4-FFF2-40B4-BE49-F238E27FC236}">
                <a16:creationId xmlns:a16="http://schemas.microsoft.com/office/drawing/2014/main" id="{5CA72184-FAC5-4BD9-8CA7-8838E4FE18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376F94F2-DC41-4B19-BB56-6170825FB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Stream Patterns</a:t>
            </a:r>
          </a:p>
        </p:txBody>
      </p:sp>
      <p:pic>
        <p:nvPicPr>
          <p:cNvPr id="23555" name="Content Placeholder 3" descr="streamdrain.jpg">
            <a:extLst>
              <a:ext uri="{FF2B5EF4-FFF2-40B4-BE49-F238E27FC236}">
                <a16:creationId xmlns:a16="http://schemas.microsoft.com/office/drawing/2014/main" id="{117BF7C2-92E9-454B-8785-41D6294AFD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763" r="-25763"/>
          <a:stretch>
            <a:fillRect/>
          </a:stretch>
        </p:blipFill>
        <p:spPr/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26" name="Title 1">
            <a:extLst>
              <a:ext uri="{FF2B5EF4-FFF2-40B4-BE49-F238E27FC236}">
                <a16:creationId xmlns:a16="http://schemas.microsoft.com/office/drawing/2014/main" id="{3EC3CEBD-3F28-4B40-B1F1-1637CC7A3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1915129"/>
          </a:xfrm>
        </p:spPr>
        <p:txBody>
          <a:bodyPr anchor="b">
            <a:normAutofit/>
          </a:bodyPr>
          <a:lstStyle/>
          <a:p>
            <a:pPr algn="r" eaLnBrk="1" hangingPunct="1"/>
            <a:r>
              <a:rPr lang="en-US" altLang="en-US" sz="3500" b="1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Boundaries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5487A-16AC-4AED-8A57-4E4912039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8411" y="649480"/>
            <a:ext cx="5558066" cy="5855082"/>
          </a:xfrm>
        </p:spPr>
        <p:txBody>
          <a:bodyPr anchor="ctr">
            <a:norm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u="sng" dirty="0">
                <a:ea typeface="ＭＳ Ｐゴシック" panose="020B0600070205080204" pitchFamily="34" charset="-128"/>
              </a:rPr>
              <a:t>Well-defined boundaries between landscapes</a:t>
            </a:r>
            <a:r>
              <a:rPr lang="en-US" altLang="en-US" sz="2800" dirty="0">
                <a:ea typeface="ＭＳ Ｐゴシック" panose="020B0600070205080204" pitchFamily="34" charset="-128"/>
              </a:rPr>
              <a:t>:</a:t>
            </a:r>
          </a:p>
          <a:p>
            <a:pPr eaLnBrk="1" hangingPunct="1"/>
            <a:endParaRPr lang="en-US" altLang="en-US" sz="2800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Sharp change in bedrock and elevation.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u="sng" dirty="0">
                <a:ea typeface="ＭＳ Ｐゴシック" panose="020B0600070205080204" pitchFamily="34" charset="-128"/>
              </a:rPr>
              <a:t>Includes</a:t>
            </a:r>
            <a:r>
              <a:rPr lang="en-US" altLang="en-US" sz="2800" dirty="0">
                <a:ea typeface="ＭＳ Ｐゴシック" panose="020B0600070205080204" pitchFamily="34" charset="-128"/>
              </a:rPr>
              <a:t>: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Mountain edges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Fault zones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Ridges and cliffs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Slope changes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50" name="Title 1">
            <a:extLst>
              <a:ext uri="{FF2B5EF4-FFF2-40B4-BE49-F238E27FC236}">
                <a16:creationId xmlns:a16="http://schemas.microsoft.com/office/drawing/2014/main" id="{135ACAF3-E055-4E69-8CC8-66787177D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5299" y="548465"/>
            <a:ext cx="5098906" cy="729102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altLang="en-US" sz="3500" b="1">
                <a:ea typeface="ＭＳ Ｐゴシック" panose="020B0600070205080204" pitchFamily="34" charset="-128"/>
              </a:rPr>
              <a:t>Mountain Cycle</a:t>
            </a:r>
            <a:endParaRPr lang="en-US" altLang="en-US" sz="3500" b="1" dirty="0">
              <a:ea typeface="ＭＳ Ｐゴシック" panose="020B0600070205080204" pitchFamily="34" charset="-128"/>
            </a:endParaRPr>
          </a:p>
        </p:txBody>
      </p:sp>
      <p:pic>
        <p:nvPicPr>
          <p:cNvPr id="27652" name="Picture 27651" descr="Mountain range at sunrise">
            <a:extLst>
              <a:ext uri="{FF2B5EF4-FFF2-40B4-BE49-F238E27FC236}">
                <a16:creationId xmlns:a16="http://schemas.microsoft.com/office/drawing/2014/main" id="{96B95093-492C-4206-A32B-0D054CE299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68" r="33408"/>
          <a:stretch/>
        </p:blipFill>
        <p:spPr>
          <a:xfrm>
            <a:off x="20" y="10"/>
            <a:ext cx="3147352" cy="6857990"/>
          </a:xfrm>
          <a:prstGeom prst="rect">
            <a:avLst/>
          </a:prstGeom>
          <a:effectLst/>
        </p:spPr>
      </p:pic>
      <p:sp>
        <p:nvSpPr>
          <p:cNvPr id="25604" name="Rectangle 4">
            <a:extLst>
              <a:ext uri="{FF2B5EF4-FFF2-40B4-BE49-F238E27FC236}">
                <a16:creationId xmlns:a16="http://schemas.microsoft.com/office/drawing/2014/main" id="{3C3B0310-A44F-46E1-BC4C-0C47A1802B6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415300" y="1621278"/>
            <a:ext cx="5456326" cy="4493770"/>
          </a:xfrm>
        </p:spPr>
        <p:txBody>
          <a:bodyPr>
            <a:normAutofit/>
          </a:bodyPr>
          <a:lstStyle/>
          <a:p>
            <a:pPr marL="609600" indent="-609600" eaLnBrk="1" hangingPunct="1">
              <a:buFont typeface="Arial" panose="020B0604020202020204" pitchFamily="34" charset="0"/>
              <a:buAutoNum type="arabicPeriod"/>
            </a:pPr>
            <a:endParaRPr lang="en-US" altLang="en-US" sz="1700" i="1" dirty="0">
              <a:ea typeface="ＭＳ Ｐゴシック" panose="020B0600070205080204" pitchFamily="34" charset="-128"/>
            </a:endParaRPr>
          </a:p>
          <a:p>
            <a:pPr marL="609600" indent="-609600" eaLnBrk="1" hangingPunct="1">
              <a:buFont typeface="Arial" panose="020B0604020202020204" pitchFamily="34" charset="0"/>
              <a:buAutoNum type="arabicPeriod"/>
            </a:pPr>
            <a:r>
              <a:rPr lang="en-US" altLang="en-US" sz="2400" i="1" dirty="0">
                <a:ea typeface="ＭＳ Ｐゴシック" panose="020B0600070205080204" pitchFamily="34" charset="-128"/>
              </a:rPr>
              <a:t>Young</a:t>
            </a:r>
            <a:r>
              <a:rPr lang="en-US" altLang="en-US" sz="2400" dirty="0">
                <a:ea typeface="ＭＳ Ｐゴシック" panose="020B0600070205080204" pitchFamily="34" charset="-128"/>
              </a:rPr>
              <a:t> = uplifting forces dominate (orogeny).</a:t>
            </a:r>
          </a:p>
          <a:p>
            <a:pPr marL="609600" indent="-609600" eaLnBrk="1" hangingPunct="1">
              <a:buFont typeface="Arial" panose="020B0604020202020204" pitchFamily="34" charset="0"/>
              <a:buAutoNum type="arabicPeriod"/>
            </a:pPr>
            <a:endParaRPr lang="en-US" altLang="en-US" sz="2400" dirty="0">
              <a:ea typeface="ＭＳ Ｐゴシック" panose="020B0600070205080204" pitchFamily="34" charset="-128"/>
            </a:endParaRPr>
          </a:p>
          <a:p>
            <a:pPr marL="609600" indent="-609600" eaLnBrk="1" hangingPunct="1">
              <a:buFont typeface="Arial" panose="020B0604020202020204" pitchFamily="34" charset="0"/>
              <a:buAutoNum type="arabicPeriod"/>
            </a:pPr>
            <a:r>
              <a:rPr lang="en-US" altLang="en-US" sz="2400" i="1" dirty="0">
                <a:ea typeface="ＭＳ Ｐゴシック" panose="020B0600070205080204" pitchFamily="34" charset="-128"/>
              </a:rPr>
              <a:t>Mature</a:t>
            </a:r>
            <a:r>
              <a:rPr lang="en-US" altLang="en-US" sz="2400" dirty="0">
                <a:ea typeface="ＭＳ Ｐゴシック" panose="020B0600070205080204" pitchFamily="34" charset="-128"/>
              </a:rPr>
              <a:t> = uplift and erosion equal.</a:t>
            </a:r>
          </a:p>
          <a:p>
            <a:pPr marL="609600" indent="-609600" eaLnBrk="1" hangingPunct="1">
              <a:buFont typeface="Arial" panose="020B0604020202020204" pitchFamily="34" charset="0"/>
              <a:buAutoNum type="arabicPeriod"/>
            </a:pPr>
            <a:endParaRPr lang="en-US" altLang="en-US" sz="2400" dirty="0">
              <a:ea typeface="ＭＳ Ｐゴシック" panose="020B0600070205080204" pitchFamily="34" charset="-128"/>
            </a:endParaRPr>
          </a:p>
          <a:p>
            <a:pPr marL="609600" indent="-609600" eaLnBrk="1" hangingPunct="1">
              <a:buFont typeface="Arial" panose="020B0604020202020204" pitchFamily="34" charset="0"/>
              <a:buAutoNum type="arabicPeriod"/>
            </a:pPr>
            <a:r>
              <a:rPr lang="en-US" altLang="en-US" sz="2400" i="1" dirty="0">
                <a:ea typeface="ＭＳ Ｐゴシック" panose="020B0600070205080204" pitchFamily="34" charset="-128"/>
              </a:rPr>
              <a:t>Old</a:t>
            </a:r>
            <a:r>
              <a:rPr lang="en-US" altLang="en-US" sz="2400" dirty="0">
                <a:ea typeface="ＭＳ Ｐゴシック" panose="020B0600070205080204" pitchFamily="34" charset="-128"/>
              </a:rPr>
              <a:t> = mountains eroded away to plains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7FE3A56E-E770-4407-BD60-A7BF53632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Uplifting Forces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DD0E7218-C5CD-4B22-9DFB-2B85E1C7C2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	Tectonic plate collisions</a:t>
            </a: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	Subduction</a:t>
            </a: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	Underground magma expansion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F52072CA-87F5-4B33-9E34-8614F72A0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Leveling Forces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C90D97F8-0A3A-4135-BA82-8D0E2F6BF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	Faults</a:t>
            </a: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	Erosion / weathering</a:t>
            </a: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	Subsidence, rifting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165</Words>
  <Application>Microsoft Office PowerPoint</Application>
  <PresentationFormat>On-screen Show (4:3)</PresentationFormat>
  <Paragraphs>70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Landscapes</vt:lpstr>
      <vt:lpstr>ESRT Page 2</vt:lpstr>
      <vt:lpstr>Mountains</vt:lpstr>
      <vt:lpstr>Plains</vt:lpstr>
      <vt:lpstr>Plateau</vt:lpstr>
      <vt:lpstr>Climate Factors</vt:lpstr>
      <vt:lpstr>PowerPoint Presentation</vt:lpstr>
      <vt:lpstr>Climate Factors</vt:lpstr>
      <vt:lpstr>PowerPoint Presentation</vt:lpstr>
      <vt:lpstr>Stream Patterns</vt:lpstr>
      <vt:lpstr>Boundaries</vt:lpstr>
      <vt:lpstr>Mountain Cycle</vt:lpstr>
      <vt:lpstr>Uplifting Forces</vt:lpstr>
      <vt:lpstr>Leveling Forces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Landscapes</dc:title>
  <dc:creator>M F</dc:creator>
  <cp:lastModifiedBy>M F</cp:lastModifiedBy>
  <cp:revision>6</cp:revision>
  <dcterms:created xsi:type="dcterms:W3CDTF">2019-01-17T15:24:06Z</dcterms:created>
  <dcterms:modified xsi:type="dcterms:W3CDTF">2021-06-01T18:00:01Z</dcterms:modified>
</cp:coreProperties>
</file>