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7" r:id="rId2"/>
    <p:sldId id="256" r:id="rId3"/>
    <p:sldId id="259" r:id="rId4"/>
    <p:sldId id="260" r:id="rId5"/>
    <p:sldId id="262" r:id="rId6"/>
    <p:sldId id="263" r:id="rId7"/>
    <p:sldId id="278" r:id="rId8"/>
    <p:sldId id="281" r:id="rId9"/>
    <p:sldId id="280" r:id="rId10"/>
    <p:sldId id="282" r:id="rId11"/>
    <p:sldId id="283" r:id="rId12"/>
    <p:sldId id="284" r:id="rId13"/>
  </p:sldIdLst>
  <p:sldSz cx="9144000" cy="6858000" type="screen4x3"/>
  <p:notesSz cx="68580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6" autoAdjust="0"/>
    <p:restoredTop sz="94514"/>
  </p:normalViewPr>
  <p:slideViewPr>
    <p:cSldViewPr snapToGrid="0" snapToObjects="1">
      <p:cViewPr>
        <p:scale>
          <a:sx n="80" d="100"/>
          <a:sy n="80" d="100"/>
        </p:scale>
        <p:origin x="184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7C7A21-BDC9-44E0-90F8-BFC6F7FE1568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AFA5417-A04E-48DE-9D1F-3537CE53A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84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C34E7-15E0-4DEE-A04E-73FD6C9C7BE9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82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B341E-58E3-46EF-925B-FF40F63D0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8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think this represents?  Can you tell these are moons?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B341E-58E3-46EF-925B-FF40F63D0E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DD6C-B807-4F48-A09F-7440EBD8D2DE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34A8-90D3-4541-8F91-064EE1A8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410B2-B020-403E-A86F-D3842D6B7A53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8BBB-FFDE-44A0-87F1-08EF1C500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D88-FC86-4506-BBA2-837B6891537A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CA9D-A322-43FB-9C5C-3753C8B4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0976-7FDB-4F25-8F59-C54D98011307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3DE9-55FB-4757-ACFD-DEE6695FA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A54C-60E8-41A4-93A8-AA5CC9336967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8508-54A9-4C75-B059-253B26893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DE92-DC37-4631-A8E3-9B6D210BBFFC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B65A-7F67-40F2-9395-CA7B5AB64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4058B-0E2F-4E7F-80C2-E8125530005A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0042-BD9E-477A-913B-823303A0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5A3-FA9B-4B6F-A054-F0661D1390C1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970E-E409-4FA6-A3BD-3EA3D2802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97F6-09A0-4531-835D-539CA9774975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B8E7-4E8C-49C9-A32C-CCE8DF9D3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18A8-C410-4E2D-8E31-72AF55CEE5EB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F038-0B12-4721-B33C-D7113F51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575A-F11D-449A-9411-CD9768765E47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776B-BDC1-4BF6-9DBF-D88A3F46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99CF-19B5-4FC2-AD72-5A16FE9BE3BF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275A-1596-4038-87DE-9D86C1F6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27CE-C509-4AFD-AFAB-B932B34B194D}" type="datetimeFigureOut">
              <a:rPr lang="en-US"/>
              <a:pPr>
                <a:defRPr/>
              </a:pPr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73D05-6E76-4199-8679-3B95C6578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6"/>
          <p:cNvSpPr>
            <a:spLocks noGrp="1"/>
          </p:cNvSpPr>
          <p:nvPr>
            <p:ph type="title"/>
          </p:nvPr>
        </p:nvSpPr>
        <p:spPr>
          <a:xfrm>
            <a:off x="3724073" y="476868"/>
            <a:ext cx="4939868" cy="8042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 dirty="0"/>
              <a:t>Early Astronomers</a:t>
            </a:r>
          </a:p>
        </p:txBody>
      </p:sp>
      <p:pic>
        <p:nvPicPr>
          <p:cNvPr id="10" name="Content Placeholder 9" descr="A picture containing person, man, wall, indoor&#10;&#10;Description generated with very high confidence">
            <a:extLst>
              <a:ext uri="{FF2B5EF4-FFF2-40B4-BE49-F238E27FC236}">
                <a16:creationId xmlns:a16="http://schemas.microsoft.com/office/drawing/2014/main" id="{35999324-1C7B-4C32-8248-9A6C1BA8F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25" r="1069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>
            <a:solidFill>
              <a:srgbClr val="FFCA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7" name="Rectangle 7"/>
          <p:cNvSpPr>
            <a:spLocks noGrp="1"/>
          </p:cNvSpPr>
          <p:nvPr>
            <p:ph type="body" sz="half" idx="2"/>
          </p:nvPr>
        </p:nvSpPr>
        <p:spPr>
          <a:xfrm>
            <a:off x="3724073" y="2324104"/>
            <a:ext cx="4939867" cy="389971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u="sng" dirty="0"/>
              <a:t>Johannes Kepler</a:t>
            </a:r>
            <a:r>
              <a:rPr lang="en-US" sz="2800" dirty="0"/>
              <a:t>  (1571 – 1630)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--  mathematician who believed heliocentric model.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--  answered Mars retrograde problem.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--  Kepler’s three laws of planetary motion.</a:t>
            </a:r>
            <a:endParaRPr lang="en-US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01007" y="303591"/>
            <a:ext cx="4301693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352557" y="423500"/>
            <a:ext cx="3915950" cy="7646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Kepler’s Laws</a:t>
            </a:r>
          </a:p>
        </p:txBody>
      </p:sp>
      <p:pic>
        <p:nvPicPr>
          <p:cNvPr id="14" name="Content Placeholder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FA164C7-A293-444B-986F-EFBF47BAC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66" y="2546783"/>
            <a:ext cx="3858933" cy="312304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AB4E88-8820-4DE8-A5ED-5D12BBCBC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3927" y="1409699"/>
            <a:ext cx="3926617" cy="4485073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b="1" dirty="0"/>
              <a:t>All planets travel in elliptical orbits with the sun at one focus.</a:t>
            </a:r>
          </a:p>
          <a:p>
            <a:pPr marL="285750" defTabSz="914400" eaLnBrk="1" hangingPunct="1">
              <a:lnSpc>
                <a:spcPct val="90000"/>
              </a:lnSpc>
            </a:pPr>
            <a:endParaRPr lang="en-US" sz="2400" dirty="0"/>
          </a:p>
          <a:p>
            <a:pPr marL="285750" defTabSz="914400" eaLnBrk="1" hangingPunct="1">
              <a:lnSpc>
                <a:spcPct val="90000"/>
              </a:lnSpc>
            </a:pPr>
            <a:r>
              <a:rPr lang="en-US" sz="2400" dirty="0"/>
              <a:t>This fixed problems with Copernicus’ system.  Copernicus used circular orbits.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233BFC-B9C8-4421-B936-40A1DAE86B1B}"/>
              </a:ext>
            </a:extLst>
          </p:cNvPr>
          <p:cNvSpPr txBox="1"/>
          <p:nvPr/>
        </p:nvSpPr>
        <p:spPr>
          <a:xfrm>
            <a:off x="423456" y="1671638"/>
            <a:ext cx="3557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1.  </a:t>
            </a:r>
            <a:r>
              <a:rPr lang="en-US" sz="2800" b="1" u="sng" dirty="0">
                <a:latin typeface="+mn-lt"/>
              </a:rPr>
              <a:t>Elliptical Orbits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Eccentricity</a:t>
            </a:r>
          </a:p>
        </p:txBody>
      </p:sp>
      <p:pic>
        <p:nvPicPr>
          <p:cNvPr id="20482" name="Content Placeholder 3" descr="eccentricity.gif"/>
          <p:cNvPicPr>
            <a:picLocks noGrp="1" noChangeAspect="1"/>
          </p:cNvPicPr>
          <p:nvPr>
            <p:ph idx="1"/>
          </p:nvPr>
        </p:nvPicPr>
        <p:blipFill>
          <a:blip r:embed="rId2"/>
          <a:srcRect l="-10609" r="-10609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01007" y="303591"/>
            <a:ext cx="4301693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28025" y="536520"/>
            <a:ext cx="3915950" cy="874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Kepler’s Laws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F54742-CB7B-4470-9D06-41E586945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025" y="2036335"/>
            <a:ext cx="3845052" cy="341093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2D2744-036F-46DA-B6C0-2FA69B1E4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9164" y="1444503"/>
            <a:ext cx="4034244" cy="370376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defTabSz="914400" eaLnBrk="1" hangingPunct="1">
              <a:lnSpc>
                <a:spcPct val="90000"/>
              </a:lnSpc>
            </a:pPr>
            <a:endParaRPr lang="en-US" sz="2400" dirty="0"/>
          </a:p>
          <a:p>
            <a:pPr marL="285750"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a line joining a planet and the sun sweeps equal areas at equal times.</a:t>
            </a:r>
          </a:p>
          <a:p>
            <a:pPr marL="51435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shows that a planet moves slower when farther away from the sun.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3CDC3-B069-4B22-BA0F-735D5D9FCFBB}"/>
              </a:ext>
            </a:extLst>
          </p:cNvPr>
          <p:cNvSpPr txBox="1"/>
          <p:nvPr/>
        </p:nvSpPr>
        <p:spPr>
          <a:xfrm>
            <a:off x="4834004" y="1332275"/>
            <a:ext cx="350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n-lt"/>
              </a:rPr>
              <a:t>2.  </a:t>
            </a:r>
            <a:r>
              <a:rPr lang="en-US" sz="2800" b="1" u="sng" dirty="0">
                <a:latin typeface="+mn-lt"/>
              </a:rPr>
              <a:t>Law of Equal Areas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/>
              <a:t>Each triangle has the same area and the time it takes the planet to go from one position to the next is equal (one month).</a:t>
            </a:r>
          </a:p>
        </p:txBody>
      </p:sp>
      <p:pic>
        <p:nvPicPr>
          <p:cNvPr id="23554" name="Content Placeholder 3" descr="keppler2.GIF"/>
          <p:cNvPicPr>
            <a:picLocks noGrp="1" noChangeAspect="1"/>
          </p:cNvPicPr>
          <p:nvPr>
            <p:ph idx="1"/>
          </p:nvPr>
        </p:nvPicPr>
        <p:blipFill>
          <a:blip r:embed="rId2"/>
          <a:srcRect l="-30650" r="-30650"/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728663" y="546101"/>
            <a:ext cx="6115050" cy="8445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/>
              <a:t>Kepler’s Laws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E9B07E-3799-4560-B246-99C05962E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263" y="1825625"/>
            <a:ext cx="3548061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b="1" dirty="0"/>
              <a:t>3.  Law of Harmonic Motion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algn="ctr" defTabSz="914400" eaLnBrk="1" hangingPunct="1">
              <a:lnSpc>
                <a:spcPct val="90000"/>
              </a:lnSpc>
            </a:pPr>
            <a:r>
              <a:rPr lang="en-US" sz="2400" b="1" dirty="0"/>
              <a:t>P</a:t>
            </a:r>
            <a:r>
              <a:rPr lang="en-US" sz="2400" b="1" baseline="30000" dirty="0"/>
              <a:t>2 </a:t>
            </a:r>
            <a:r>
              <a:rPr lang="en-US" sz="2400" b="1" dirty="0"/>
              <a:t> =  D</a:t>
            </a:r>
            <a:r>
              <a:rPr lang="en-US" sz="2400" b="1" baseline="30000" dirty="0"/>
              <a:t>3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baseline="300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P = period (time to revolve around the Sun).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D = distance to the Sun.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Planet takes longer to revolve around Sun the farther away it is.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6" name="Content Placeholder 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CB49B80-D370-4B37-A6DB-F9BDF55D9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944" r="8994" b="-2"/>
          <a:stretch/>
        </p:blipFill>
        <p:spPr>
          <a:xfrm>
            <a:off x="3840480" y="1904281"/>
            <a:ext cx="4674870" cy="42726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1182021" y="348279"/>
            <a:ext cx="2738601" cy="7375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 dirty="0"/>
              <a:t>Galileo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sz="half" idx="2"/>
          </p:nvPr>
        </p:nvSpPr>
        <p:spPr>
          <a:xfrm>
            <a:off x="157162" y="1557338"/>
            <a:ext cx="3322129" cy="466648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b="1" u="sng" dirty="0"/>
              <a:t>Galileo Galilei</a:t>
            </a:r>
            <a:r>
              <a:rPr lang="en-US" sz="2400" dirty="0"/>
              <a:t>  (1564 – 1642)</a:t>
            </a:r>
            <a:endParaRPr lang="en-US" sz="16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 finally disproved the geocentric theory. </a:t>
            </a:r>
            <a:endParaRPr lang="en-US" sz="16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 the first to turn the telescope to the sky (he did not invent the telescope).</a:t>
            </a:r>
            <a:endParaRPr lang="en-US" sz="16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--  first scientist…tested ideas with experiments.</a:t>
            </a:r>
            <a:endParaRPr lang="en-US" sz="1600" b="1" u="sng" dirty="0"/>
          </a:p>
        </p:txBody>
      </p:sp>
      <p:pic>
        <p:nvPicPr>
          <p:cNvPr id="4" name="Content Placeholder 3" descr="A picture containing man, wall, indoor, person&#10;&#10;Description generated with very high confidence">
            <a:extLst>
              <a:ext uri="{FF2B5EF4-FFF2-40B4-BE49-F238E27FC236}">
                <a16:creationId xmlns:a16="http://schemas.microsoft.com/office/drawing/2014/main" id="{7EFDC86D-E940-43C4-A245-87F44D171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9" r="15069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3" name="Rectangle 6"/>
          <p:cNvSpPr>
            <a:spLocks noGrp="1"/>
          </p:cNvSpPr>
          <p:nvPr>
            <p:ph type="title"/>
          </p:nvPr>
        </p:nvSpPr>
        <p:spPr>
          <a:xfrm>
            <a:off x="394554" y="46657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Jupiter’s Moons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5" descr="JupiterMoons-galileo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40030" y="3107555"/>
            <a:ext cx="8622615" cy="28023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Galileo Firsts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First to see 4 moons of Jupiter.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This ended the geocentric theory… not all objects orbit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520882" y="1487272"/>
            <a:ext cx="20574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2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Galileo</a:t>
            </a:r>
            <a:endParaRPr lang="en-US" sz="23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9" descr="venusphases-galileo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1825" y="1973127"/>
            <a:ext cx="5391149" cy="235862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C5D29A-BBC9-4D4F-95E2-5A8BFB52D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8950" y="4884873"/>
            <a:ext cx="539114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3200" dirty="0"/>
              <a:t>First to see Venus’ phases; explained its brightness.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5" descr="venusphases-galileo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558925"/>
            <a:ext cx="6459538" cy="3657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70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97275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49" name="Rectangle 72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19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474916" y="1443038"/>
            <a:ext cx="2609850" cy="857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Sunspots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80A51-DDAC-465A-BC32-9BDB70532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618" y="2674144"/>
            <a:ext cx="3348038" cy="1905000"/>
          </a:xfrm>
        </p:spPr>
        <p:txBody>
          <a:bodyPr vert="horz" lIns="91440" tIns="45720" rIns="91440" bIns="45720" rtlCol="0" anchor="t">
            <a:noAutofit/>
          </a:bodyPr>
          <a:lstStyle/>
          <a:p>
            <a:pPr defTabSz="9144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First to see sunspots and moon craters </a:t>
            </a:r>
          </a:p>
          <a:p>
            <a:pPr defTabSz="914400" eaLnBrk="1" hangingPunct="1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defTabSz="9144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universe not perfect</a:t>
            </a:r>
          </a:p>
        </p:txBody>
      </p:sp>
      <p:pic>
        <p:nvPicPr>
          <p:cNvPr id="31746" name="Picture 5" descr="galileospot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4223" y="1202502"/>
            <a:ext cx="4567176" cy="44529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On-screen Show (4:3)</PresentationFormat>
  <Paragraphs>54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Early Astronomers</vt:lpstr>
      <vt:lpstr>Kepler’s Laws</vt:lpstr>
      <vt:lpstr>Eccentricity</vt:lpstr>
      <vt:lpstr>Kepler’s Laws</vt:lpstr>
      <vt:lpstr>Each triangle has the same area and the time it takes the planet to go from one position to the next is equal (one month).</vt:lpstr>
      <vt:lpstr>Kepler’s Laws</vt:lpstr>
      <vt:lpstr>Galileo</vt:lpstr>
      <vt:lpstr>Jupiter’s Moons</vt:lpstr>
      <vt:lpstr>Galileo Firsts</vt:lpstr>
      <vt:lpstr>Galileo</vt:lpstr>
      <vt:lpstr>PowerPoint Presentation</vt:lpstr>
      <vt:lpstr>Sunspots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Astronomers</dc:title>
  <dc:creator>Michael Freedman</dc:creator>
  <cp:lastModifiedBy>Michael Freedman</cp:lastModifiedBy>
  <cp:revision>4</cp:revision>
  <dcterms:created xsi:type="dcterms:W3CDTF">2018-09-12T22:32:30Z</dcterms:created>
  <dcterms:modified xsi:type="dcterms:W3CDTF">2018-09-12T23:16:17Z</dcterms:modified>
</cp:coreProperties>
</file>