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715" r:id="rId2"/>
    <p:sldId id="716" r:id="rId3"/>
    <p:sldId id="817" r:id="rId4"/>
    <p:sldId id="815" r:id="rId5"/>
    <p:sldId id="717" r:id="rId6"/>
    <p:sldId id="719" r:id="rId7"/>
    <p:sldId id="718" r:id="rId8"/>
    <p:sldId id="720" r:id="rId9"/>
    <p:sldId id="721" r:id="rId10"/>
    <p:sldId id="818" r:id="rId11"/>
    <p:sldId id="728" r:id="rId12"/>
    <p:sldId id="729" r:id="rId13"/>
    <p:sldId id="730" r:id="rId14"/>
    <p:sldId id="731" r:id="rId15"/>
    <p:sldId id="732" r:id="rId16"/>
    <p:sldId id="733" r:id="rId17"/>
    <p:sldId id="734" r:id="rId18"/>
    <p:sldId id="736" r:id="rId19"/>
    <p:sldId id="737" r:id="rId20"/>
    <p:sldId id="738" r:id="rId21"/>
    <p:sldId id="739" r:id="rId22"/>
    <p:sldId id="740" r:id="rId23"/>
    <p:sldId id="741" r:id="rId24"/>
    <p:sldId id="742" r:id="rId25"/>
    <p:sldId id="743" r:id="rId26"/>
    <p:sldId id="744" r:id="rId27"/>
    <p:sldId id="745" r:id="rId28"/>
    <p:sldId id="746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A2F7"/>
    <a:srgbClr val="15A4F7"/>
    <a:srgbClr val="15A4AF"/>
    <a:srgbClr val="19C8D5"/>
    <a:srgbClr val="FE8851"/>
    <a:srgbClr val="F58C50"/>
    <a:srgbClr val="F58851"/>
    <a:srgbClr val="F59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52" autoAdjust="0"/>
    <p:restoredTop sz="94660"/>
  </p:normalViewPr>
  <p:slideViewPr>
    <p:cSldViewPr>
      <p:cViewPr varScale="1">
        <p:scale>
          <a:sx n="125" d="100"/>
          <a:sy n="125" d="100"/>
        </p:scale>
        <p:origin x="118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5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807AEF-622F-4C1D-BE0E-888CAD1147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11E12-B027-48BB-84E8-5D2C09DA7BB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E3281C8-C498-4D72-B572-40053FAA6453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91158CD-81F3-445C-99B1-36C90DB223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068A8CE-F8C4-4588-A3AF-4A613BE74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B9C5FA-F394-4E7C-8BE5-7531C3EA16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33D86-D58B-435C-BAA1-AFB1B3121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B78F33-4731-4752-9F8A-35A16FCAE7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8877B-6648-435F-805A-2045A7D56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5C861-1004-4B3C-8335-F31685446FE3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9EBB2-87D6-4B61-BA24-1C436D50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3E874-1F60-49AE-B2F4-13583A64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EA899-0C9D-4516-AE73-0537A58293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18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5FBAF-419A-4DDD-86FB-E7DD78C8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5763F-B43B-42D9-BC0C-77B6C85E3BBD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B5165-A420-49A2-ABA4-0E9DF8D21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DA179-5A10-47A3-B178-B33068E3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6F5D6-4ADE-4885-8B52-02C7448D53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90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45160-C148-4DC1-9FFB-4D862F029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362B0-16DA-4EA7-A25C-D1B33F656FFA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D4615-8B96-4972-AA26-8B1411A2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A50D9-AADF-4AD3-A110-71792B64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331DB-78DB-44D0-ABF6-454F954CF0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94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8DD5AC-0E85-4529-9CC9-14D3B97B5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688C-E964-4031-8E32-BE0710CA563E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8CF2EC-ED63-4FB8-A139-FAA024A3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0A8E73-83AA-49F1-B85F-54FA7082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12DB4-EEC3-49C7-B79B-F42BE12485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40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26B373-6B1E-4CA9-91B6-350A99DE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D319C-2414-4DC6-BB22-7DDEA51C3FD8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9402A12-AC58-498A-82D4-31173D1A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73D1E7A-1155-44F3-9111-EDBED19AB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163B6-3F86-4AA3-8F4D-5FF3C09BD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57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EDA202E-D7C5-48C6-A185-071DDF86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84EB2-CCA3-46C9-91B0-C06DC3AE2C93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604A43-2B2F-4876-92D5-9DD9CA47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24C60A-1465-4B19-A8A0-4EDE37B3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7C41D-99C3-42FE-97BF-7C43D9BEF0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81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38CD933-936F-400D-A8A1-A3EAA8E4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EE182-48D9-45F6-884D-E3BD45307939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5C4387-DE40-49B2-97D2-83FC58027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2D51EA-D720-449D-B976-DDBAC6E5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D8406-4100-440F-9EE0-A0148550CF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85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D0611D-E348-4618-AEEB-305C550E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76118-1061-42D9-AE2F-D9C66FF635A2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726ADBF-9816-4BDD-AE5E-D58732B7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54E55-B41F-4F4B-ACFD-C666DA95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24626-CDC0-4A0A-9FB6-3923985F5F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80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A29CEB-C4B1-4D39-B01A-54BD7640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3842A-DE20-4AF7-87F4-E99D839E57F8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120C9C-7941-44E9-A6A9-50DC75A2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A81EB0-293B-4E68-A876-D6DA9BB3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03F68-DB0D-4155-9402-5243B3628C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273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9212D-A600-4CF4-B51D-E374B104A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A1A3-8541-4F6B-81AA-EAAAC9D3F417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130C-3BA4-45F1-AA49-3367D763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BEA9E-8D15-4079-A9E1-2394A9D4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E8A68-D590-4265-9757-D6A0A1FBEF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013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59D4-51B8-47A4-A254-FDB1EC39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0E8C0-5219-4948-939B-FE6B281F7B4C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A9B51-2FD1-4A33-A915-B5F1016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CF362-87F0-4AF8-8CDF-DA755405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96AF68-58AC-4DA2-987D-594E074FF1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43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9AA38"/>
            </a:gs>
            <a:gs pos="16000">
              <a:srgbClr val="D9AA38"/>
            </a:gs>
            <a:gs pos="100000">
              <a:srgbClr val="F3F6F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2F48830-C8BF-49D6-B192-C0BFAD4612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0C87798-8186-4493-B2BD-4710BF38CB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1D3BB-5B40-4FE9-BDC4-60D45B571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35D179-E8B9-4D52-9EC0-945DE55C9EB5}" type="datetimeFigureOut">
              <a:rPr lang="en-US"/>
              <a:pPr>
                <a:defRPr/>
              </a:pPr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03DC7-74B1-43E9-B732-70757AA34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D07D5-7DD6-4F42-98BE-2A0286E6F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7E3FC62-6A25-4F02-8166-98416C8189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4">
            <a:extLst>
              <a:ext uri="{FF2B5EF4-FFF2-40B4-BE49-F238E27FC236}">
                <a16:creationId xmlns:a16="http://schemas.microsoft.com/office/drawing/2014/main" id="{A4008DDE-F959-4EAF-8D2F-DE69D5AE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>
                <a:latin typeface="Arial" panose="020B0604020202020204" pitchFamily="34" charset="0"/>
                <a:cs typeface="Arial" panose="020B0604020202020204" pitchFamily="34" charset="0"/>
              </a:rPr>
              <a:t>Is Intelligence One General Ability or Several Specific Abilities?</a:t>
            </a:r>
          </a:p>
        </p:txBody>
      </p:sp>
      <p:pic>
        <p:nvPicPr>
          <p:cNvPr id="8195" name="Picture 2">
            <a:extLst>
              <a:ext uri="{FF2B5EF4-FFF2-40B4-BE49-F238E27FC236}">
                <a16:creationId xmlns:a16="http://schemas.microsoft.com/office/drawing/2014/main" id="{0E3EF5A6-DC07-4503-807B-72BBC9BBE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520825"/>
            <a:ext cx="35433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4">
            <a:extLst>
              <a:ext uri="{FF2B5EF4-FFF2-40B4-BE49-F238E27FC236}">
                <a16:creationId xmlns:a16="http://schemas.microsoft.com/office/drawing/2014/main" id="{8897FB3C-D92C-442F-8982-85E260A2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1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One General Ability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E97E74F9-7C86-47B4-8254-1252D726F0C9}"/>
              </a:ext>
            </a:extLst>
          </p:cNvPr>
          <p:cNvSpPr txBox="1">
            <a:spLocks/>
          </p:cNvSpPr>
          <p:nvPr/>
        </p:nvSpPr>
        <p:spPr bwMode="auto">
          <a:xfrm>
            <a:off x="76200" y="1752600"/>
            <a:ext cx="8991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Spearman - </a:t>
            </a: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General Intelligence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(g)</a:t>
            </a:r>
          </a:p>
          <a:p>
            <a:pPr marL="457200" lvl="1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 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can be measured and compared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those that do well in one skill, do well in others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like athleticism (underlying athletic ability)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endParaRPr lang="en-US" altLang="en-US" sz="3600" dirty="0">
              <a:cs typeface="Arial" panose="020B0604020202020204" pitchFamily="34" charset="0"/>
            </a:endParaRPr>
          </a:p>
        </p:txBody>
      </p:sp>
      <p:sp>
        <p:nvSpPr>
          <p:cNvPr id="9220" name="TextBox 4">
            <a:extLst>
              <a:ext uri="{FF2B5EF4-FFF2-40B4-BE49-F238E27FC236}">
                <a16:creationId xmlns:a16="http://schemas.microsoft.com/office/drawing/2014/main" id="{3972E2D5-4A2F-4FF5-90CB-EE0E27B3A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281849"/>
            <a:ext cx="381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0" dirty="0">
                <a:solidFill>
                  <a:srgbClr val="FF0000"/>
                </a:solidFill>
              </a:rPr>
              <a:t>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69A3901D-0779-4699-8FE2-913E147C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799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Multiple Intelligences</a:t>
            </a:r>
          </a:p>
        </p:txBody>
      </p:sp>
      <p:sp>
        <p:nvSpPr>
          <p:cNvPr id="13316" name="Content Placeholder 2">
            <a:extLst>
              <a:ext uri="{FF2B5EF4-FFF2-40B4-BE49-F238E27FC236}">
                <a16:creationId xmlns:a16="http://schemas.microsoft.com/office/drawing/2014/main" id="{5D6488B0-1D6A-485F-B085-6D5AD292C36A}"/>
              </a:ext>
            </a:extLst>
          </p:cNvPr>
          <p:cNvSpPr txBox="1">
            <a:spLocks/>
          </p:cNvSpPr>
          <p:nvPr/>
        </p:nvSpPr>
        <p:spPr bwMode="auto">
          <a:xfrm>
            <a:off x="228600" y="1371600"/>
            <a:ext cx="8229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b="1" dirty="0">
                <a:latin typeface="+mn-lt"/>
                <a:cs typeface="Arial" panose="020B0604020202020204" pitchFamily="34" charset="0"/>
              </a:rPr>
              <a:t>Thurstone (1930s) -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multiple intelligences</a:t>
            </a:r>
            <a:r>
              <a:rPr lang="en-US" altLang="en-US" sz="2800" b="1" dirty="0">
                <a:latin typeface="+mn-lt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b="1" dirty="0">
              <a:latin typeface="+mn-lt"/>
              <a:cs typeface="Arial" panose="020B0604020202020204" pitchFamily="34" charset="0"/>
            </a:endParaRPr>
          </a:p>
          <a:p>
            <a:pPr marL="457200" indent="-457200" eaLnBrk="1" hangingPunct="1">
              <a:spcBef>
                <a:spcPct val="20000"/>
              </a:spcBef>
              <a:buFontTx/>
              <a:buChar char="-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7 primary types:  verbal, spatial, number, perceptual speed, etc.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</a:t>
            </a:r>
          </a:p>
          <a:p>
            <a:pPr marL="457200" indent="-457200" eaLnBrk="1" hangingPunct="1">
              <a:spcBef>
                <a:spcPct val="20000"/>
              </a:spcBef>
              <a:buFontTx/>
              <a:buChar char="-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Still, if excel at one type, usually excel at the others…like “g”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457200" indent="-457200" eaLnBrk="1" hangingPunct="1">
              <a:spcBef>
                <a:spcPct val="20000"/>
              </a:spcBef>
              <a:buFontTx/>
              <a:buChar char="-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He also standardized the most common intelligence test used today (Stanford-Binet)</a:t>
            </a:r>
          </a:p>
        </p:txBody>
      </p:sp>
    </p:spTree>
    <p:extLst>
      <p:ext uri="{BB962C8B-B14F-4D97-AF65-F5344CB8AC3E}">
        <p14:creationId xmlns:p14="http://schemas.microsoft.com/office/powerpoint/2010/main" val="208696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69A3901D-0779-4699-8FE2-913E147C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799"/>
          </a:xfrm>
        </p:spPr>
        <p:txBody>
          <a:bodyPr/>
          <a:lstStyle/>
          <a:p>
            <a:pPr eaLnBrk="1" hangingPunct="1"/>
            <a:b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Multiple Intelligences</a:t>
            </a:r>
          </a:p>
        </p:txBody>
      </p:sp>
      <p:sp>
        <p:nvSpPr>
          <p:cNvPr id="13316" name="Content Placeholder 2">
            <a:extLst>
              <a:ext uri="{FF2B5EF4-FFF2-40B4-BE49-F238E27FC236}">
                <a16:creationId xmlns:a16="http://schemas.microsoft.com/office/drawing/2014/main" id="{5D6488B0-1D6A-485F-B085-6D5AD292C36A}"/>
              </a:ext>
            </a:extLst>
          </p:cNvPr>
          <p:cNvSpPr txBox="1">
            <a:spLocks/>
          </p:cNvSpPr>
          <p:nvPr/>
        </p:nvSpPr>
        <p:spPr bwMode="auto">
          <a:xfrm>
            <a:off x="228600" y="1905000"/>
            <a:ext cx="822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b="1" dirty="0">
                <a:latin typeface="+mn-lt"/>
                <a:cs typeface="Arial" panose="020B0604020202020204" pitchFamily="34" charset="0"/>
              </a:rPr>
              <a:t>Cattel (1940s)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1.  </a:t>
            </a:r>
            <a:r>
              <a:rPr lang="en-US" altLang="en-US" sz="2800" u="sng" dirty="0">
                <a:latin typeface="+mn-lt"/>
                <a:cs typeface="Arial" panose="020B0604020202020204" pitchFamily="34" charset="0"/>
              </a:rPr>
              <a:t>Crystallized intelligence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– acquired knowledge and ability to recall it.   Stays steady with age.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2.  </a:t>
            </a:r>
            <a:r>
              <a:rPr lang="en-US" altLang="en-US" sz="2800" u="sng" dirty="0">
                <a:latin typeface="+mn-lt"/>
                <a:cs typeface="Arial" panose="020B0604020202020204" pitchFamily="34" charset="0"/>
              </a:rPr>
              <a:t>Fluid intelligence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– problem solving, thinking “outside the box”.    Declines with age.</a:t>
            </a:r>
          </a:p>
        </p:txBody>
      </p:sp>
    </p:spTree>
    <p:extLst>
      <p:ext uri="{BB962C8B-B14F-4D97-AF65-F5344CB8AC3E}">
        <p14:creationId xmlns:p14="http://schemas.microsoft.com/office/powerpoint/2010/main" val="1915655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>
            <a:extLst>
              <a:ext uri="{FF2B5EF4-FFF2-40B4-BE49-F238E27FC236}">
                <a16:creationId xmlns:a16="http://schemas.microsoft.com/office/drawing/2014/main" id="{BED6F065-6595-4895-B6C0-11B3D7FF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1"/>
            <a:ext cx="9144000" cy="10668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Multiple Intelligences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31F735F5-AB56-48C5-BE47-2C0DE21B966D}"/>
              </a:ext>
            </a:extLst>
          </p:cNvPr>
          <p:cNvSpPr txBox="1">
            <a:spLocks/>
          </p:cNvSpPr>
          <p:nvPr/>
        </p:nvSpPr>
        <p:spPr bwMode="auto">
          <a:xfrm>
            <a:off x="381000" y="1447800"/>
            <a:ext cx="845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endParaRPr lang="en-US" altLang="en-US" sz="2400" u="sng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400" b="1" dirty="0">
                <a:latin typeface="+mn-lt"/>
                <a:cs typeface="Arial" panose="020B0604020202020204" pitchFamily="34" charset="0"/>
              </a:rPr>
              <a:t>Gardner (1980s)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– 7-9 intelligences (independent of each other)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4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linguistic, logical-mathematical, musical, spatial, bodily-kinesthetic, intrapersonal, interpersonal, naturalist, existential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endParaRPr lang="en-US" alt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Are these intelligences or talents/abilities?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If you excel in one, you are better in others, implying a general intelligence (g?)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No science to back it up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endParaRPr lang="en-US" altLang="en-US" sz="24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69A3901D-0779-4699-8FE2-913E147C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799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Multiple Intelligences</a:t>
            </a:r>
          </a:p>
        </p:txBody>
      </p:sp>
      <p:sp>
        <p:nvSpPr>
          <p:cNvPr id="13316" name="Content Placeholder 2">
            <a:extLst>
              <a:ext uri="{FF2B5EF4-FFF2-40B4-BE49-F238E27FC236}">
                <a16:creationId xmlns:a16="http://schemas.microsoft.com/office/drawing/2014/main" id="{5D6488B0-1D6A-485F-B085-6D5AD292C36A}"/>
              </a:ext>
            </a:extLst>
          </p:cNvPr>
          <p:cNvSpPr txBox="1">
            <a:spLocks/>
          </p:cNvSpPr>
          <p:nvPr/>
        </p:nvSpPr>
        <p:spPr bwMode="auto">
          <a:xfrm>
            <a:off x="228600" y="1676400"/>
            <a:ext cx="8686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b="1" dirty="0">
                <a:latin typeface="+mn-lt"/>
                <a:cs typeface="Arial" panose="020B0604020202020204" pitchFamily="34" charset="0"/>
              </a:rPr>
              <a:t>Sternberg (2004)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- 3 intelligences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742950" indent="-742950" eaLnBrk="1" hangingPunct="1">
              <a:spcBef>
                <a:spcPct val="20000"/>
              </a:spcBef>
              <a:buAutoNum type="arabicPeriod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Analytical (academic problem-solving intelligence)</a:t>
            </a:r>
          </a:p>
          <a:p>
            <a:pPr marL="742950" indent="-742950" eaLnBrk="1" hangingPunct="1">
              <a:spcBef>
                <a:spcPct val="20000"/>
              </a:spcBef>
              <a:buAutoNum type="arabicPeriod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Creative (artistic)</a:t>
            </a:r>
          </a:p>
          <a:p>
            <a:pPr marL="742950" indent="-742950" eaLnBrk="1" hangingPunct="1">
              <a:spcBef>
                <a:spcPct val="20000"/>
              </a:spcBef>
              <a:buAutoNum type="arabicPeriod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Practical (“street smarts”)</a:t>
            </a:r>
          </a:p>
          <a:p>
            <a:pPr marL="742950" indent="-742950" eaLnBrk="1" hangingPunct="1">
              <a:spcBef>
                <a:spcPct val="20000"/>
              </a:spcBef>
              <a:buAutoNum type="arabicPeriod"/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Focused on skills that lead to real world success.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7BC0393-6180-46E2-9C15-1F46B6AF6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113"/>
            <a:ext cx="9144000" cy="595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4">
            <a:extLst>
              <a:ext uri="{FF2B5EF4-FFF2-40B4-BE49-F238E27FC236}">
                <a16:creationId xmlns:a16="http://schemas.microsoft.com/office/drawing/2014/main" id="{0026CBA7-6FAF-4A3D-9F45-D3C013577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4963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>
                <a:latin typeface="Arial" panose="020B0604020202020204" pitchFamily="34" charset="0"/>
                <a:cs typeface="Arial" panose="020B0604020202020204" pitchFamily="34" charset="0"/>
              </a:rPr>
              <a:t>Emotional Intelligence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F05F48B6-A55B-4D32-88C5-903592AB1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520825"/>
            <a:ext cx="35433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>
            <a:extLst>
              <a:ext uri="{FF2B5EF4-FFF2-40B4-BE49-F238E27FC236}">
                <a16:creationId xmlns:a16="http://schemas.microsoft.com/office/drawing/2014/main" id="{CFB102DB-E327-4D0A-96BB-606A15E31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4963"/>
            <a:ext cx="9144000" cy="1477963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Emotional Intelligence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4EC5E751-405A-4E2F-938E-6056792BA888}"/>
              </a:ext>
            </a:extLst>
          </p:cNvPr>
          <p:cNvSpPr txBox="1">
            <a:spLocks/>
          </p:cNvSpPr>
          <p:nvPr/>
        </p:nvSpPr>
        <p:spPr bwMode="auto">
          <a:xfrm>
            <a:off x="0" y="1143000"/>
            <a:ext cx="914400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Emotional intelligence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Perceive emotions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Understand emotions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Manage emotions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Use emotions for adaptive or creative thinking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088D88D6-0E34-4CF2-BDD1-8B424B82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114800"/>
            <a:ext cx="6461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69A3901D-0779-4699-8FE2-913E147C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Creativity</a:t>
            </a:r>
          </a:p>
        </p:txBody>
      </p:sp>
      <p:sp>
        <p:nvSpPr>
          <p:cNvPr id="13316" name="Content Placeholder 2">
            <a:extLst>
              <a:ext uri="{FF2B5EF4-FFF2-40B4-BE49-F238E27FC236}">
                <a16:creationId xmlns:a16="http://schemas.microsoft.com/office/drawing/2014/main" id="{5D6488B0-1D6A-485F-B085-6D5AD292C36A}"/>
              </a:ext>
            </a:extLst>
          </p:cNvPr>
          <p:cNvSpPr txBox="1">
            <a:spLocks/>
          </p:cNvSpPr>
          <p:nvPr/>
        </p:nvSpPr>
        <p:spPr bwMode="auto">
          <a:xfrm>
            <a:off x="228600" y="1295400"/>
            <a:ext cx="8229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u="sng" dirty="0">
                <a:latin typeface="+mn-lt"/>
                <a:cs typeface="Arial" panose="020B0604020202020204" pitchFamily="34" charset="0"/>
              </a:rPr>
              <a:t>Creativity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 –  ability to generate, create, or discover new ideas, solutions, and possibilities.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In-depth knowledge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Seek novel solutions (divergent thinking)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Take risks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u="sng" dirty="0">
                <a:latin typeface="+mn-lt"/>
                <a:cs typeface="Arial" panose="020B0604020202020204" pitchFamily="34" charset="0"/>
              </a:rPr>
              <a:t>Divergent thinking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–  unique, multiple solutions 							(outside the box)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u="sng" dirty="0">
                <a:latin typeface="+mn-lt"/>
                <a:cs typeface="Arial" panose="020B0604020202020204" pitchFamily="34" charset="0"/>
              </a:rPr>
              <a:t>Convergent thinking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 – one solution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380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>
            <a:extLst>
              <a:ext uri="{FF2B5EF4-FFF2-40B4-BE49-F238E27FC236}">
                <a16:creationId xmlns:a16="http://schemas.microsoft.com/office/drawing/2014/main" id="{20463B1E-A52E-4D72-B8D7-FB9847E5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810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Origins of Intelligence Testing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8239BB06-8751-44D9-9596-356945A6AB7C}"/>
              </a:ext>
            </a:extLst>
          </p:cNvPr>
          <p:cNvSpPr txBox="1">
            <a:spLocks/>
          </p:cNvSpPr>
          <p:nvPr/>
        </p:nvSpPr>
        <p:spPr bwMode="auto">
          <a:xfrm>
            <a:off x="304800" y="1600200"/>
            <a:ext cx="8686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4000" dirty="0">
                <a:latin typeface="+mn-lt"/>
                <a:cs typeface="Arial" panose="020B0604020202020204" pitchFamily="34" charset="0"/>
              </a:rPr>
              <a:t>Francis Galton’s intelligence testing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Reaction time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Sensory acuity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Muscular power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Body proportions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>
            <a:extLst>
              <a:ext uri="{FF2B5EF4-FFF2-40B4-BE49-F238E27FC236}">
                <a16:creationId xmlns:a16="http://schemas.microsoft.com/office/drawing/2014/main" id="{C6412133-227E-41EC-A2B7-703CA45CF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1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Alfred Binet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83AA46E9-687E-4FDC-81C6-F4AD647863B8}"/>
              </a:ext>
            </a:extLst>
          </p:cNvPr>
          <p:cNvSpPr txBox="1">
            <a:spLocks/>
          </p:cNvSpPr>
          <p:nvPr/>
        </p:nvSpPr>
        <p:spPr bwMode="auto">
          <a:xfrm>
            <a:off x="152400" y="1447801"/>
            <a:ext cx="8839200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" indent="0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Identifying French school children in need of assistance.</a:t>
            </a:r>
          </a:p>
          <a:p>
            <a:pPr marL="57150" indent="0" eaLnBrk="1" hangingPunct="1">
              <a:spcBef>
                <a:spcPct val="20000"/>
              </a:spcBef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IQ = (mental age/chronological age) X 100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4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100 is considered average</a:t>
            </a:r>
          </a:p>
          <a:p>
            <a:pPr marL="57150" indent="0" eaLnBrk="1" hangingPunct="1">
              <a:spcBef>
                <a:spcPct val="20000"/>
              </a:spcBef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57150" indent="0" eaLnBrk="1" hangingPunct="1">
              <a:spcBef>
                <a:spcPct val="20000"/>
              </a:spcBef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3556" name="Picture 2" descr="C:\Users\KKorek\Documents\ABCFiles\2013 Myers AP 2e\Images\ImageJPGs_Module61\ImageJPGs_Module61\MyAP2e_61UN01.jpg">
            <a:extLst>
              <a:ext uri="{FF2B5EF4-FFF2-40B4-BE49-F238E27FC236}">
                <a16:creationId xmlns:a16="http://schemas.microsoft.com/office/drawing/2014/main" id="{BE50449B-6EC6-4FE6-B5C3-021027707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133600"/>
            <a:ext cx="3362325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>
            <a:extLst>
              <a:ext uri="{FF2B5EF4-FFF2-40B4-BE49-F238E27FC236}">
                <a16:creationId xmlns:a16="http://schemas.microsoft.com/office/drawing/2014/main" id="{06C34104-B36D-4F79-8F70-49228BEC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199"/>
            <a:ext cx="9144000" cy="12192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Lewis </a:t>
            </a:r>
            <a:r>
              <a:rPr lang="en-US" altLang="en-US" sz="4800" b="1" dirty="0" err="1">
                <a:latin typeface="+mn-lt"/>
                <a:cs typeface="Arial" panose="020B0604020202020204" pitchFamily="34" charset="0"/>
              </a:rPr>
              <a:t>Terman</a:t>
            </a:r>
            <a:endParaRPr lang="en-US" altLang="en-US" sz="48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BB8F091E-C5A3-44C5-B6C0-4340BC6AF690}"/>
              </a:ext>
            </a:extLst>
          </p:cNvPr>
          <p:cNvSpPr txBox="1">
            <a:spLocks/>
          </p:cNvSpPr>
          <p:nvPr/>
        </p:nvSpPr>
        <p:spPr bwMode="auto">
          <a:xfrm>
            <a:off x="76200" y="1447800"/>
            <a:ext cx="9067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  <a:hlinkClick r:id="" action="ppaction://noaction"/>
              </a:rPr>
              <a:t>Stanford-Binet</a:t>
            </a: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Test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standardized test</a:t>
            </a: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updated age norms</a:t>
            </a:r>
          </a:p>
        </p:txBody>
      </p:sp>
      <p:pic>
        <p:nvPicPr>
          <p:cNvPr id="24580" name="Picture 2" descr="C:\Users\KKorek\Documents\ABCFiles\2013 Myers AP 2e\Images\Total Images\MyAP2e_61UN02.jpg">
            <a:extLst>
              <a:ext uri="{FF2B5EF4-FFF2-40B4-BE49-F238E27FC236}">
                <a16:creationId xmlns:a16="http://schemas.microsoft.com/office/drawing/2014/main" id="{B3941F78-56F3-469A-8001-444D4DA82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90800"/>
            <a:ext cx="2924175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4">
            <a:extLst>
              <a:ext uri="{FF2B5EF4-FFF2-40B4-BE49-F238E27FC236}">
                <a16:creationId xmlns:a16="http://schemas.microsoft.com/office/drawing/2014/main" id="{D58BD410-DBE0-474A-AF84-2EBEA800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>
                <a:latin typeface="Arial" panose="020B0604020202020204" pitchFamily="34" charset="0"/>
                <a:cs typeface="Arial" panose="020B0604020202020204" pitchFamily="34" charset="0"/>
              </a:rPr>
              <a:t>Modern Tests of Mental Abilities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14DBF71B-CDD9-42A4-BDDA-1F907CEB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98613"/>
            <a:ext cx="6553200" cy="510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>
            <a:extLst>
              <a:ext uri="{FF2B5EF4-FFF2-40B4-BE49-F238E27FC236}">
                <a16:creationId xmlns:a16="http://schemas.microsoft.com/office/drawing/2014/main" id="{43CA3617-CEB4-47A3-80BA-A055BECA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Modern Tests of Mental Abilities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7ECCCB88-35DA-4798-8B54-23E6275046E2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Achievement tests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Aptitude tests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884A4156-9D01-4C42-89CB-1D17F6277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90800"/>
            <a:ext cx="5715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4">
            <a:extLst>
              <a:ext uri="{FF2B5EF4-FFF2-40B4-BE49-F238E27FC236}">
                <a16:creationId xmlns:a16="http://schemas.microsoft.com/office/drawing/2014/main" id="{FD92EB10-5F65-47AA-9D92-074A595D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Modern Tests of Mental Abilities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79765FF7-136C-474F-8B31-A337E3038DAA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Achievement tests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200" dirty="0">
                <a:latin typeface="+mn-lt"/>
                <a:cs typeface="Arial" panose="020B0604020202020204" pitchFamily="34" charset="0"/>
                <a:hlinkClick r:id="" action="ppaction://noaction"/>
              </a:rPr>
              <a:t>Aptitude tests</a:t>
            </a:r>
            <a:endParaRPr lang="en-US" altLang="en-US" sz="3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8676" name="Picture 2">
            <a:extLst>
              <a:ext uri="{FF2B5EF4-FFF2-40B4-BE49-F238E27FC236}">
                <a16:creationId xmlns:a16="http://schemas.microsoft.com/office/drawing/2014/main" id="{79D8B59E-D9EA-4DA2-A6CA-736AE849B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57912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>
            <a:extLst>
              <a:ext uri="{FF2B5EF4-FFF2-40B4-BE49-F238E27FC236}">
                <a16:creationId xmlns:a16="http://schemas.microsoft.com/office/drawing/2014/main" id="{FF355356-A770-49CE-B913-CAE4D1BD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478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Modern Tests of Mental Abilities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091871E5-40AF-45A6-8E6B-9391E3804CCA}"/>
              </a:ext>
            </a:extLst>
          </p:cNvPr>
          <p:cNvSpPr txBox="1">
            <a:spLocks/>
          </p:cNvSpPr>
          <p:nvPr/>
        </p:nvSpPr>
        <p:spPr bwMode="auto">
          <a:xfrm>
            <a:off x="228600" y="1676400"/>
            <a:ext cx="8763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  <a:hlinkClick r:id="" action="ppaction://noaction"/>
              </a:rPr>
              <a:t>Wechsler Adult Intelligence Scale (WAIS)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Wechsler Intelligence Scale 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for Children (WISC)</a:t>
            </a:r>
          </a:p>
        </p:txBody>
      </p:sp>
      <p:pic>
        <p:nvPicPr>
          <p:cNvPr id="29700" name="Picture 2" descr="C:\Users\KKorek\Documents\ABCFiles\2013 Myers AP 2e\Images\ImageJPGs_Module61\ImageJPGs_Module61\MyAP2e_61UN03.jpg">
            <a:extLst>
              <a:ext uri="{FF2B5EF4-FFF2-40B4-BE49-F238E27FC236}">
                <a16:creationId xmlns:a16="http://schemas.microsoft.com/office/drawing/2014/main" id="{DEA839D2-43B0-4D71-80AC-D3881870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2857500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>
            <a:extLst>
              <a:ext uri="{FF2B5EF4-FFF2-40B4-BE49-F238E27FC236}">
                <a16:creationId xmlns:a16="http://schemas.microsoft.com/office/drawing/2014/main" id="{EE5E83B7-BE25-4AE8-9603-D8CEFB1AF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021AE006-4A86-48CE-97FB-334E3B5EBF04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4000">
                <a:cs typeface="Arial" panose="020B0604020202020204" pitchFamily="34" charset="0"/>
                <a:hlinkClick r:id="" action="ppaction://noaction"/>
              </a:rPr>
              <a:t>Standardization</a:t>
            </a:r>
            <a:endParaRPr lang="en-US" altLang="en-US" sz="4000"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(bell curve)</a:t>
            </a:r>
          </a:p>
        </p:txBody>
      </p:sp>
      <p:pic>
        <p:nvPicPr>
          <p:cNvPr id="31748" name="Picture 5">
            <a:extLst>
              <a:ext uri="{FF2B5EF4-FFF2-40B4-BE49-F238E27FC236}">
                <a16:creationId xmlns:a16="http://schemas.microsoft.com/office/drawing/2014/main" id="{56004F11-A253-4892-B8A1-EC0393E45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17838"/>
            <a:ext cx="6732588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>
            <a:extLst>
              <a:ext uri="{FF2B5EF4-FFF2-40B4-BE49-F238E27FC236}">
                <a16:creationId xmlns:a16="http://schemas.microsoft.com/office/drawing/2014/main" id="{A5ABBD37-BCE5-4963-B9CB-4058E4FE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23FE1C78-85B4-4710-8F89-575BE1728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ontent Placeholder 2">
            <a:extLst>
              <a:ext uri="{FF2B5EF4-FFF2-40B4-BE49-F238E27FC236}">
                <a16:creationId xmlns:a16="http://schemas.microsoft.com/office/drawing/2014/main" id="{98E01AEA-5752-4E00-A146-4CB3AC61EA82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>
            <a:extLst>
              <a:ext uri="{FF2B5EF4-FFF2-40B4-BE49-F238E27FC236}">
                <a16:creationId xmlns:a16="http://schemas.microsoft.com/office/drawing/2014/main" id="{F419AA2F-2B6B-45C6-8B9E-C152735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2E274A4-CAD6-416C-AED1-92296A3CD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Content Placeholder 2">
            <a:extLst>
              <a:ext uri="{FF2B5EF4-FFF2-40B4-BE49-F238E27FC236}">
                <a16:creationId xmlns:a16="http://schemas.microsoft.com/office/drawing/2014/main" id="{0BCB32A1-1CF1-41A6-9AFF-38B08B2EEC86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>
            <a:extLst>
              <a:ext uri="{FF2B5EF4-FFF2-40B4-BE49-F238E27FC236}">
                <a16:creationId xmlns:a16="http://schemas.microsoft.com/office/drawing/2014/main" id="{7CB5822C-C86F-4183-B9D2-B16DC0ED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4819" name="Picture 2">
            <a:extLst>
              <a:ext uri="{FF2B5EF4-FFF2-40B4-BE49-F238E27FC236}">
                <a16:creationId xmlns:a16="http://schemas.microsoft.com/office/drawing/2014/main" id="{C76D2B58-8328-468A-A64B-4E2E7703E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Content Placeholder 2">
            <a:extLst>
              <a:ext uri="{FF2B5EF4-FFF2-40B4-BE49-F238E27FC236}">
                <a16:creationId xmlns:a16="http://schemas.microsoft.com/office/drawing/2014/main" id="{C07D7B6F-76E6-4FB5-99F9-32CF056B9659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>
            <a:extLst>
              <a:ext uri="{FF2B5EF4-FFF2-40B4-BE49-F238E27FC236}">
                <a16:creationId xmlns:a16="http://schemas.microsoft.com/office/drawing/2014/main" id="{5EE5A3D8-A332-4C5C-98C1-A58B1DB9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970FDC8-1E8A-455A-85B5-C9E1D333A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Content Placeholder 2">
            <a:extLst>
              <a:ext uri="{FF2B5EF4-FFF2-40B4-BE49-F238E27FC236}">
                <a16:creationId xmlns:a16="http://schemas.microsoft.com/office/drawing/2014/main" id="{C8AA8B39-39B7-402A-ABA3-0B2591B057BF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>
            <a:extLst>
              <a:ext uri="{FF2B5EF4-FFF2-40B4-BE49-F238E27FC236}">
                <a16:creationId xmlns:a16="http://schemas.microsoft.com/office/drawing/2014/main" id="{6A91CDC7-0010-4D3B-8B71-2DF47602E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696DBF80-1618-4D6A-A73E-264EF67A6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Content Placeholder 2">
            <a:extLst>
              <a:ext uri="{FF2B5EF4-FFF2-40B4-BE49-F238E27FC236}">
                <a16:creationId xmlns:a16="http://schemas.microsoft.com/office/drawing/2014/main" id="{C7604FAD-DE8E-46AD-B5F3-62830EA119BE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>
            <a:extLst>
              <a:ext uri="{FF2B5EF4-FFF2-40B4-BE49-F238E27FC236}">
                <a16:creationId xmlns:a16="http://schemas.microsoft.com/office/drawing/2014/main" id="{336F8C8E-97AB-48D6-9CD5-945A4B005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2A665705-4E7C-42E2-BE6D-88542FCF1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Content Placeholder 2">
            <a:extLst>
              <a:ext uri="{FF2B5EF4-FFF2-40B4-BE49-F238E27FC236}">
                <a16:creationId xmlns:a16="http://schemas.microsoft.com/office/drawing/2014/main" id="{E035623D-8A49-4F07-A8EE-19B968C36F00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>
            <a:extLst>
              <a:ext uri="{FF2B5EF4-FFF2-40B4-BE49-F238E27FC236}">
                <a16:creationId xmlns:a16="http://schemas.microsoft.com/office/drawing/2014/main" id="{F60E41B2-EF0D-4692-B27A-62B83CC8B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E60D914E-DC34-44F1-9B0D-8D06D66DA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91630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Content Placeholder 2">
            <a:extLst>
              <a:ext uri="{FF2B5EF4-FFF2-40B4-BE49-F238E27FC236}">
                <a16:creationId xmlns:a16="http://schemas.microsoft.com/office/drawing/2014/main" id="{68E26AA5-781B-400D-B9CD-077E03C49BE5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>
                <a:cs typeface="Arial" panose="020B0604020202020204" pitchFamily="34" charset="0"/>
                <a:hlinkClick r:id="" action="ppaction://noaction"/>
              </a:rPr>
              <a:t>Normal curve</a:t>
            </a:r>
            <a:r>
              <a:rPr lang="en-US" altLang="en-US" sz="3600">
                <a:cs typeface="Arial" panose="020B0604020202020204" pitchFamily="34" charset="0"/>
              </a:rPr>
              <a:t>                                  (bell curve)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>
            <a:extLst>
              <a:ext uri="{FF2B5EF4-FFF2-40B4-BE49-F238E27FC236}">
                <a16:creationId xmlns:a16="http://schemas.microsoft.com/office/drawing/2014/main" id="{7915EC39-1CCF-4F3E-9CF8-47455225E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latin typeface="+mn-lt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 b="1" dirty="0">
                <a:latin typeface="+mn-lt"/>
                <a:cs typeface="Arial" panose="020B0604020202020204" pitchFamily="34" charset="0"/>
              </a:rPr>
            </a:br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Standardization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8FFD3150-801C-448C-9602-E7A3622DC27F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u="sng" dirty="0">
                <a:latin typeface="+mn-lt"/>
                <a:cs typeface="Arial" panose="020B0604020202020204" pitchFamily="34" charset="0"/>
              </a:rPr>
              <a:t>Flynn Effect</a:t>
            </a:r>
          </a:p>
        </p:txBody>
      </p:sp>
      <p:pic>
        <p:nvPicPr>
          <p:cNvPr id="39940" name="Picture 5">
            <a:extLst>
              <a:ext uri="{FF2B5EF4-FFF2-40B4-BE49-F238E27FC236}">
                <a16:creationId xmlns:a16="http://schemas.microsoft.com/office/drawing/2014/main" id="{0432AAA9-C532-4AA4-936E-0C645B4FA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711517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>
            <a:extLst>
              <a:ext uri="{FF2B5EF4-FFF2-40B4-BE49-F238E27FC236}">
                <a16:creationId xmlns:a16="http://schemas.microsoft.com/office/drawing/2014/main" id="{3D6CF196-B002-4DCA-83CB-B4BC2C58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latin typeface="+mn-lt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 b="1" dirty="0">
                <a:latin typeface="+mn-lt"/>
                <a:cs typeface="Arial" panose="020B0604020202020204" pitchFamily="34" charset="0"/>
              </a:rPr>
            </a:br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Standardization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A16F44AA-66C4-41DC-A2B7-3AEAD0C98496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200" u="sng" dirty="0">
                <a:latin typeface="+mn-lt"/>
                <a:cs typeface="Arial" panose="020B0604020202020204" pitchFamily="34" charset="0"/>
              </a:rPr>
              <a:t>Flynn Effect</a:t>
            </a:r>
          </a:p>
        </p:txBody>
      </p:sp>
      <p:pic>
        <p:nvPicPr>
          <p:cNvPr id="40964" name="Picture 3">
            <a:extLst>
              <a:ext uri="{FF2B5EF4-FFF2-40B4-BE49-F238E27FC236}">
                <a16:creationId xmlns:a16="http://schemas.microsoft.com/office/drawing/2014/main" id="{AE9CE96C-F8AD-472B-BF05-93B81B5A8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711517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>
            <a:extLst>
              <a:ext uri="{FF2B5EF4-FFF2-40B4-BE49-F238E27FC236}">
                <a16:creationId xmlns:a16="http://schemas.microsoft.com/office/drawing/2014/main" id="{82DD73CC-74B1-480A-A1EE-B65813FE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630363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latin typeface="+mn-lt"/>
                <a:cs typeface="Arial" panose="020B0604020202020204" pitchFamily="34" charset="0"/>
              </a:rPr>
              <a:t>Principles of Test Construction</a:t>
            </a:r>
            <a:br>
              <a:rPr lang="en-US" altLang="en-US" sz="4800" b="1" dirty="0">
                <a:latin typeface="+mn-lt"/>
                <a:cs typeface="Arial" panose="020B0604020202020204" pitchFamily="34" charset="0"/>
              </a:rPr>
            </a:br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Reliability and Validity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81798F6E-A7BE-4322-811A-54ACC946E79C}"/>
              </a:ext>
            </a:extLst>
          </p:cNvPr>
          <p:cNvSpPr txBox="1">
            <a:spLocks/>
          </p:cNvSpPr>
          <p:nvPr/>
        </p:nvSpPr>
        <p:spPr bwMode="auto">
          <a:xfrm>
            <a:off x="457200" y="19812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  <a:hlinkClick r:id="" action="ppaction://noaction"/>
              </a:rPr>
              <a:t>Reliability</a:t>
            </a: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 – are results consistent?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3600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  <a:hlinkClick r:id="" action="ppaction://noaction"/>
              </a:rPr>
              <a:t>Validity</a:t>
            </a:r>
            <a:r>
              <a:rPr lang="en-US" altLang="en-US" sz="3600" dirty="0">
                <a:latin typeface="+mn-lt"/>
                <a:cs typeface="Arial" panose="020B0604020202020204" pitchFamily="34" charset="0"/>
              </a:rPr>
              <a:t>  – does the test measure what it proposes to measure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6017</TotalTime>
  <Words>554</Words>
  <Application>Microsoft Office PowerPoint</Application>
  <PresentationFormat>On-screen Show (4:3)</PresentationFormat>
  <Paragraphs>111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Is Intelligence One General Ability or Several Specific Abilities?</vt:lpstr>
      <vt:lpstr>One General Ability</vt:lpstr>
      <vt:lpstr>Multiple Intelligences</vt:lpstr>
      <vt:lpstr> Multiple Intelligences</vt:lpstr>
      <vt:lpstr>Multiple Intelligences</vt:lpstr>
      <vt:lpstr>Multiple Intelligences</vt:lpstr>
      <vt:lpstr>PowerPoint Presentation</vt:lpstr>
      <vt:lpstr>Emotional Intelligence</vt:lpstr>
      <vt:lpstr>Emotional Intelligence</vt:lpstr>
      <vt:lpstr>Creativity</vt:lpstr>
      <vt:lpstr>Origins of Intelligence Testing</vt:lpstr>
      <vt:lpstr>Alfred Binet</vt:lpstr>
      <vt:lpstr>Lewis Terman</vt:lpstr>
      <vt:lpstr>Modern Tests of Mental Abilities</vt:lpstr>
      <vt:lpstr>Modern Tests of Mental Abilities</vt:lpstr>
      <vt:lpstr>Modern Tests of Mental Abilities</vt:lpstr>
      <vt:lpstr>Modern Tests of Mental Abilities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Standardization</vt:lpstr>
      <vt:lpstr>Principles of Test Construction Reliability and Validity</vt:lpstr>
    </vt:vector>
  </TitlesOfParts>
  <Company>GSD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GSD</dc:creator>
  <cp:lastModifiedBy>M F</cp:lastModifiedBy>
  <cp:revision>258</cp:revision>
  <dcterms:created xsi:type="dcterms:W3CDTF">2009-12-11T13:22:39Z</dcterms:created>
  <dcterms:modified xsi:type="dcterms:W3CDTF">2021-01-25T16:54:36Z</dcterms:modified>
</cp:coreProperties>
</file>