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23"/>
  </p:notesMasterIdLst>
  <p:handoutMasterIdLst>
    <p:handoutMasterId r:id="rId24"/>
  </p:handoutMasterIdLst>
  <p:sldIdLst>
    <p:sldId id="271" r:id="rId3"/>
    <p:sldId id="328" r:id="rId4"/>
    <p:sldId id="324" r:id="rId5"/>
    <p:sldId id="325" r:id="rId6"/>
    <p:sldId id="322" r:id="rId7"/>
    <p:sldId id="272" r:id="rId8"/>
    <p:sldId id="273" r:id="rId9"/>
    <p:sldId id="323" r:id="rId10"/>
    <p:sldId id="310" r:id="rId11"/>
    <p:sldId id="311" r:id="rId12"/>
    <p:sldId id="326" r:id="rId13"/>
    <p:sldId id="258" r:id="rId14"/>
    <p:sldId id="265" r:id="rId15"/>
    <p:sldId id="330" r:id="rId16"/>
    <p:sldId id="331" r:id="rId17"/>
    <p:sldId id="268" r:id="rId18"/>
    <p:sldId id="269" r:id="rId19"/>
    <p:sldId id="332" r:id="rId20"/>
    <p:sldId id="329" r:id="rId21"/>
    <p:sldId id="327" r:id="rId22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14" autoAdjust="0"/>
    <p:restoredTop sz="90828" autoAdjust="0"/>
  </p:normalViewPr>
  <p:slideViewPr>
    <p:cSldViewPr snapToGrid="0" snapToObjects="1">
      <p:cViewPr varScale="1">
        <p:scale>
          <a:sx n="113" d="100"/>
          <a:sy n="113" d="100"/>
        </p:scale>
        <p:origin x="955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E92F6F-B741-4C90-9501-E7EFE93EF00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031BA3C-55C9-4D81-A5EB-6BCEB48050D7}">
      <dgm:prSet/>
      <dgm:spPr/>
      <dgm:t>
        <a:bodyPr/>
        <a:lstStyle/>
        <a:p>
          <a:r>
            <a:rPr lang="en-US"/>
            <a:t>I</a:t>
          </a:r>
          <a:r>
            <a:rPr lang="en-US" b="0" i="0" baseline="0"/>
            <a:t>ncludes everything in existence. </a:t>
          </a:r>
          <a:endParaRPr lang="en-US"/>
        </a:p>
      </dgm:t>
    </dgm:pt>
    <dgm:pt modelId="{943261DC-32CC-4D0E-A685-B29C21B1AFAA}" type="parTrans" cxnId="{F1F950B9-4244-4E89-A18C-F85454FBBFCA}">
      <dgm:prSet/>
      <dgm:spPr/>
      <dgm:t>
        <a:bodyPr/>
        <a:lstStyle/>
        <a:p>
          <a:endParaRPr lang="en-US"/>
        </a:p>
      </dgm:t>
    </dgm:pt>
    <dgm:pt modelId="{BE45699A-10C4-4AAE-898F-10FEBABCCD55}" type="sibTrans" cxnId="{F1F950B9-4244-4E89-A18C-F85454FBBFCA}">
      <dgm:prSet/>
      <dgm:spPr/>
      <dgm:t>
        <a:bodyPr/>
        <a:lstStyle/>
        <a:p>
          <a:endParaRPr lang="en-US"/>
        </a:p>
      </dgm:t>
    </dgm:pt>
    <dgm:pt modelId="{69FD4957-59AD-48AB-87D9-7B70306F7917}">
      <dgm:prSet/>
      <dgm:spPr/>
      <dgm:t>
        <a:bodyPr/>
        <a:lstStyle/>
        <a:p>
          <a:r>
            <a:rPr lang="en-US" b="0" i="0" baseline="0"/>
            <a:t>~13.8 billion years old.</a:t>
          </a:r>
          <a:endParaRPr lang="en-US"/>
        </a:p>
      </dgm:t>
    </dgm:pt>
    <dgm:pt modelId="{BF2F9322-5BA1-4B0A-AA4A-A2A886B9BC0C}" type="parTrans" cxnId="{53E0F8FB-B9BE-40D3-89C8-D48164C25107}">
      <dgm:prSet/>
      <dgm:spPr/>
      <dgm:t>
        <a:bodyPr/>
        <a:lstStyle/>
        <a:p>
          <a:endParaRPr lang="en-US"/>
        </a:p>
      </dgm:t>
    </dgm:pt>
    <dgm:pt modelId="{BD95CD53-D7B0-48F8-AA26-D9EADDBF274C}" type="sibTrans" cxnId="{53E0F8FB-B9BE-40D3-89C8-D48164C25107}">
      <dgm:prSet/>
      <dgm:spPr/>
      <dgm:t>
        <a:bodyPr/>
        <a:lstStyle/>
        <a:p>
          <a:endParaRPr lang="en-US"/>
        </a:p>
      </dgm:t>
    </dgm:pt>
    <dgm:pt modelId="{DF5C8B43-470D-4B40-8DA8-FD006E0D2E23}" type="pres">
      <dgm:prSet presAssocID="{74E92F6F-B741-4C90-9501-E7EFE93EF00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7CAA965-2A6D-44AD-82F1-DB1F77C28E6A}" type="pres">
      <dgm:prSet presAssocID="{3031BA3C-55C9-4D81-A5EB-6BCEB48050D7}" presName="hierRoot1" presStyleCnt="0"/>
      <dgm:spPr/>
    </dgm:pt>
    <dgm:pt modelId="{A72C47C7-0D26-4B95-B037-2FE8900DF217}" type="pres">
      <dgm:prSet presAssocID="{3031BA3C-55C9-4D81-A5EB-6BCEB48050D7}" presName="composite" presStyleCnt="0"/>
      <dgm:spPr/>
    </dgm:pt>
    <dgm:pt modelId="{45F873C9-486C-4C17-9E20-DEF8B7F5362A}" type="pres">
      <dgm:prSet presAssocID="{3031BA3C-55C9-4D81-A5EB-6BCEB48050D7}" presName="background" presStyleLbl="node0" presStyleIdx="0" presStyleCnt="1"/>
      <dgm:spPr/>
    </dgm:pt>
    <dgm:pt modelId="{FDBBD7F8-6F74-4C9C-A45F-5C90237B237F}" type="pres">
      <dgm:prSet presAssocID="{3031BA3C-55C9-4D81-A5EB-6BCEB48050D7}" presName="text" presStyleLbl="fgAcc0" presStyleIdx="0" presStyleCnt="1">
        <dgm:presLayoutVars>
          <dgm:chPref val="3"/>
        </dgm:presLayoutVars>
      </dgm:prSet>
      <dgm:spPr/>
    </dgm:pt>
    <dgm:pt modelId="{6C0FDB8A-99E6-4495-BA95-8476B9843512}" type="pres">
      <dgm:prSet presAssocID="{3031BA3C-55C9-4D81-A5EB-6BCEB48050D7}" presName="hierChild2" presStyleCnt="0"/>
      <dgm:spPr/>
    </dgm:pt>
    <dgm:pt modelId="{DC7560A9-AA7E-43D3-9297-E42464E39E71}" type="pres">
      <dgm:prSet presAssocID="{BF2F9322-5BA1-4B0A-AA4A-A2A886B9BC0C}" presName="Name10" presStyleLbl="parChTrans1D2" presStyleIdx="0" presStyleCnt="1"/>
      <dgm:spPr/>
    </dgm:pt>
    <dgm:pt modelId="{2CA2B13E-E51C-4CB1-981C-A3C70E2C5280}" type="pres">
      <dgm:prSet presAssocID="{69FD4957-59AD-48AB-87D9-7B70306F7917}" presName="hierRoot2" presStyleCnt="0"/>
      <dgm:spPr/>
    </dgm:pt>
    <dgm:pt modelId="{4D31247A-1A65-4BBE-9E32-0D1945DCEEF2}" type="pres">
      <dgm:prSet presAssocID="{69FD4957-59AD-48AB-87D9-7B70306F7917}" presName="composite2" presStyleCnt="0"/>
      <dgm:spPr/>
    </dgm:pt>
    <dgm:pt modelId="{A288D082-7BE7-46DE-A81F-20606C1B7BF8}" type="pres">
      <dgm:prSet presAssocID="{69FD4957-59AD-48AB-87D9-7B70306F7917}" presName="background2" presStyleLbl="node2" presStyleIdx="0" presStyleCnt="1"/>
      <dgm:spPr/>
    </dgm:pt>
    <dgm:pt modelId="{56E8DAE7-1E56-402E-9F7B-50B39883C2E2}" type="pres">
      <dgm:prSet presAssocID="{69FD4957-59AD-48AB-87D9-7B70306F7917}" presName="text2" presStyleLbl="fgAcc2" presStyleIdx="0" presStyleCnt="1">
        <dgm:presLayoutVars>
          <dgm:chPref val="3"/>
        </dgm:presLayoutVars>
      </dgm:prSet>
      <dgm:spPr/>
    </dgm:pt>
    <dgm:pt modelId="{A9AD66CC-9AFF-48D2-B664-95DF9FDB72ED}" type="pres">
      <dgm:prSet presAssocID="{69FD4957-59AD-48AB-87D9-7B70306F7917}" presName="hierChild3" presStyleCnt="0"/>
      <dgm:spPr/>
    </dgm:pt>
  </dgm:ptLst>
  <dgm:cxnLst>
    <dgm:cxn modelId="{5FA11D10-41DE-4C35-B6CF-E404BDB7F6E4}" type="presOf" srcId="{69FD4957-59AD-48AB-87D9-7B70306F7917}" destId="{56E8DAE7-1E56-402E-9F7B-50B39883C2E2}" srcOrd="0" destOrd="0" presId="urn:microsoft.com/office/officeart/2005/8/layout/hierarchy1"/>
    <dgm:cxn modelId="{82302049-2635-42A4-8CBE-3696E7C606CA}" type="presOf" srcId="{3031BA3C-55C9-4D81-A5EB-6BCEB48050D7}" destId="{FDBBD7F8-6F74-4C9C-A45F-5C90237B237F}" srcOrd="0" destOrd="0" presId="urn:microsoft.com/office/officeart/2005/8/layout/hierarchy1"/>
    <dgm:cxn modelId="{56E77792-7954-4929-97F9-F891A07DE7F3}" type="presOf" srcId="{BF2F9322-5BA1-4B0A-AA4A-A2A886B9BC0C}" destId="{DC7560A9-AA7E-43D3-9297-E42464E39E71}" srcOrd="0" destOrd="0" presId="urn:microsoft.com/office/officeart/2005/8/layout/hierarchy1"/>
    <dgm:cxn modelId="{F1F950B9-4244-4E89-A18C-F85454FBBFCA}" srcId="{74E92F6F-B741-4C90-9501-E7EFE93EF00C}" destId="{3031BA3C-55C9-4D81-A5EB-6BCEB48050D7}" srcOrd="0" destOrd="0" parTransId="{943261DC-32CC-4D0E-A685-B29C21B1AFAA}" sibTransId="{BE45699A-10C4-4AAE-898F-10FEBABCCD55}"/>
    <dgm:cxn modelId="{B393C1B9-93BC-4985-A452-EA46CA6CA114}" type="presOf" srcId="{74E92F6F-B741-4C90-9501-E7EFE93EF00C}" destId="{DF5C8B43-470D-4B40-8DA8-FD006E0D2E23}" srcOrd="0" destOrd="0" presId="urn:microsoft.com/office/officeart/2005/8/layout/hierarchy1"/>
    <dgm:cxn modelId="{53E0F8FB-B9BE-40D3-89C8-D48164C25107}" srcId="{3031BA3C-55C9-4D81-A5EB-6BCEB48050D7}" destId="{69FD4957-59AD-48AB-87D9-7B70306F7917}" srcOrd="0" destOrd="0" parTransId="{BF2F9322-5BA1-4B0A-AA4A-A2A886B9BC0C}" sibTransId="{BD95CD53-D7B0-48F8-AA26-D9EADDBF274C}"/>
    <dgm:cxn modelId="{139DE68B-16C4-4ED9-A4CB-07C731E3D8CF}" type="presParOf" srcId="{DF5C8B43-470D-4B40-8DA8-FD006E0D2E23}" destId="{77CAA965-2A6D-44AD-82F1-DB1F77C28E6A}" srcOrd="0" destOrd="0" presId="urn:microsoft.com/office/officeart/2005/8/layout/hierarchy1"/>
    <dgm:cxn modelId="{A3E05E5A-349D-4E4A-8C84-85AE5CC4E996}" type="presParOf" srcId="{77CAA965-2A6D-44AD-82F1-DB1F77C28E6A}" destId="{A72C47C7-0D26-4B95-B037-2FE8900DF217}" srcOrd="0" destOrd="0" presId="urn:microsoft.com/office/officeart/2005/8/layout/hierarchy1"/>
    <dgm:cxn modelId="{8AB74C44-E5E6-43D8-9660-CAF705A23726}" type="presParOf" srcId="{A72C47C7-0D26-4B95-B037-2FE8900DF217}" destId="{45F873C9-486C-4C17-9E20-DEF8B7F5362A}" srcOrd="0" destOrd="0" presId="urn:microsoft.com/office/officeart/2005/8/layout/hierarchy1"/>
    <dgm:cxn modelId="{D8DF1788-0298-48E4-B979-F721567EC77B}" type="presParOf" srcId="{A72C47C7-0D26-4B95-B037-2FE8900DF217}" destId="{FDBBD7F8-6F74-4C9C-A45F-5C90237B237F}" srcOrd="1" destOrd="0" presId="urn:microsoft.com/office/officeart/2005/8/layout/hierarchy1"/>
    <dgm:cxn modelId="{9813D2DE-C6A6-4343-B6F2-55165A505E40}" type="presParOf" srcId="{77CAA965-2A6D-44AD-82F1-DB1F77C28E6A}" destId="{6C0FDB8A-99E6-4495-BA95-8476B9843512}" srcOrd="1" destOrd="0" presId="urn:microsoft.com/office/officeart/2005/8/layout/hierarchy1"/>
    <dgm:cxn modelId="{B90E2C1C-4703-4D46-B431-7F71DE161386}" type="presParOf" srcId="{6C0FDB8A-99E6-4495-BA95-8476B9843512}" destId="{DC7560A9-AA7E-43D3-9297-E42464E39E71}" srcOrd="0" destOrd="0" presId="urn:microsoft.com/office/officeart/2005/8/layout/hierarchy1"/>
    <dgm:cxn modelId="{B33E26B9-3437-4858-9276-91DFBE499D64}" type="presParOf" srcId="{6C0FDB8A-99E6-4495-BA95-8476B9843512}" destId="{2CA2B13E-E51C-4CB1-981C-A3C70E2C5280}" srcOrd="1" destOrd="0" presId="urn:microsoft.com/office/officeart/2005/8/layout/hierarchy1"/>
    <dgm:cxn modelId="{BEE7117C-80BF-4A38-8E29-E35BBE1B3428}" type="presParOf" srcId="{2CA2B13E-E51C-4CB1-981C-A3C70E2C5280}" destId="{4D31247A-1A65-4BBE-9E32-0D1945DCEEF2}" srcOrd="0" destOrd="0" presId="urn:microsoft.com/office/officeart/2005/8/layout/hierarchy1"/>
    <dgm:cxn modelId="{81894586-EABD-4E34-972B-C3BA9F158648}" type="presParOf" srcId="{4D31247A-1A65-4BBE-9E32-0D1945DCEEF2}" destId="{A288D082-7BE7-46DE-A81F-20606C1B7BF8}" srcOrd="0" destOrd="0" presId="urn:microsoft.com/office/officeart/2005/8/layout/hierarchy1"/>
    <dgm:cxn modelId="{CFF5A711-382D-4DDE-B774-145DA11FEBE5}" type="presParOf" srcId="{4D31247A-1A65-4BBE-9E32-0D1945DCEEF2}" destId="{56E8DAE7-1E56-402E-9F7B-50B39883C2E2}" srcOrd="1" destOrd="0" presId="urn:microsoft.com/office/officeart/2005/8/layout/hierarchy1"/>
    <dgm:cxn modelId="{E4DCF371-94B1-415D-A763-D2BF4A922FDA}" type="presParOf" srcId="{2CA2B13E-E51C-4CB1-981C-A3C70E2C5280}" destId="{A9AD66CC-9AFF-48D2-B664-95DF9FDB72E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560A9-AA7E-43D3-9297-E42464E39E71}">
      <dsp:nvSpPr>
        <dsp:cNvPr id="0" name=""/>
        <dsp:cNvSpPr/>
      </dsp:nvSpPr>
      <dsp:spPr>
        <a:xfrm>
          <a:off x="1473068" y="1787595"/>
          <a:ext cx="91440" cy="8187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187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873C9-486C-4C17-9E20-DEF8B7F5362A}">
      <dsp:nvSpPr>
        <dsp:cNvPr id="0" name=""/>
        <dsp:cNvSpPr/>
      </dsp:nvSpPr>
      <dsp:spPr>
        <a:xfrm>
          <a:off x="111242" y="11"/>
          <a:ext cx="2815092" cy="1787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BBD7F8-6F74-4C9C-A45F-5C90237B237F}">
      <dsp:nvSpPr>
        <dsp:cNvPr id="0" name=""/>
        <dsp:cNvSpPr/>
      </dsp:nvSpPr>
      <dsp:spPr>
        <a:xfrm>
          <a:off x="424030" y="297160"/>
          <a:ext cx="2815092" cy="1787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I</a:t>
          </a:r>
          <a:r>
            <a:rPr lang="en-US" sz="3400" b="0" i="0" kern="1200" baseline="0"/>
            <a:t>ncludes everything in existence. </a:t>
          </a:r>
          <a:endParaRPr lang="en-US" sz="3400" kern="1200"/>
        </a:p>
      </dsp:txBody>
      <dsp:txXfrm>
        <a:off x="476387" y="349517"/>
        <a:ext cx="2710378" cy="1682869"/>
      </dsp:txXfrm>
    </dsp:sp>
    <dsp:sp modelId="{A288D082-7BE7-46DE-A81F-20606C1B7BF8}">
      <dsp:nvSpPr>
        <dsp:cNvPr id="0" name=""/>
        <dsp:cNvSpPr/>
      </dsp:nvSpPr>
      <dsp:spPr>
        <a:xfrm>
          <a:off x="111242" y="2606318"/>
          <a:ext cx="2815092" cy="1787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E8DAE7-1E56-402E-9F7B-50B39883C2E2}">
      <dsp:nvSpPr>
        <dsp:cNvPr id="0" name=""/>
        <dsp:cNvSpPr/>
      </dsp:nvSpPr>
      <dsp:spPr>
        <a:xfrm>
          <a:off x="424030" y="2903467"/>
          <a:ext cx="2815092" cy="1787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0" i="0" kern="1200" baseline="0"/>
            <a:t>~13.8 billion years old.</a:t>
          </a:r>
          <a:endParaRPr lang="en-US" sz="3400" kern="1200"/>
        </a:p>
      </dsp:txBody>
      <dsp:txXfrm>
        <a:off x="476387" y="2955824"/>
        <a:ext cx="2710378" cy="16828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5BD47E9-D3DD-4AA1-8359-22ED68440D7A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76B341D3-244B-4BBA-B4D7-5BE75CB8C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06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A60C737-47DD-4483-AEB3-039B91350A8A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387850"/>
            <a:ext cx="5607050" cy="4156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50CEB4C-5746-49CD-868E-58312C35D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045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constellation?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0CEB4C-5746-49CD-868E-58312C35DE4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34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/>
              <a:t>El Caracol  -  Mayans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5C7901-01E1-4E94-82C9-96AA7030E5E8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9C4C6-1BAB-4A64-8CE2-BBA8A37FDF29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EA9CC-DA6D-4469-884B-871EC26DE1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25556-40F9-4080-863B-DAD46CDC7D98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6C859-F59C-4BFA-9370-508DF15B0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A7936-F09B-4776-99F6-0F36394119FF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972EB-996E-4DB1-98A1-9CDB5A93D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0E85E-3D2F-4CB0-A215-ED1B1BBBFC25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F0D13-371F-48E1-AE8F-41B5DF062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E2A49-CA63-4E0C-A351-3392D6A83531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CC698-1896-40E0-919A-4CAE326CA3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88751-362D-4CF4-B558-77950758EFE3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714C1-9E40-4C0D-B10E-55C2D489F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43815-D57B-48B1-99E0-812F3183D215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E7ADE-7E23-44C1-BC34-D0F8A07358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2F8C1-770A-4695-9AD2-25FB68068C9B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C0EB-542F-462B-B712-9AC960320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B2B40-A7FE-4995-A83D-E621545CAED3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2F7AD-1151-4C3E-9B2A-2DF2B0698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F704A-09C1-4121-9940-5C9EE6E18F8C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2AB6E-0315-4A50-B0CE-B539417C8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DF62B-8CC1-4F4A-97DE-EDE8333D6C69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63CEC-D12B-463B-948C-BC69250A4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280C8-FD42-4B86-AE6A-6348225B581A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4EC-21EA-42C6-A9DD-5B67DED3B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1B91A-6A06-46F4-8601-C930814F6A9E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EDB61-1BAF-412C-80CC-FA93F23BC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B4917-289B-4309-9491-48856628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3067BE-BED4-48E5-964A-57B697B4463A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C33E-0D81-4C97-B788-EBFDDD374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2C2F0-3965-4CA8-ACFA-F6262C6C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C94141-6403-470E-A5F2-9F92C978C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098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14309-FF08-49E9-948E-D374099D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A1CFDA-8923-472E-91D5-9B3083B410DF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6CA5F-2A04-4CE2-9460-0C876D4A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5BE98-47E4-45CE-8D8E-1925D8D0C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294E3-1CAE-4C9E-8058-62881B2616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913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F6832-7EE6-47AB-BABE-E1360DF96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2CE95F-F1BB-4B6D-9440-9EBCFF6FFF71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C082E-9ED4-4978-9A00-E2C9C1D41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9874E-CDE6-4DC2-8660-4F733EBBD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95639-3805-4C22-893F-E47872B373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3477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7FE4D90-B14E-4762-B432-3419DC62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4227C-BCFE-41E4-8293-35D00F091825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888627D-9EB4-499B-A68E-C37F7A9D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FD8839-04C6-4ED6-9AC2-8EB7FF6C9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F690C-FC01-4BC6-9623-289869FDC5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174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8681F1-8615-4E2D-A273-02C9898EF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F072EB-820F-4B96-8016-1C7757D345E8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604C026-0AB1-460E-AF69-CAC32814F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FCB02F-BEB1-43AD-BD13-5A93FC7FA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C44B9-2BBE-458C-B899-74413426C3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0138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8863EC5-5879-493D-BADF-9CC2C00ED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4AB6EA-3A1D-462E-84D5-A64D93A00BBF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EAE9E4D-5188-4160-BF6F-C2C786BD6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F1F329-EF14-44FA-9475-306FCE9A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89BD1-1602-4F73-A9A2-64513F5E17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283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AB019D-4957-4838-8CEF-67ED7B3C4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F2EAB3-8A96-43E1-ADE1-E70943B35F59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9E89183-7E45-4946-9A07-ED456F42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203DEB7-059B-4362-8CE1-D4EB2640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401F5-2673-48C1-B7F0-4B18C5F6AF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677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7473EF3-EC58-41C8-A7DA-DE0518D7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8AD5A3-972E-43ED-836B-CF285A301B20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C0E9CE-A2C7-4785-AC1D-198617D5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E1A92E-CB98-401C-95F7-24B08350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411A6-7727-49A8-8946-5D71AF2077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8827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78A52D-E97A-435C-B4AB-0A64E8CEB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E1D673-8FEF-438D-B515-740585E7559C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95466DC-ADF3-498D-B948-C72FD1EC6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1D1E9F-E1D0-40F0-9DDB-7A07622BC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6F137-4997-4E86-A513-AF21EB8E0F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691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20676-A1EE-4107-B197-B49DF0078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8A7794-140F-4E65-B87E-C6850D953F50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DAE84-9F64-441A-BE29-B96049F12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69094-C3A9-4BB8-B916-D8F902588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7F81A-4079-4242-B276-11DEBC7DEA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1421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1EEC1-F740-4725-9476-C983CE94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A3D14A-6E15-4BAD-ADDF-4D9411B9B7F4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FC275-35DD-4F58-A48F-CC9E07CF0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992B9-9C05-48AF-8855-F707F450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8480C-B213-49BD-A8C7-911AD2A8F3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7191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430F90-5FFE-4117-A805-A539B3A99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A7375A-F201-4D37-8315-E8C981282E04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359CDB-459E-4CB0-B7CC-AE471F884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60CED3-EFF6-404D-B9C5-1589421BF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3A7EB-9BA8-4390-B067-745CA4C67D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16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F18E2B-1CEA-4216-BC68-54F9E6A43878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0DA4D5-7C71-47DC-902A-40CE51C8F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0CE07E8-D0C7-4529-A1A9-80B3A5A360F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0FBC243-33A6-4DBA-8479-D3A9A02983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236D5-A314-4784-AF03-4CD08FC91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28A7CED-AE2B-4577-BDF4-0D0BEBDC1B6F}" type="datetimeFigureOut">
              <a:rPr lang="en-US" altLang="en-US"/>
              <a:pPr/>
              <a:t>9/4/2021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B7F86-F52F-4886-9FB4-535132581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97946-A5F2-45BE-8913-2CAB056753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6B7C4F9-E696-4F27-B978-683CD1A796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984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486696" y="629267"/>
            <a:ext cx="2750280" cy="11385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3800" b="1" dirty="0"/>
              <a:t>Introduction - History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sz="half" idx="2"/>
          </p:nvPr>
        </p:nvSpPr>
        <p:spPr>
          <a:xfrm>
            <a:off x="486697" y="2072640"/>
            <a:ext cx="2750278" cy="4151179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  <a:defRPr/>
            </a:pPr>
            <a:r>
              <a:rPr lang="en-US" sz="2400" dirty="0"/>
              <a:t>Aim:  What was the study of astronomy like long ago?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400" dirty="0"/>
              <a:t>First there was astrology.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400" dirty="0"/>
              <a:t>Astrology – Using stars to tell us about our daily affairs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1600" dirty="0"/>
          </a:p>
        </p:txBody>
      </p:sp>
      <p:pic>
        <p:nvPicPr>
          <p:cNvPr id="8" name="Content Placeholder 7" descr="A picture containing object, roulette&#10;&#10;Description generated with very high confidence">
            <a:extLst>
              <a:ext uri="{FF2B5EF4-FFF2-40B4-BE49-F238E27FC236}">
                <a16:creationId xmlns:a16="http://schemas.microsoft.com/office/drawing/2014/main" id="{0434E1EE-BCB9-4085-A90A-C7D1DFB53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33" r="4272" b="3"/>
          <a:stretch/>
        </p:blipFill>
        <p:spPr>
          <a:xfrm>
            <a:off x="3477006" y="640082"/>
            <a:ext cx="5187246" cy="5577837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FBEDBA7-10E2-4646-8904-2E3976C53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Constellations </a:t>
            </a:r>
            <a:br>
              <a:rPr lang="en-US" sz="2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(grouping of stars that humans see as a picture)</a:t>
            </a:r>
          </a:p>
        </p:txBody>
      </p:sp>
      <p:pic>
        <p:nvPicPr>
          <p:cNvPr id="11" name="Content Placeholder 10" descr="A close up of a screen&#10;&#10;Description generated with high confidence">
            <a:extLst>
              <a:ext uri="{FF2B5EF4-FFF2-40B4-BE49-F238E27FC236}">
                <a16:creationId xmlns:a16="http://schemas.microsoft.com/office/drawing/2014/main" id="{5FBA336F-7C35-4677-8D62-613B699DD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498" y="1675227"/>
            <a:ext cx="7609002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13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36DCB1A5-E61D-423E-BCBE-82C8ABB9048A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158041" y="274638"/>
            <a:ext cx="6827917" cy="5851525"/>
          </a:xfrm>
        </p:spPr>
      </p:pic>
    </p:spTree>
    <p:extLst>
      <p:ext uri="{BB962C8B-B14F-4D97-AF65-F5344CB8AC3E}">
        <p14:creationId xmlns:p14="http://schemas.microsoft.com/office/powerpoint/2010/main" val="343429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1BB8F002-9BBF-41C5-B750-97F53CD853CB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1646237" y="274638"/>
            <a:ext cx="5851525" cy="5851525"/>
          </a:xfrm>
        </p:spPr>
      </p:pic>
    </p:spTree>
    <p:extLst>
      <p:ext uri="{BB962C8B-B14F-4D97-AF65-F5344CB8AC3E}">
        <p14:creationId xmlns:p14="http://schemas.microsoft.com/office/powerpoint/2010/main" val="456003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2D054-D7B7-4F7E-AC32-E4CD8FF20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1767"/>
          </a:xfrm>
        </p:spPr>
        <p:txBody>
          <a:bodyPr/>
          <a:lstStyle/>
          <a:p>
            <a:r>
              <a:rPr lang="en-US" b="1" dirty="0"/>
              <a:t>Why Astronomy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85502-259F-42AD-970E-A3A69FF27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9514"/>
            <a:ext cx="8229600" cy="4806649"/>
          </a:xfrm>
        </p:spPr>
        <p:txBody>
          <a:bodyPr/>
          <a:lstStyle/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Why did humans first study Astronomy?  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dirty="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/>
              <a:t>Galileo and scientific method starts astronomy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dirty="0"/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en-US" dirty="0"/>
              <a:t>Mark time and cycles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en-US" dirty="0"/>
              <a:t>Predict season change for planting crops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en-US" dirty="0"/>
              <a:t>Navigation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en-US" dirty="0"/>
              <a:t>Curiosity…desire to explain phenomena</a:t>
            </a:r>
          </a:p>
        </p:txBody>
      </p:sp>
    </p:spTree>
    <p:extLst>
      <p:ext uri="{BB962C8B-B14F-4D97-AF65-F5344CB8AC3E}">
        <p14:creationId xmlns:p14="http://schemas.microsoft.com/office/powerpoint/2010/main" val="389124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628650" y="150471"/>
            <a:ext cx="7207411" cy="8102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b="1" dirty="0"/>
              <a:t>Early Astronomy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sz="half" idx="1"/>
          </p:nvPr>
        </p:nvSpPr>
        <p:spPr>
          <a:xfrm>
            <a:off x="300942" y="1082233"/>
            <a:ext cx="3176063" cy="5094731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 defTabSz="914400" eaLnBrk="1" hangingPunct="1">
              <a:lnSpc>
                <a:spcPct val="90000"/>
              </a:lnSpc>
              <a:buNone/>
            </a:pPr>
            <a:r>
              <a:rPr lang="en-US" sz="2400" dirty="0"/>
              <a:t>- Earliest known records show astronomical interest.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14300" indent="0" defTabSz="914400" eaLnBrk="1" hangingPunct="1">
              <a:lnSpc>
                <a:spcPct val="90000"/>
              </a:lnSpc>
              <a:buNone/>
            </a:pPr>
            <a:r>
              <a:rPr lang="en-US" sz="2400" dirty="0"/>
              <a:t>- Many ancient cultures built sites and kept records on</a:t>
            </a:r>
          </a:p>
          <a:p>
            <a:pPr marL="114300" indent="0" defTabSz="914400" eaLnBrk="1" hangingPunct="1">
              <a:lnSpc>
                <a:spcPct val="90000"/>
              </a:lnSpc>
              <a:buNone/>
            </a:pPr>
            <a:r>
              <a:rPr lang="en-US" sz="2400" dirty="0"/>
              <a:t>astronomical data.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14300" indent="0" defTabSz="914400" eaLnBrk="1" hangingPunct="1">
              <a:lnSpc>
                <a:spcPct val="90000"/>
              </a:lnSpc>
              <a:buNone/>
            </a:pPr>
            <a:r>
              <a:rPr lang="en-US" sz="2400" dirty="0"/>
              <a:t>-  3,000 BC -  Stonehenge built (aligned with solstice and lunar eclipses).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F5E5A72-9603-4712-876E-CF2B9B54A5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024" r="18071" b="-2"/>
          <a:stretch/>
        </p:blipFill>
        <p:spPr>
          <a:xfrm>
            <a:off x="3628663" y="1145894"/>
            <a:ext cx="5214395" cy="5168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stonehenge-in-the-winter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671513" y="274638"/>
            <a:ext cx="7800975" cy="585152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1650"/>
            <a:ext cx="9144000" cy="758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A79E16-8AF2-40A5-B225-F6C2F7F6F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495435"/>
            <a:ext cx="8408194" cy="7673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Stonehenge</a:t>
            </a:r>
          </a:p>
        </p:txBody>
      </p:sp>
      <p:pic>
        <p:nvPicPr>
          <p:cNvPr id="4" name="Content Placeholder 3" descr="A close up of a map&#10;&#10;Description generated with high confidence">
            <a:extLst>
              <a:ext uri="{FF2B5EF4-FFF2-40B4-BE49-F238E27FC236}">
                <a16:creationId xmlns:a16="http://schemas.microsoft.com/office/drawing/2014/main" id="{A0A53436-D391-4713-964C-8ED908058C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429" y="1661887"/>
            <a:ext cx="7257142" cy="469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2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1650"/>
            <a:ext cx="9144000" cy="758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577" name="Title 3"/>
          <p:cNvSpPr>
            <a:spLocks noGrp="1"/>
          </p:cNvSpPr>
          <p:nvPr>
            <p:ph type="title"/>
          </p:nvPr>
        </p:nvSpPr>
        <p:spPr>
          <a:xfrm>
            <a:off x="417399" y="495435"/>
            <a:ext cx="8408194" cy="7673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Caracol Observatory - Mayans</a:t>
            </a:r>
          </a:p>
        </p:txBody>
      </p:sp>
      <p:pic>
        <p:nvPicPr>
          <p:cNvPr id="24578" name="Content Placeholder 2" descr="el-caracol-observatory-temple.jpg"/>
          <p:cNvPicPr>
            <a:picLocks noGrp="1" noChangeAspect="1"/>
          </p:cNvPicPr>
          <p:nvPr>
            <p:ph idx="1"/>
          </p:nvPr>
        </p:nvPicPr>
        <p:blipFill>
          <a:blip r:embed="rId3"/>
          <a:srcRect t="-6406" b="-6406"/>
          <a:stretch>
            <a:fillRect/>
          </a:stretch>
        </p:blipFill>
        <p:spPr>
          <a:xfrm>
            <a:off x="482600" y="1760120"/>
            <a:ext cx="8178800" cy="44979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Content Placeholder 4" descr="Caracol.jpg"/>
          <p:cNvPicPr>
            <a:picLocks noGrp="1" noChangeAspect="1"/>
          </p:cNvPicPr>
          <p:nvPr>
            <p:ph/>
          </p:nvPr>
        </p:nvPicPr>
        <p:blipFill>
          <a:blip r:embed="rId2"/>
          <a:srcRect l="-1224" r="-1224"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1650"/>
            <a:ext cx="9144000" cy="758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DF341C8-8AC7-46DD-B1CF-3406E2FE1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495435"/>
            <a:ext cx="8408194" cy="7673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Egypt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37E741-3474-4476-971E-8A270482A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747" y="1661887"/>
            <a:ext cx="7578506" cy="469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23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2278"/>
          </a:xfrm>
        </p:spPr>
        <p:txBody>
          <a:bodyPr/>
          <a:lstStyle/>
          <a:p>
            <a:pPr eaLnBrk="1" hangingPunct="1"/>
            <a:r>
              <a:rPr lang="en-US" b="1" dirty="0"/>
              <a:t>Calendars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BC4493-34DB-4E0A-B9BE-AD97E93E14A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54644" y="1417638"/>
            <a:ext cx="3709686" cy="4708525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dirty="0"/>
              <a:t>Our calendar mark</a:t>
            </a:r>
          </a:p>
          <a:p>
            <a:pPr eaLnBrk="1" hangingPunct="1">
              <a:buNone/>
            </a:pPr>
            <a:r>
              <a:rPr lang="en-US" sz="2400" dirty="0"/>
              <a:t>astronomical events.</a:t>
            </a:r>
          </a:p>
          <a:p>
            <a:pPr eaLnBrk="1" hangingPunct="1">
              <a:buNone/>
            </a:pPr>
            <a:endParaRPr lang="en-US" sz="2400" dirty="0"/>
          </a:p>
          <a:p>
            <a:pPr eaLnBrk="1" hangingPunct="1">
              <a:buNone/>
            </a:pPr>
            <a:r>
              <a:rPr lang="en-US" sz="2400" i="1" u="sng" dirty="0"/>
              <a:t>Year</a:t>
            </a:r>
            <a:r>
              <a:rPr lang="en-US" sz="2400" dirty="0"/>
              <a:t>  -  one Earth revolution</a:t>
            </a:r>
          </a:p>
          <a:p>
            <a:pPr eaLnBrk="1" hangingPunct="1">
              <a:buNone/>
            </a:pPr>
            <a:r>
              <a:rPr lang="en-US" sz="2400" dirty="0"/>
              <a:t>around Sun.</a:t>
            </a:r>
          </a:p>
          <a:p>
            <a:pPr eaLnBrk="1" hangingPunct="1">
              <a:buNone/>
            </a:pPr>
            <a:r>
              <a:rPr lang="en-US" sz="2400" dirty="0"/>
              <a:t>	</a:t>
            </a:r>
          </a:p>
          <a:p>
            <a:pPr eaLnBrk="1" hangingPunct="1">
              <a:buNone/>
            </a:pPr>
            <a:r>
              <a:rPr lang="en-US" sz="2400" i="1" u="sng" dirty="0"/>
              <a:t>Month</a:t>
            </a:r>
            <a:r>
              <a:rPr lang="en-US" sz="2400" dirty="0"/>
              <a:t>  -  one Moon revolution around Earth</a:t>
            </a:r>
          </a:p>
          <a:p>
            <a:pPr eaLnBrk="1" hangingPunct="1">
              <a:buNone/>
            </a:pPr>
            <a:r>
              <a:rPr lang="en-US" sz="2400" dirty="0"/>
              <a:t>	</a:t>
            </a:r>
          </a:p>
          <a:p>
            <a:pPr eaLnBrk="1" hangingPunct="1">
              <a:buNone/>
            </a:pPr>
            <a:r>
              <a:rPr lang="en-US" sz="2400" i="1" u="sng" dirty="0"/>
              <a:t>Day</a:t>
            </a:r>
            <a:r>
              <a:rPr lang="en-US" sz="2400" dirty="0"/>
              <a:t>  -  one Earth rotation</a:t>
            </a:r>
          </a:p>
          <a:p>
            <a:endParaRPr lang="en-US" dirty="0"/>
          </a:p>
        </p:txBody>
      </p:sp>
      <p:pic>
        <p:nvPicPr>
          <p:cNvPr id="5" name="Content Placeholder 4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CEA0599E-FA01-45D3-B4D5-2BC83E5D97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52081" y="1643605"/>
            <a:ext cx="4600937" cy="420739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5">
            <a:extLst>
              <a:ext uri="{FF2B5EF4-FFF2-40B4-BE49-F238E27FC236}">
                <a16:creationId xmlns:a16="http://schemas.microsoft.com/office/drawing/2014/main" id="{1DCC32BF-02A6-43D9-A0BF-7F5AE494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Astronomy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1B43803-0D86-40BF-AF80-C8025A1E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Arial" panose="020B0604020202020204" pitchFamily="34" charset="0"/>
              <a:buNone/>
            </a:pPr>
            <a:r>
              <a:rPr lang="en-US" altLang="en-US" u="sng" dirty="0"/>
              <a:t>Astronomy</a:t>
            </a:r>
            <a:r>
              <a:rPr lang="en-US" altLang="en-US" dirty="0"/>
              <a:t>  =  study of celestial objects and phenomena outside Earth</a:t>
            </a:r>
            <a:r>
              <a:rPr lang="ja-JP" altLang="en-US" dirty="0"/>
              <a:t>’</a:t>
            </a:r>
            <a:r>
              <a:rPr lang="en-US" altLang="ja-JP" dirty="0"/>
              <a:t>s atmosphere</a:t>
            </a:r>
          </a:p>
          <a:p>
            <a:pPr marL="609600" indent="-609600" eaLnBrk="1" hangingPunct="1">
              <a:buFont typeface="Arial" panose="020B0604020202020204" pitchFamily="34" charset="0"/>
              <a:buNone/>
            </a:pPr>
            <a:endParaRPr lang="en-US" altLang="en-US" dirty="0"/>
          </a:p>
          <a:p>
            <a:pPr marL="609600" indent="-609600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Includes galaxies, stars, planets, moons, cosmic radiation, etc.</a:t>
            </a:r>
          </a:p>
          <a:p>
            <a:pPr marL="609600" indent="-609600" eaLnBrk="1" hangingPunct="1">
              <a:buFont typeface="Arial" panose="020B0604020202020204" pitchFamily="34" charset="0"/>
              <a:buNone/>
            </a:pPr>
            <a:endParaRPr lang="en-US" altLang="en-US" i="1" dirty="0"/>
          </a:p>
          <a:p>
            <a:pPr marL="609600" indent="-609600" eaLnBrk="1" hangingPunct="1">
              <a:buFont typeface="Arial" panose="020B0604020202020204" pitchFamily="34" charset="0"/>
              <a:buNone/>
            </a:pPr>
            <a:r>
              <a:rPr lang="en-US" altLang="en-US" i="1" dirty="0"/>
              <a:t>Celestial object</a:t>
            </a:r>
            <a:r>
              <a:rPr lang="en-US" altLang="en-US" dirty="0"/>
              <a:t>  =  Every object outside of Earth</a:t>
            </a:r>
            <a:r>
              <a:rPr lang="ja-JP" altLang="en-US" dirty="0"/>
              <a:t>’</a:t>
            </a:r>
            <a:r>
              <a:rPr lang="en-US" altLang="ja-JP" dirty="0"/>
              <a:t>s atmosphere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1230A-CEC9-4777-A627-D945D364A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48" y="273050"/>
            <a:ext cx="3350365" cy="817457"/>
          </a:xfrm>
        </p:spPr>
        <p:txBody>
          <a:bodyPr/>
          <a:lstStyle/>
          <a:p>
            <a:pPr algn="ctr"/>
            <a:r>
              <a:rPr lang="en-US" sz="4000" dirty="0"/>
              <a:t>The Universe</a:t>
            </a:r>
          </a:p>
        </p:txBody>
      </p:sp>
      <p:pic>
        <p:nvPicPr>
          <p:cNvPr id="7" name="Content Placeholder 6" descr="Chart, diagram&#10;&#10;Description automatically generated with medium confidence">
            <a:extLst>
              <a:ext uri="{FF2B5EF4-FFF2-40B4-BE49-F238E27FC236}">
                <a16:creationId xmlns:a16="http://schemas.microsoft.com/office/drawing/2014/main" id="{87D6C1AF-7931-4DB3-9379-C2F93538B2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643731"/>
            <a:ext cx="5111750" cy="5111750"/>
          </a:xfrm>
        </p:spPr>
      </p:pic>
      <p:graphicFrame>
        <p:nvGraphicFramePr>
          <p:cNvPr id="9" name="Text Placeholder 4">
            <a:extLst>
              <a:ext uri="{FF2B5EF4-FFF2-40B4-BE49-F238E27FC236}">
                <a16:creationId xmlns:a16="http://schemas.microsoft.com/office/drawing/2014/main" id="{8901CA54-43BE-4BFC-95BF-859400680E9A}"/>
              </a:ext>
            </a:extLst>
          </p:cNvPr>
          <p:cNvGraphicFramePr/>
          <p:nvPr/>
        </p:nvGraphicFramePr>
        <p:xfrm>
          <a:off x="115148" y="1435100"/>
          <a:ext cx="3350366" cy="469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6241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4B396B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253E88-9CB5-4233-8082-FAE5EE777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4400">
                <a:solidFill>
                  <a:srgbClr val="FFFFFF"/>
                </a:solidFill>
                <a:ea typeface="+mj-ea"/>
              </a:rPr>
              <a:t>Galaxies</a:t>
            </a:r>
          </a:p>
        </p:txBody>
      </p:sp>
      <p:pic>
        <p:nvPicPr>
          <p:cNvPr id="6" name="Content Placeholder 5" descr="A picture containing outdoor, invertebrate, coelenterate, coral&#10;&#10;Description automatically generated">
            <a:extLst>
              <a:ext uri="{FF2B5EF4-FFF2-40B4-BE49-F238E27FC236}">
                <a16:creationId xmlns:a16="http://schemas.microsoft.com/office/drawing/2014/main" id="{1A6851D4-0320-482D-8E8B-7F480DCB0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945" r="13558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B3270-F3EA-4BFB-8648-CF5E9EFBA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58933" y="917725"/>
            <a:ext cx="2891874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700" dirty="0">
              <a:solidFill>
                <a:srgbClr val="FFFFFF"/>
              </a:solidFill>
              <a:ea typeface="+mn-ea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FFFFFF"/>
                </a:solidFill>
                <a:ea typeface="+mn-ea"/>
              </a:rPr>
              <a:t>Collections of billions of stars.  </a:t>
            </a:r>
          </a:p>
          <a:p>
            <a:pPr marL="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FFFFFF"/>
              </a:solidFill>
              <a:ea typeface="+mn-ea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FFFFFF"/>
                </a:solidFill>
                <a:ea typeface="+mn-ea"/>
              </a:rPr>
              <a:t>		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FFFFFF"/>
                </a:solidFill>
                <a:ea typeface="+mn-ea"/>
              </a:rPr>
              <a:t>Our galaxy is the Milky Way. </a:t>
            </a:r>
          </a:p>
          <a:p>
            <a:pPr marL="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FFFFFF"/>
              </a:solidFill>
              <a:ea typeface="+mn-ea"/>
            </a:endParaRPr>
          </a:p>
          <a:p>
            <a:pPr marL="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FFFFFF"/>
              </a:solidFill>
              <a:ea typeface="+mn-ea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FFFFFF"/>
                </a:solidFill>
                <a:ea typeface="+mn-ea"/>
              </a:rPr>
              <a:t>A group of galaxies is called a cluster.</a:t>
            </a:r>
          </a:p>
          <a:p>
            <a:pPr marL="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FFFFFF"/>
              </a:solidFill>
              <a:ea typeface="+mn-ea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FFFFFF"/>
                </a:solidFill>
                <a:ea typeface="+mn-ea"/>
              </a:rPr>
              <a:t>A group of clusters is a supercluster.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8894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>
            <a:extLst>
              <a:ext uri="{FF2B5EF4-FFF2-40B4-BE49-F238E27FC236}">
                <a16:creationId xmlns:a16="http://schemas.microsoft.com/office/drawing/2014/main" id="{B0326CAF-8E88-47EF-AB9C-8DC73471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Milky Way</a:t>
            </a:r>
          </a:p>
        </p:txBody>
      </p:sp>
      <p:pic>
        <p:nvPicPr>
          <p:cNvPr id="17410" name="Picture 10" descr="milkyway2">
            <a:extLst>
              <a:ext uri="{FF2B5EF4-FFF2-40B4-BE49-F238E27FC236}">
                <a16:creationId xmlns:a16="http://schemas.microsoft.com/office/drawing/2014/main" id="{16F0E20C-5AFD-4012-835C-A744118505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4350" y="1806575"/>
            <a:ext cx="5905500" cy="41322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>
            <a:extLst>
              <a:ext uri="{FF2B5EF4-FFF2-40B4-BE49-F238E27FC236}">
                <a16:creationId xmlns:a16="http://schemas.microsoft.com/office/drawing/2014/main" id="{F0654369-BBD8-46DC-BB3C-4A60A195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Milky Way</a:t>
            </a:r>
          </a:p>
        </p:txBody>
      </p:sp>
      <p:pic>
        <p:nvPicPr>
          <p:cNvPr id="18434" name="Content Placeholder 5" descr="milky-way-2.jpg">
            <a:extLst>
              <a:ext uri="{FF2B5EF4-FFF2-40B4-BE49-F238E27FC236}">
                <a16:creationId xmlns:a16="http://schemas.microsoft.com/office/drawing/2014/main" id="{306F046C-7EBC-4733-91DD-F482F8FB1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58" r="-10458"/>
          <a:stretch>
            <a:fillRect/>
          </a:stretch>
        </p:blipFill>
        <p:spPr/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2C2F6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1F594D-5B3D-49B4-9B1F-76763B936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4400" b="1">
                <a:solidFill>
                  <a:srgbClr val="FFFFFF"/>
                </a:solidFill>
                <a:ea typeface="+mj-ea"/>
              </a:rPr>
              <a:t>Solar System</a:t>
            </a:r>
          </a:p>
        </p:txBody>
      </p:sp>
      <p:pic>
        <p:nvPicPr>
          <p:cNvPr id="12" name="Content Placeholder 11" descr="A close-up of a solar system&#10;&#10;Description automatically generated with low confidence">
            <a:extLst>
              <a:ext uri="{FF2B5EF4-FFF2-40B4-BE49-F238E27FC236}">
                <a16:creationId xmlns:a16="http://schemas.microsoft.com/office/drawing/2014/main" id="{B0A5715B-878B-4E91-AED3-EC765CCB2E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995" r="16763" b="-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E61A11-073E-42FE-B1EF-527B675BF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04746" y="917725"/>
            <a:ext cx="2892213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+mn-ea"/>
              </a:rPr>
              <a:t>Stars and whatever revolves around them  </a:t>
            </a:r>
          </a:p>
          <a:p>
            <a:pPr marL="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FFFFFF"/>
              </a:solidFill>
              <a:ea typeface="+mn-ea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FFFF"/>
                </a:solidFill>
                <a:ea typeface="+mn-ea"/>
              </a:rPr>
              <a:t>Includes planets, dwarf planets, comets, and asteroids. 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16958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463354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F2071E-85EB-4AE2-81A2-C5799280A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75663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Solar System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07E574-9DF1-4DFF-9675-0F09C95AA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30" y="894596"/>
            <a:ext cx="8622615" cy="28239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573869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328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CB916D-CA35-4F02-8162-AF97DD55721A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Describe and explain your current beliefs and ideas about astrology and astronomy.  At least 2 paragraphs.</a:t>
            </a:r>
          </a:p>
          <a:p>
            <a:endParaRPr lang="en-US" dirty="0"/>
          </a:p>
          <a:p>
            <a:pPr lvl="1"/>
            <a:r>
              <a:rPr lang="en-US" dirty="0"/>
              <a:t>Which are you most familiar with?</a:t>
            </a:r>
          </a:p>
          <a:p>
            <a:pPr lvl="1"/>
            <a:r>
              <a:rPr lang="en-US" dirty="0"/>
              <a:t>What are your beliefs and thoughts for each one?</a:t>
            </a:r>
          </a:p>
          <a:p>
            <a:pPr lvl="1"/>
            <a:r>
              <a:rPr lang="en-US" dirty="0"/>
              <a:t>Which one, or both, do you think will be helpful in your life?</a:t>
            </a:r>
          </a:p>
        </p:txBody>
      </p:sp>
    </p:spTree>
    <p:extLst>
      <p:ext uri="{BB962C8B-B14F-4D97-AF65-F5344CB8AC3E}">
        <p14:creationId xmlns:p14="http://schemas.microsoft.com/office/powerpoint/2010/main" val="118265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320</Words>
  <Application>Microsoft Office PowerPoint</Application>
  <PresentationFormat>On-screen Show (4:3)</PresentationFormat>
  <Paragraphs>73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Office Theme</vt:lpstr>
      <vt:lpstr>1_Office Theme</vt:lpstr>
      <vt:lpstr>Introduction - History</vt:lpstr>
      <vt:lpstr>Constellations  (grouping of stars that humans see as a picture)</vt:lpstr>
      <vt:lpstr>PowerPoint Presentation</vt:lpstr>
      <vt:lpstr>PowerPoint Presentation</vt:lpstr>
      <vt:lpstr>Why Astronomy</vt:lpstr>
      <vt:lpstr>Early Astronomy</vt:lpstr>
      <vt:lpstr>PowerPoint Presentation</vt:lpstr>
      <vt:lpstr>Stonehenge</vt:lpstr>
      <vt:lpstr>Caracol Observatory - Mayans</vt:lpstr>
      <vt:lpstr>PowerPoint Presentation</vt:lpstr>
      <vt:lpstr>Egypt</vt:lpstr>
      <vt:lpstr>Calendars</vt:lpstr>
      <vt:lpstr>Astronomy</vt:lpstr>
      <vt:lpstr>The Universe</vt:lpstr>
      <vt:lpstr>Galaxies</vt:lpstr>
      <vt:lpstr>Milky Way</vt:lpstr>
      <vt:lpstr>Milky Way</vt:lpstr>
      <vt:lpstr>Solar System</vt:lpstr>
      <vt:lpstr>Solar System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- History</dc:title>
  <dc:creator>M F</dc:creator>
  <cp:lastModifiedBy>M F</cp:lastModifiedBy>
  <cp:revision>4</cp:revision>
  <dcterms:created xsi:type="dcterms:W3CDTF">2018-10-01T01:19:28Z</dcterms:created>
  <dcterms:modified xsi:type="dcterms:W3CDTF">2021-09-04T21:38:37Z</dcterms:modified>
</cp:coreProperties>
</file>