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0" r:id="rId2"/>
    <p:sldId id="262" r:id="rId3"/>
    <p:sldId id="259" r:id="rId4"/>
    <p:sldId id="348" r:id="rId5"/>
    <p:sldId id="342" r:id="rId6"/>
    <p:sldId id="277" r:id="rId7"/>
    <p:sldId id="257" r:id="rId8"/>
    <p:sldId id="258" r:id="rId9"/>
    <p:sldId id="346" r:id="rId10"/>
    <p:sldId id="271" r:id="rId11"/>
    <p:sldId id="272" r:id="rId12"/>
    <p:sldId id="273" r:id="rId13"/>
    <p:sldId id="275" r:id="rId14"/>
    <p:sldId id="344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700"/>
  </p:normalViewPr>
  <p:slideViewPr>
    <p:cSldViewPr>
      <p:cViewPr varScale="1">
        <p:scale>
          <a:sx n="152" d="100"/>
          <a:sy n="152" d="100"/>
        </p:scale>
        <p:origin x="203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6A5CBB5-7734-4E1F-9246-9C9323B41B1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1CBF927-D518-44C2-9138-F19167703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858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B590D29-B880-40A2-9A20-C1E2923B72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C1F309-9D74-4426-A969-72892F1FA5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407A1C-22D5-4559-965C-B8956EFD72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4FC7-0218-4476-8BA6-6F1BDAA510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2594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E8F10D-7845-47E8-853B-901FEECE87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DD2E83-E34D-4C95-8928-2DBF1AB26C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5808E0A-C2E6-4A63-9B6E-68BDD8CC44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0930C-FA9D-4ED2-ACEF-185C1DD32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6923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F76683-E7F8-4BE1-BA12-8ACDDBA535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045DB99-4547-4698-A21C-F466E85796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E41246-D70F-4FE7-A202-86EA3C3404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1BA59-8D68-42C4-9E33-2ED2CD61B2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061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2DA747-AE86-4B51-ABEF-79051F608B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BB7203-656A-4280-9DA6-3B19A04CF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F9562A-446D-427F-AB8E-04CC27EEDE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1FD67-8642-421A-A140-81E2DD1261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982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85CFD77-9BA3-4DE2-889D-1FF4F78BA3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8460C47-77AA-4D45-B820-A5019AE16B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F82ED18-B0CA-45EA-8C28-CB2DB1BF29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DB6BC-5467-4994-8DE3-1F251B06CF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8855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E5599B-B8FC-4DAC-B92E-4306B1F643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3557EF0-5432-41B6-AFF2-6950724763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1D624C8-B0F3-423D-8837-1060FB6BC2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C71BD-38A4-4548-8F01-6F561EBD27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58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021FEE4-D458-4BA9-A364-756E09880C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FF452B9-246D-4198-B987-1151917A4F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8FADFD8-C356-4236-A54E-2F54B82FBF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37A4A-E5C0-4B02-90EF-12E24EE345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4537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63ACD-B939-4992-933D-5D3272C295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A2EA4E-5697-4435-A395-6F7547E40F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8138C7-E2B5-4922-B90E-852D9AECE8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B3CDE-D4A0-4E17-954E-F80143DEC2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0440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E1FDFC-04A7-4B7C-85C9-73393E420B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B9C935-C108-4D30-A180-AA694123CB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979160-6F2B-40A5-A8A0-05A963779C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E2983-ECCA-453B-A151-81D6A346C4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970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707F8F-C022-446C-A8A5-89FBDD52E3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359DE7-324C-4EBE-A751-8E6766C7C0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4D96D3-F688-496F-A3A9-402006F53C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51701-ABB1-41EC-87A9-3F22013279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7460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34B1876-EE8B-4F7F-B5AA-ED5455F7C8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F7C6AE-790C-44DC-B3C4-BCE67A7D18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3AC82F-E224-42E1-B6DE-C01DA42599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FC7B1-7866-4F52-B2AE-DB2B034AF3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370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64B683C-6E8E-41C3-B370-E25FB9C4D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BF0E1C29-478A-458C-9FA8-20AD8A0CB8B1}" type="datetime1">
              <a:rPr lang="en-US" altLang="en-US"/>
              <a:pPr>
                <a:defRPr/>
              </a:pPr>
              <a:t>11/14/2023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8CD27DB-EF07-43C2-8F58-0A4EC0611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80F74A-C5B7-4D73-8431-5A0E61675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6ED97-D576-4B51-B178-92F7E5DBE6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424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4D9E3ED-7F61-4A4D-B46F-99BDA4A3BF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D40DD2C-BC6E-433B-A9A5-33436635E9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6392266-CAC1-4E74-8D5C-D225C8B415E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A788162-B0B6-4DF7-A034-759C2AAE28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937C5FA-9957-4F07-9243-1BAE93C2FC0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A61545F-B602-4C17-9060-1C12B88C9E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../../../../../../Google%20Drive%20(MF)/Media/Video/Seasons/Coriolis%20Effect-spinning.mp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538363D-2979-4CA5-AAFC-634476D69ED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</a:rPr>
              <a:t>Revolution</a:t>
            </a: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87C2A647-EB39-46BE-BBE2-EC8E638B001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</a:pPr>
            <a:r>
              <a:rPr lang="en-US" altLang="en-US" dirty="0">
                <a:latin typeface="Calibri" panose="020F0502020204030204" pitchFamily="34" charset="0"/>
              </a:rPr>
              <a:t>Earth revolves around Sun 1</a:t>
            </a:r>
            <a:r>
              <a:rPr lang="en-US" altLang="en-US" baseline="30000" dirty="0">
                <a:latin typeface="Calibri" panose="020F0502020204030204" pitchFamily="34" charset="0"/>
              </a:rPr>
              <a:t>o</a:t>
            </a:r>
            <a:r>
              <a:rPr lang="en-US" altLang="en-US" dirty="0">
                <a:latin typeface="Calibri" panose="020F0502020204030204" pitchFamily="34" charset="0"/>
              </a:rPr>
              <a:t> / day.</a:t>
            </a:r>
          </a:p>
          <a:p>
            <a:pPr eaLnBrk="1" hangingPunct="1">
              <a:buFontTx/>
              <a:buNone/>
            </a:pPr>
            <a:endParaRPr lang="en-US" altLang="en-US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dirty="0">
                <a:latin typeface="Calibri" panose="020F0502020204030204" pitchFamily="34" charset="0"/>
              </a:rPr>
              <a:t>365 days to complete a revolution</a:t>
            </a:r>
          </a:p>
          <a:p>
            <a:pPr eaLnBrk="1" hangingPunct="1">
              <a:buFontTx/>
              <a:buNone/>
            </a:pPr>
            <a:endParaRPr lang="en-US" altLang="en-US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dirty="0">
                <a:latin typeface="Calibri" panose="020F0502020204030204" pitchFamily="34" charset="0"/>
              </a:rPr>
              <a:t>Counterclockwise.</a:t>
            </a:r>
          </a:p>
          <a:p>
            <a:pPr eaLnBrk="1" hangingPunct="1">
              <a:buFontTx/>
              <a:buNone/>
            </a:pPr>
            <a:endParaRPr lang="en-US" altLang="en-US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u="sng" dirty="0">
                <a:latin typeface="Calibri" panose="020F0502020204030204" pitchFamily="34" charset="0"/>
              </a:rPr>
              <a:t>Evidence</a:t>
            </a:r>
            <a:r>
              <a:rPr lang="en-US" altLang="en-US" dirty="0">
                <a:latin typeface="Calibri" panose="020F0502020204030204" pitchFamily="34" charset="0"/>
              </a:rPr>
              <a:t>: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Calibri" panose="020F0502020204030204" pitchFamily="34" charset="0"/>
              </a:rPr>
              <a:t>	Seasons.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Calibri" panose="020F0502020204030204" pitchFamily="34" charset="0"/>
              </a:rPr>
              <a:t>	Constellations change during year.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 descr="constellation_season">
            <a:extLst>
              <a:ext uri="{FF2B5EF4-FFF2-40B4-BE49-F238E27FC236}">
                <a16:creationId xmlns:a16="http://schemas.microsoft.com/office/drawing/2014/main" id="{4B2B4C7B-715B-4734-9288-AE90E7E9BED4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742950"/>
            <a:ext cx="5943600" cy="49149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D59E1B1-E88C-423D-808B-470F92D99AA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latin typeface="Calibri" panose="020F0502020204030204" pitchFamily="34" charset="0"/>
              </a:rPr>
              <a:t>Rotation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297E875-AF72-4A54-B88E-0F0DF571C4E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76400"/>
            <a:ext cx="8229600" cy="44497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Earth rotates counterclockwise at 15</a:t>
            </a:r>
            <a:r>
              <a:rPr lang="en-US" altLang="en-US" sz="2800" baseline="30000" dirty="0">
                <a:latin typeface="Calibri" panose="020F0502020204030204" pitchFamily="34" charset="0"/>
              </a:rPr>
              <a:t>o</a:t>
            </a:r>
            <a:r>
              <a:rPr lang="en-US" altLang="en-US" sz="2800" dirty="0">
                <a:latin typeface="Calibri" panose="020F0502020204030204" pitchFamily="34" charset="0"/>
              </a:rPr>
              <a:t> / hr.</a:t>
            </a:r>
          </a:p>
          <a:p>
            <a:pPr eaLnBrk="1" hangingPunct="1">
              <a:buFontTx/>
              <a:buNone/>
            </a:pPr>
            <a:endParaRPr lang="en-US" altLang="en-US" sz="2800" i="1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sz="2800" i="1" dirty="0">
                <a:latin typeface="Calibri" panose="020F0502020204030204" pitchFamily="34" charset="0"/>
              </a:rPr>
              <a:t>How do we know that the Earth is rotating?</a:t>
            </a:r>
            <a:endParaRPr lang="en-US" altLang="en-US" sz="2800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endParaRPr lang="en-US" altLang="en-US" sz="2800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sz="2800" u="sng" dirty="0">
                <a:latin typeface="Calibri" panose="020F0502020204030204" pitchFamily="34" charset="0"/>
              </a:rPr>
              <a:t>Evidence</a:t>
            </a:r>
            <a:r>
              <a:rPr lang="en-US" altLang="en-US" sz="2800" dirty="0">
                <a:latin typeface="Calibri" panose="020F0502020204030204" pitchFamily="34" charset="0"/>
              </a:rPr>
              <a:t>:</a:t>
            </a:r>
          </a:p>
          <a:p>
            <a:pPr eaLnBrk="1" hangingPunct="1">
              <a:buFontTx/>
              <a:buNone/>
            </a:pPr>
            <a:endParaRPr lang="en-US" altLang="en-US" sz="2800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	1.  </a:t>
            </a:r>
            <a:r>
              <a:rPr lang="en-US" altLang="en-US" sz="2800" i="1" dirty="0">
                <a:latin typeface="Calibri" panose="020F0502020204030204" pitchFamily="34" charset="0"/>
              </a:rPr>
              <a:t>Foucault</a:t>
            </a:r>
            <a:r>
              <a:rPr lang="ja-JP" altLang="en-US" sz="2800" i="1" dirty="0">
                <a:latin typeface="Calibri" panose="020F0502020204030204" pitchFamily="34" charset="0"/>
              </a:rPr>
              <a:t>’</a:t>
            </a:r>
            <a:r>
              <a:rPr lang="en-US" altLang="ja-JP" sz="2800" i="1" dirty="0">
                <a:latin typeface="Calibri" panose="020F0502020204030204" pitchFamily="34" charset="0"/>
              </a:rPr>
              <a:t>s Pendulum 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	2.  </a:t>
            </a:r>
            <a:r>
              <a:rPr lang="en-US" altLang="en-US" sz="2800" i="1" dirty="0">
                <a:latin typeface="Calibri" panose="020F0502020204030204" pitchFamily="34" charset="0"/>
              </a:rPr>
              <a:t>Coriolis Effect</a:t>
            </a:r>
            <a:r>
              <a:rPr lang="en-US" altLang="en-US" sz="2800" dirty="0">
                <a:latin typeface="Calibri" panose="020F0502020204030204" pitchFamily="34" charset="0"/>
              </a:rPr>
              <a:t> – all winds move rightward in the northern hemisphere (</a:t>
            </a:r>
            <a:r>
              <a:rPr lang="en-US" altLang="en-US" sz="2800" dirty="0">
                <a:latin typeface="Calibri" panose="020F0502020204030204" pitchFamily="34" charset="0"/>
                <a:hlinkClick r:id="rId2" action="ppaction://hlinkfile"/>
              </a:rPr>
              <a:t>video</a:t>
            </a:r>
            <a:r>
              <a:rPr lang="en-US" altLang="en-US" sz="2800" dirty="0">
                <a:latin typeface="Calibri" panose="020F0502020204030204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50CEA3-F644-4B2B-B2A6-44115B630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639520"/>
            <a:ext cx="2539746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48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Coriolis Effect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573756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23008 w 2441321"/>
              <a:gd name="connsiteY2" fmla="*/ 0 h 18288"/>
              <a:gd name="connsiteX3" fmla="*/ 1782164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79817 w 2441321"/>
              <a:gd name="connsiteY6" fmla="*/ 18288 h 18288"/>
              <a:gd name="connsiteX7" fmla="*/ 1318313 w 2441321"/>
              <a:gd name="connsiteY7" fmla="*/ 18288 h 18288"/>
              <a:gd name="connsiteX8" fmla="*/ 659157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80302" y="-6619"/>
                  <a:pt x="363201" y="4913"/>
                  <a:pt x="585917" y="0"/>
                </a:cubicBezTo>
                <a:cubicBezTo>
                  <a:pt x="832357" y="-10107"/>
                  <a:pt x="996738" y="-34312"/>
                  <a:pt x="1196247" y="0"/>
                </a:cubicBezTo>
                <a:cubicBezTo>
                  <a:pt x="1357180" y="16623"/>
                  <a:pt x="1575042" y="-11041"/>
                  <a:pt x="1806578" y="0"/>
                </a:cubicBezTo>
                <a:cubicBezTo>
                  <a:pt x="2016334" y="246"/>
                  <a:pt x="2239353" y="-8732"/>
                  <a:pt x="2441321" y="0"/>
                </a:cubicBezTo>
                <a:cubicBezTo>
                  <a:pt x="2441188" y="8366"/>
                  <a:pt x="2440365" y="10017"/>
                  <a:pt x="2441321" y="18288"/>
                </a:cubicBezTo>
                <a:cubicBezTo>
                  <a:pt x="2159375" y="49009"/>
                  <a:pt x="2054495" y="45666"/>
                  <a:pt x="1830991" y="18288"/>
                </a:cubicBezTo>
                <a:cubicBezTo>
                  <a:pt x="1615846" y="7509"/>
                  <a:pt x="1521674" y="-5422"/>
                  <a:pt x="1269487" y="18288"/>
                </a:cubicBezTo>
                <a:cubicBezTo>
                  <a:pt x="1019660" y="53960"/>
                  <a:pt x="886911" y="42351"/>
                  <a:pt x="707983" y="18288"/>
                </a:cubicBezTo>
                <a:cubicBezTo>
                  <a:pt x="523434" y="27321"/>
                  <a:pt x="307885" y="34316"/>
                  <a:pt x="0" y="18288"/>
                </a:cubicBezTo>
                <a:cubicBezTo>
                  <a:pt x="-595" y="11182"/>
                  <a:pt x="-5" y="630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12126" y="-10265"/>
                  <a:pt x="442910" y="-11728"/>
                  <a:pt x="585917" y="0"/>
                </a:cubicBezTo>
                <a:cubicBezTo>
                  <a:pt x="724579" y="21751"/>
                  <a:pt x="879365" y="-33198"/>
                  <a:pt x="1123008" y="0"/>
                </a:cubicBezTo>
                <a:cubicBezTo>
                  <a:pt x="1377247" y="11220"/>
                  <a:pt x="1597861" y="-34280"/>
                  <a:pt x="1782164" y="0"/>
                </a:cubicBezTo>
                <a:cubicBezTo>
                  <a:pt x="1975975" y="-3055"/>
                  <a:pt x="2116392" y="-15531"/>
                  <a:pt x="2441321" y="0"/>
                </a:cubicBezTo>
                <a:cubicBezTo>
                  <a:pt x="2441666" y="6144"/>
                  <a:pt x="2441358" y="10525"/>
                  <a:pt x="2441321" y="18288"/>
                </a:cubicBezTo>
                <a:cubicBezTo>
                  <a:pt x="2180658" y="18322"/>
                  <a:pt x="2084222" y="5934"/>
                  <a:pt x="1879817" y="18288"/>
                </a:cubicBezTo>
                <a:cubicBezTo>
                  <a:pt x="1668182" y="16222"/>
                  <a:pt x="1551159" y="-6477"/>
                  <a:pt x="1318313" y="18288"/>
                </a:cubicBezTo>
                <a:cubicBezTo>
                  <a:pt x="1059871" y="56395"/>
                  <a:pt x="901959" y="23831"/>
                  <a:pt x="659157" y="18288"/>
                </a:cubicBezTo>
                <a:cubicBezTo>
                  <a:pt x="444692" y="28483"/>
                  <a:pt x="245032" y="39882"/>
                  <a:pt x="0" y="18288"/>
                </a:cubicBezTo>
                <a:cubicBezTo>
                  <a:pt x="-11" y="10485"/>
                  <a:pt x="-221" y="3288"/>
                  <a:pt x="0" y="0"/>
                </a:cubicBezTo>
                <a:close/>
              </a:path>
              <a:path w="2441321" h="18288" fill="none" stroke="0" extrusionOk="0">
                <a:moveTo>
                  <a:pt x="0" y="0"/>
                </a:moveTo>
                <a:cubicBezTo>
                  <a:pt x="265389" y="-22361"/>
                  <a:pt x="344845" y="-65"/>
                  <a:pt x="585917" y="0"/>
                </a:cubicBezTo>
                <a:cubicBezTo>
                  <a:pt x="858472" y="13102"/>
                  <a:pt x="949265" y="-8078"/>
                  <a:pt x="1196247" y="0"/>
                </a:cubicBezTo>
                <a:cubicBezTo>
                  <a:pt x="1379248" y="30707"/>
                  <a:pt x="1585336" y="24963"/>
                  <a:pt x="1806578" y="0"/>
                </a:cubicBezTo>
                <a:cubicBezTo>
                  <a:pt x="1986731" y="-19207"/>
                  <a:pt x="2264933" y="16601"/>
                  <a:pt x="2441321" y="0"/>
                </a:cubicBezTo>
                <a:cubicBezTo>
                  <a:pt x="2441440" y="8687"/>
                  <a:pt x="2440452" y="9944"/>
                  <a:pt x="2441321" y="18288"/>
                </a:cubicBezTo>
                <a:cubicBezTo>
                  <a:pt x="2149099" y="27348"/>
                  <a:pt x="2027305" y="56470"/>
                  <a:pt x="1830991" y="18288"/>
                </a:cubicBezTo>
                <a:cubicBezTo>
                  <a:pt x="1614571" y="-18764"/>
                  <a:pt x="1500998" y="10727"/>
                  <a:pt x="1269487" y="18288"/>
                </a:cubicBezTo>
                <a:cubicBezTo>
                  <a:pt x="1042399" y="37834"/>
                  <a:pt x="927922" y="45822"/>
                  <a:pt x="707983" y="18288"/>
                </a:cubicBezTo>
                <a:cubicBezTo>
                  <a:pt x="502575" y="-5380"/>
                  <a:pt x="350393" y="34499"/>
                  <a:pt x="0" y="18288"/>
                </a:cubicBezTo>
                <a:cubicBezTo>
                  <a:pt x="-394" y="12154"/>
                  <a:pt x="907" y="668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441321"/>
                      <a:gd name="connsiteY0" fmla="*/ 0 h 18288"/>
                      <a:gd name="connsiteX1" fmla="*/ 585917 w 2441321"/>
                      <a:gd name="connsiteY1" fmla="*/ 0 h 18288"/>
                      <a:gd name="connsiteX2" fmla="*/ 1196247 w 2441321"/>
                      <a:gd name="connsiteY2" fmla="*/ 0 h 18288"/>
                      <a:gd name="connsiteX3" fmla="*/ 1806578 w 2441321"/>
                      <a:gd name="connsiteY3" fmla="*/ 0 h 18288"/>
                      <a:gd name="connsiteX4" fmla="*/ 2441321 w 2441321"/>
                      <a:gd name="connsiteY4" fmla="*/ 0 h 18288"/>
                      <a:gd name="connsiteX5" fmla="*/ 2441321 w 2441321"/>
                      <a:gd name="connsiteY5" fmla="*/ 18288 h 18288"/>
                      <a:gd name="connsiteX6" fmla="*/ 1830991 w 2441321"/>
                      <a:gd name="connsiteY6" fmla="*/ 18288 h 18288"/>
                      <a:gd name="connsiteX7" fmla="*/ 1269487 w 2441321"/>
                      <a:gd name="connsiteY7" fmla="*/ 18288 h 18288"/>
                      <a:gd name="connsiteX8" fmla="*/ 707983 w 2441321"/>
                      <a:gd name="connsiteY8" fmla="*/ 18288 h 18288"/>
                      <a:gd name="connsiteX9" fmla="*/ 0 w 2441321"/>
                      <a:gd name="connsiteY9" fmla="*/ 18288 h 18288"/>
                      <a:gd name="connsiteX10" fmla="*/ 0 w 2441321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41321" h="18288" fill="none" extrusionOk="0">
                        <a:moveTo>
                          <a:pt x="0" y="0"/>
                        </a:moveTo>
                        <a:cubicBezTo>
                          <a:pt x="273217" y="-17533"/>
                          <a:pt x="355785" y="-4171"/>
                          <a:pt x="585917" y="0"/>
                        </a:cubicBezTo>
                        <a:cubicBezTo>
                          <a:pt x="816049" y="4171"/>
                          <a:pt x="991446" y="-9419"/>
                          <a:pt x="1196247" y="0"/>
                        </a:cubicBezTo>
                        <a:cubicBezTo>
                          <a:pt x="1401048" y="9419"/>
                          <a:pt x="1589984" y="-731"/>
                          <a:pt x="1806578" y="0"/>
                        </a:cubicBezTo>
                        <a:cubicBezTo>
                          <a:pt x="2023172" y="731"/>
                          <a:pt x="2247754" y="8393"/>
                          <a:pt x="2441321" y="0"/>
                        </a:cubicBezTo>
                        <a:cubicBezTo>
                          <a:pt x="2441167" y="8655"/>
                          <a:pt x="2440437" y="9975"/>
                          <a:pt x="2441321" y="18288"/>
                        </a:cubicBezTo>
                        <a:cubicBezTo>
                          <a:pt x="2169723" y="30506"/>
                          <a:pt x="2045712" y="39140"/>
                          <a:pt x="1830991" y="18288"/>
                        </a:cubicBezTo>
                        <a:cubicBezTo>
                          <a:pt x="1616270" y="-2564"/>
                          <a:pt x="1505876" y="3949"/>
                          <a:pt x="1269487" y="18288"/>
                        </a:cubicBezTo>
                        <a:cubicBezTo>
                          <a:pt x="1033098" y="32627"/>
                          <a:pt x="908661" y="41191"/>
                          <a:pt x="707983" y="18288"/>
                        </a:cubicBezTo>
                        <a:cubicBezTo>
                          <a:pt x="507305" y="-4615"/>
                          <a:pt x="333592" y="20759"/>
                          <a:pt x="0" y="18288"/>
                        </a:cubicBezTo>
                        <a:cubicBezTo>
                          <a:pt x="-688" y="11716"/>
                          <a:pt x="875" y="6357"/>
                          <a:pt x="0" y="0"/>
                        </a:cubicBezTo>
                        <a:close/>
                      </a:path>
                      <a:path w="2441321" h="18288" stroke="0" extrusionOk="0">
                        <a:moveTo>
                          <a:pt x="0" y="0"/>
                        </a:moveTo>
                        <a:cubicBezTo>
                          <a:pt x="207071" y="-14617"/>
                          <a:pt x="444194" y="-15606"/>
                          <a:pt x="585917" y="0"/>
                        </a:cubicBezTo>
                        <a:cubicBezTo>
                          <a:pt x="727640" y="15606"/>
                          <a:pt x="904326" y="-79"/>
                          <a:pt x="1123008" y="0"/>
                        </a:cubicBezTo>
                        <a:cubicBezTo>
                          <a:pt x="1341690" y="79"/>
                          <a:pt x="1600014" y="10401"/>
                          <a:pt x="1782164" y="0"/>
                        </a:cubicBezTo>
                        <a:cubicBezTo>
                          <a:pt x="1964314" y="-10401"/>
                          <a:pt x="2143537" y="-21488"/>
                          <a:pt x="2441321" y="0"/>
                        </a:cubicBezTo>
                        <a:cubicBezTo>
                          <a:pt x="2441735" y="5928"/>
                          <a:pt x="2441551" y="11133"/>
                          <a:pt x="2441321" y="18288"/>
                        </a:cubicBezTo>
                        <a:cubicBezTo>
                          <a:pt x="2166745" y="28773"/>
                          <a:pt x="2078726" y="15476"/>
                          <a:pt x="1879817" y="18288"/>
                        </a:cubicBezTo>
                        <a:cubicBezTo>
                          <a:pt x="1680908" y="21100"/>
                          <a:pt x="1548770" y="-4127"/>
                          <a:pt x="1318313" y="18288"/>
                        </a:cubicBezTo>
                        <a:cubicBezTo>
                          <a:pt x="1087856" y="40703"/>
                          <a:pt x="894613" y="3927"/>
                          <a:pt x="659157" y="18288"/>
                        </a:cubicBezTo>
                        <a:cubicBezTo>
                          <a:pt x="423701" y="32649"/>
                          <a:pt x="246611" y="33975"/>
                          <a:pt x="0" y="18288"/>
                        </a:cubicBezTo>
                        <a:cubicBezTo>
                          <a:pt x="-348" y="10388"/>
                          <a:pt x="-12" y="396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06258-2719-4E4A-8F0E-829CD30646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200400"/>
            <a:ext cx="3352799" cy="31821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kern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Because of rotation,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kern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All winds moves to the right in northern hemisphere</a:t>
            </a:r>
          </a:p>
          <a:p>
            <a:pPr eaLnBrk="1" hangingPunct="1">
              <a:lnSpc>
                <a:spcPct val="90000"/>
              </a:lnSpc>
            </a:pPr>
            <a:endParaRPr lang="en-US" sz="280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F5845C0E-B870-4ED5-A98B-49EA58C611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722" y="1319051"/>
            <a:ext cx="5177790" cy="421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646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Content Placeholder 3" descr="A picture containing table, chair, indoor, water&#10;&#10;Description generated with very high confidence">
            <a:extLst>
              <a:ext uri="{FF2B5EF4-FFF2-40B4-BE49-F238E27FC236}">
                <a16:creationId xmlns:a16="http://schemas.microsoft.com/office/drawing/2014/main" id="{09C92488-42FE-4664-AA40-7D7C2850650D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609600"/>
            <a:ext cx="7874000" cy="55626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Content Placeholder 3" descr="Foucault_pendulum_closeup.jpg">
            <a:extLst>
              <a:ext uri="{FF2B5EF4-FFF2-40B4-BE49-F238E27FC236}">
                <a16:creationId xmlns:a16="http://schemas.microsoft.com/office/drawing/2014/main" id="{F21FFC9D-D185-4C6D-A17F-F2151F81FF9F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r="-2603"/>
          <a:stretch>
            <a:fillRect/>
          </a:stretch>
        </p:blipFill>
        <p:spPr/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EEFE452-FAB2-4263-989C-198B347B186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latin typeface="Calibri" panose="020F0502020204030204" pitchFamily="34" charset="0"/>
              </a:rPr>
              <a:t>Length of Day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7CDFE60-6F39-48F0-A42C-F0E37D54A7F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>
                <a:latin typeface="Calibri" panose="020F0502020204030204" pitchFamily="34" charset="0"/>
              </a:rPr>
              <a:t>How long is a day?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>
                <a:latin typeface="Calibri" panose="020F0502020204030204" pitchFamily="34" charset="0"/>
              </a:rPr>
              <a:t>Is it 24 hours or 23 hrs. 56 minutes?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 b="1" i="1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 i="1">
                <a:latin typeface="Calibri" panose="020F0502020204030204" pitchFamily="34" charset="0"/>
              </a:rPr>
              <a:t>Solar Day</a:t>
            </a:r>
            <a:r>
              <a:rPr lang="en-US" altLang="en-US" sz="2400">
                <a:latin typeface="Calibri" panose="020F0502020204030204" pitchFamily="34" charset="0"/>
              </a:rPr>
              <a:t> = Noon to Noon = Time it takes to rotate 361</a:t>
            </a:r>
            <a:r>
              <a:rPr lang="en-US" altLang="en-US" sz="2400" baseline="30000">
                <a:latin typeface="Calibri" panose="020F0502020204030204" pitchFamily="34" charset="0"/>
              </a:rPr>
              <a:t>0</a:t>
            </a:r>
            <a:r>
              <a:rPr lang="en-US" altLang="en-US" sz="2400">
                <a:latin typeface="Calibri" panose="020F0502020204030204" pitchFamily="34" charset="0"/>
              </a:rPr>
              <a:t> (24h).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 i="1">
                <a:latin typeface="Calibri" panose="020F0502020204030204" pitchFamily="34" charset="0"/>
              </a:rPr>
              <a:t>Sidereal Day</a:t>
            </a:r>
            <a:r>
              <a:rPr lang="en-US" altLang="en-US" sz="2400">
                <a:latin typeface="Calibri" panose="020F0502020204030204" pitchFamily="34" charset="0"/>
              </a:rPr>
              <a:t> = actual time it takes to rotate 360</a:t>
            </a:r>
            <a:r>
              <a:rPr lang="en-US" altLang="en-US" sz="2400" baseline="30000">
                <a:latin typeface="Calibri" panose="020F0502020204030204" pitchFamily="34" charset="0"/>
              </a:rPr>
              <a:t>0</a:t>
            </a:r>
            <a:r>
              <a:rPr lang="en-US" altLang="en-US" sz="2400">
                <a:latin typeface="Calibri" panose="020F0502020204030204" pitchFamily="34" charset="0"/>
              </a:rPr>
              <a:t> (23h 56m).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>
                <a:latin typeface="Calibri" panose="020F0502020204030204" pitchFamily="34" charset="0"/>
              </a:rPr>
              <a:t>	Earth revolves around sun 1</a:t>
            </a:r>
            <a:r>
              <a:rPr lang="en-US" altLang="en-US" sz="2400" baseline="30000">
                <a:latin typeface="Calibri" panose="020F0502020204030204" pitchFamily="34" charset="0"/>
              </a:rPr>
              <a:t>0</a:t>
            </a:r>
            <a:r>
              <a:rPr lang="en-US" altLang="en-US" sz="2400">
                <a:latin typeface="Calibri" panose="020F0502020204030204" pitchFamily="34" charset="0"/>
              </a:rPr>
              <a:t> in a day.  So, it takes an additional 4 minutes to complete turn.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Content Placeholder 4" descr="sidereal-v-solar-day.gif">
            <a:extLst>
              <a:ext uri="{FF2B5EF4-FFF2-40B4-BE49-F238E27FC236}">
                <a16:creationId xmlns:a16="http://schemas.microsoft.com/office/drawing/2014/main" id="{2324717B-0D2B-492E-88DD-8320DD720B1A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03" r="-4903"/>
          <a:stretch>
            <a:fillRect/>
          </a:stretch>
        </p:blipFill>
        <p:spPr>
          <a:xfrm>
            <a:off x="457200" y="274638"/>
            <a:ext cx="8229600" cy="585152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931BB-575A-4D63-9294-4E298507B3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Aim:  Why do we have seasons?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F163D8-CD94-455C-95AC-0C32FC05C6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Do Now:  </a:t>
            </a:r>
          </a:p>
          <a:p>
            <a:r>
              <a:rPr lang="en-US" dirty="0"/>
              <a:t>Why do we have seasons?</a:t>
            </a:r>
          </a:p>
        </p:txBody>
      </p:sp>
    </p:spTree>
    <p:extLst>
      <p:ext uri="{BB962C8B-B14F-4D97-AF65-F5344CB8AC3E}">
        <p14:creationId xmlns:p14="http://schemas.microsoft.com/office/powerpoint/2010/main" val="4156300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4" name="Title 1">
            <a:extLst>
              <a:ext uri="{FF2B5EF4-FFF2-40B4-BE49-F238E27FC236}">
                <a16:creationId xmlns:a16="http://schemas.microsoft.com/office/drawing/2014/main" id="{86A00B98-0A51-4A3A-B825-E9CEC40FD1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208" y="1676400"/>
            <a:ext cx="3581399" cy="276009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solidFill>
                  <a:srgbClr val="FFFFFF"/>
                </a:solidFill>
                <a:latin typeface="Calibri" panose="020F0502020204030204" pitchFamily="34" charset="0"/>
              </a:rPr>
              <a:t>What do we call Sunlight?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75E62-7104-4DB8-ABBB-EB74840E97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267200" y="533400"/>
            <a:ext cx="4800600" cy="5499100"/>
          </a:xfrm>
        </p:spPr>
        <p:txBody>
          <a:bodyPr anchor="ctr">
            <a:normAutofit/>
          </a:bodyPr>
          <a:lstStyle/>
          <a:p>
            <a:pPr eaLnBrk="1" hangingPunct="1">
              <a:buFontTx/>
              <a:buNone/>
            </a:pPr>
            <a:r>
              <a:rPr lang="en-US" altLang="en-US" b="1" i="1" dirty="0">
                <a:solidFill>
                  <a:srgbClr val="000000"/>
                </a:solidFill>
                <a:latin typeface="Calibri" panose="020F0502020204030204" pitchFamily="34" charset="0"/>
              </a:rPr>
              <a:t>Insolation =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In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coming </a:t>
            </a:r>
            <a:r>
              <a:rPr lang="en-US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Sol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ar Radi</a:t>
            </a:r>
            <a:r>
              <a:rPr lang="en-US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ation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(Sunlight)</a:t>
            </a:r>
          </a:p>
          <a:p>
            <a:pPr eaLnBrk="1" hangingPunct="1">
              <a:buFontTx/>
              <a:buNone/>
            </a:pPr>
            <a:endParaRPr lang="en-US" altLang="en-US" b="1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	More sunlight means  warmer temperatures.</a:t>
            </a:r>
          </a:p>
          <a:p>
            <a:pPr eaLnBrk="1" hangingPunct="1">
              <a:buFontTx/>
              <a:buNone/>
            </a:pPr>
            <a:endParaRPr lang="en-US" altLang="en-US" sz="21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A958561-4D7B-497E-A79A-2D00C61B6C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8229600" cy="793750"/>
          </a:xfrm>
        </p:spPr>
        <p:txBody>
          <a:bodyPr/>
          <a:lstStyle/>
          <a:p>
            <a:pPr algn="ctr"/>
            <a:r>
              <a:rPr lang="en-US" altLang="en-US" sz="3200" dirty="0">
                <a:latin typeface="Calibri" panose="020F0502020204030204" pitchFamily="34" charset="0"/>
              </a:rPr>
              <a:t> </a:t>
            </a:r>
            <a:r>
              <a:rPr lang="en-US" altLang="en-US" sz="4400" dirty="0">
                <a:latin typeface="Calibri" panose="020F0502020204030204" pitchFamily="34" charset="0"/>
              </a:rPr>
              <a:t>What Effects Sunlight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9B517942-FF96-496C-9919-F7EDD0009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371600"/>
            <a:ext cx="3429000" cy="4953000"/>
          </a:xfrm>
        </p:spPr>
        <p:txBody>
          <a:bodyPr/>
          <a:lstStyle/>
          <a:p>
            <a:pPr defTabSz="457200">
              <a:lnSpc>
                <a:spcPct val="90000"/>
              </a:lnSpc>
              <a:defRPr/>
            </a:pPr>
            <a:r>
              <a:rPr lang="en-US" altLang="en-US" sz="2800" b="1" dirty="0">
                <a:latin typeface="Calibri" panose="020F0502020204030204" pitchFamily="34" charset="0"/>
              </a:rPr>
              <a:t>1.    </a:t>
            </a:r>
            <a:r>
              <a:rPr lang="en-US" altLang="en-US" sz="2800" b="1" u="sng" dirty="0">
                <a:latin typeface="Calibri" panose="020F0502020204030204" pitchFamily="34" charset="0"/>
              </a:rPr>
              <a:t>Latitude</a:t>
            </a:r>
          </a:p>
          <a:p>
            <a:pPr defTabSz="457200">
              <a:lnSpc>
                <a:spcPct val="90000"/>
              </a:lnSpc>
              <a:defRPr/>
            </a:pPr>
            <a:endParaRPr lang="en-US" altLang="en-US" sz="2800" dirty="0">
              <a:latin typeface="Calibri" panose="020F0502020204030204" pitchFamily="34" charset="0"/>
            </a:endParaRPr>
          </a:p>
          <a:p>
            <a:pPr defTabSz="457200">
              <a:lnSpc>
                <a:spcPct val="90000"/>
              </a:lnSpc>
              <a:defRPr/>
            </a:pPr>
            <a:r>
              <a:rPr lang="en-US" altLang="en-US" sz="2800" i="1" dirty="0">
                <a:latin typeface="Calibri" panose="020F0502020204030204" pitchFamily="34" charset="0"/>
              </a:rPr>
              <a:t>Angle of Insolation</a:t>
            </a:r>
            <a:r>
              <a:rPr lang="en-US" altLang="en-US" sz="2800" dirty="0">
                <a:latin typeface="Calibri" panose="020F0502020204030204" pitchFamily="34" charset="0"/>
              </a:rPr>
              <a:t>:</a:t>
            </a:r>
          </a:p>
          <a:p>
            <a:pPr defTabSz="457200">
              <a:lnSpc>
                <a:spcPct val="90000"/>
              </a:lnSpc>
              <a:defRPr/>
            </a:pPr>
            <a:endParaRPr lang="en-US" altLang="en-US" sz="2800" dirty="0">
              <a:latin typeface="Calibri" panose="020F0502020204030204" pitchFamily="34" charset="0"/>
            </a:endParaRPr>
          </a:p>
          <a:p>
            <a:pPr defTabSz="457200">
              <a:lnSpc>
                <a:spcPct val="90000"/>
              </a:lnSpc>
              <a:defRPr/>
            </a:pPr>
            <a:r>
              <a:rPr lang="en-US" altLang="en-US" sz="2800" dirty="0">
                <a:latin typeface="Calibri" panose="020F0502020204030204" pitchFamily="34" charset="0"/>
              </a:rPr>
              <a:t>High latitudes get indirect (low angle) sunlight…colder.</a:t>
            </a:r>
          </a:p>
          <a:p>
            <a:pPr defTabSz="457200">
              <a:lnSpc>
                <a:spcPct val="90000"/>
              </a:lnSpc>
              <a:defRPr/>
            </a:pPr>
            <a:endParaRPr lang="en-US" altLang="en-US" sz="2800" dirty="0">
              <a:latin typeface="Calibri" panose="020F0502020204030204" pitchFamily="34" charset="0"/>
            </a:endParaRPr>
          </a:p>
          <a:p>
            <a:pPr defTabSz="457200">
              <a:lnSpc>
                <a:spcPct val="90000"/>
              </a:lnSpc>
              <a:defRPr/>
            </a:pPr>
            <a:r>
              <a:rPr lang="en-US" altLang="en-US" sz="2800" dirty="0">
                <a:latin typeface="Calibri" panose="020F0502020204030204" pitchFamily="34" charset="0"/>
              </a:rPr>
              <a:t>Low latitudes get direct (high angle) sunlight…warmer.</a:t>
            </a:r>
          </a:p>
        </p:txBody>
      </p:sp>
      <p:pic>
        <p:nvPicPr>
          <p:cNvPr id="4100" name="Content Placeholder 3" descr="insolation.jpg">
            <a:extLst>
              <a:ext uri="{FF2B5EF4-FFF2-40B4-BE49-F238E27FC236}">
                <a16:creationId xmlns:a16="http://schemas.microsoft.com/office/drawing/2014/main" id="{4B0C5FEC-4AFF-47EF-A483-7FFD82B2B9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52" t="175" r="-1022" b="-175"/>
          <a:stretch>
            <a:fillRect/>
          </a:stretch>
        </p:blipFill>
        <p:spPr>
          <a:xfrm>
            <a:off x="3581400" y="1371600"/>
            <a:ext cx="5410200" cy="4953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  <p:bldP spid="28675" grpI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Content Placeholder 3" descr="insolation.spreading.by.latitude.jpg">
            <a:extLst>
              <a:ext uri="{FF2B5EF4-FFF2-40B4-BE49-F238E27FC236}">
                <a16:creationId xmlns:a16="http://schemas.microsoft.com/office/drawing/2014/main" id="{51DE901B-AE56-409D-A734-472ED9ADC2F7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947" r="-10947"/>
          <a:stretch>
            <a:fillRect/>
          </a:stretch>
        </p:blipFill>
        <p:spPr>
          <a:xfrm>
            <a:off x="396875" y="971550"/>
            <a:ext cx="8229600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>
            <a:extLst>
              <a:ext uri="{FF2B5EF4-FFF2-40B4-BE49-F238E27FC236}">
                <a16:creationId xmlns:a16="http://schemas.microsoft.com/office/drawing/2014/main" id="{BD397681-878F-46F6-B618-FDA93CFDA5B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Angle of Insolation</a:t>
            </a:r>
          </a:p>
        </p:txBody>
      </p:sp>
      <p:pic>
        <p:nvPicPr>
          <p:cNvPr id="6147" name="Content Placeholder 6" descr="sun_angle.gif">
            <a:extLst>
              <a:ext uri="{FF2B5EF4-FFF2-40B4-BE49-F238E27FC236}">
                <a16:creationId xmlns:a16="http://schemas.microsoft.com/office/drawing/2014/main" id="{DAD40ACA-D2ED-4FC5-BE17-A4098AE8E37A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494" r="-20494"/>
          <a:stretch>
            <a:fillRect/>
          </a:stretch>
        </p:blipFill>
        <p:spPr/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3AD577-D969-4005-919B-319D98DE3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07268"/>
            <a:ext cx="3124200" cy="1794933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3200" kern="120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What Changes Amount of Sunlight?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5C032-D437-45A5-97DE-3C1FDF4FD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2638044"/>
            <a:ext cx="3200400" cy="3415622"/>
          </a:xfrm>
        </p:spPr>
        <p:txBody>
          <a:bodyPr vert="horz" lIns="91440" tIns="45720" rIns="91440" bIns="45720" rtlCol="0">
            <a:normAutofit/>
          </a:bodyPr>
          <a:lstStyle/>
          <a:p>
            <a:pPr marL="57150"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altLang="en-US" sz="1700" u="sng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57150"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altLang="en-US" sz="1700" u="sng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2. </a:t>
            </a:r>
            <a:r>
              <a:rPr lang="en-US" altLang="en-US" sz="2800" u="sng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Length of Daylight</a:t>
            </a:r>
            <a:r>
              <a:rPr lang="en-US" altLang="en-US" sz="280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800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Amount of sunlight effects temperature.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0C4BDE03-B95D-4C36-96E6-CC57484C15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122" y="1371600"/>
            <a:ext cx="5424678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7247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254</Words>
  <Application>Microsoft Office PowerPoint</Application>
  <PresentationFormat>On-screen Show (4:3)</PresentationFormat>
  <Paragraphs>57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Default Design</vt:lpstr>
      <vt:lpstr>Revolution</vt:lpstr>
      <vt:lpstr>PowerPoint Presentation</vt:lpstr>
      <vt:lpstr>Rotation</vt:lpstr>
      <vt:lpstr>Coriolis Effect</vt:lpstr>
      <vt:lpstr>PowerPoint Presentation</vt:lpstr>
      <vt:lpstr>PowerPoint Presentation</vt:lpstr>
      <vt:lpstr>Length of Day</vt:lpstr>
      <vt:lpstr>PowerPoint Presentation</vt:lpstr>
      <vt:lpstr>Aim:  Why do we have seasons?</vt:lpstr>
      <vt:lpstr>What do we call Sunlight?</vt:lpstr>
      <vt:lpstr> What Effects Sunlight</vt:lpstr>
      <vt:lpstr>PowerPoint Presentation</vt:lpstr>
      <vt:lpstr>Angle of Insolation</vt:lpstr>
      <vt:lpstr>What Changes Amount of Sunlight?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do we have seasons?</dc:title>
  <dc:creator>M F</dc:creator>
  <cp:lastModifiedBy>M F</cp:lastModifiedBy>
  <cp:revision>25</cp:revision>
  <dcterms:created xsi:type="dcterms:W3CDTF">2019-03-07T01:31:24Z</dcterms:created>
  <dcterms:modified xsi:type="dcterms:W3CDTF">2023-11-14T23:36:31Z</dcterms:modified>
</cp:coreProperties>
</file>