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2" r:id="rId2"/>
    <p:sldId id="274" r:id="rId3"/>
    <p:sldId id="263" r:id="rId4"/>
    <p:sldId id="268" r:id="rId5"/>
    <p:sldId id="275" r:id="rId6"/>
    <p:sldId id="267" r:id="rId7"/>
    <p:sldId id="27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36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2CDF03-900D-48E1-B961-3A96297A7E76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1C06C8-503A-4CB0-B961-F762A1C9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460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D6EBFF6D-58AC-4821-B548-546DC92EC1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AEE1DC0-0701-409E-A6A2-4ED8E6F3A8FE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9A129929-8195-4A13-967D-0087D282D4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202363" cy="3489325"/>
          </a:xfrm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DE89F110-FC62-494A-AD42-B4B9084A98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8638" cy="4184650"/>
          </a:xfrm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10| Describe  conditions in which the presence of others is likely to result in social facilitation, social loafing, or deindividuation.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DBD5A65C-BD58-4262-85C7-4A4F584782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2BB91D3-FBA2-4CA7-B6A4-AEDA6665B366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38A11D15-2A09-46C0-A38A-ECDFC5A642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202363" cy="3489325"/>
          </a:xfrm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2461B954-C846-42C1-8138-8114D7FC65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8638" cy="4184650"/>
          </a:xfrm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27| Explain altruistic behavior from the perspective of social exchange theory and social norms.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CDE9F61A-4ADF-4025-BD03-0A3879B9C0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B6A3F14-67AB-4D28-899E-6209A90D1E61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8471D680-927D-494D-9553-D52A4E75AC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202363" cy="3489325"/>
          </a:xfrm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28A7FEF6-06B5-4DF9-98C0-317F6EC9F3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8638" cy="418465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7D341B82-3D81-45EA-AB73-191D043208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59A5B1E-471A-4F02-A3F3-C3475DB97650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1F59B069-B3CA-4C69-85B3-1ED5B233A6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202363" cy="3489325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3684449D-31E3-4A77-81A4-CE7F41D6D6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8638" cy="4184650"/>
          </a:xfrm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22| Explain how social traps and mirror-image perceptions fuel social conflict.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21E223EE-A2A9-4CF7-A13D-DF55E3BEED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0D52F18-BADA-4B6E-B19A-8382FBCE2980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AD702DF8-99FC-455A-BDF0-E0E328EF04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202363" cy="3489325"/>
          </a:xfrm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FEBB0D97-494E-4B2A-B2E5-965D2EBBEE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8638" cy="4184650"/>
          </a:xfrm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28| Discuss effective ways of encouraging peaceful cooperation and reducing social conflict.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699B4AA7-CE10-4925-934F-737A1E9C4C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2D37415-4B1A-4F63-A9D3-B9F17ECBCA8A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D5EC4360-AAFF-4CA2-97CB-8BFDDB90E9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202363" cy="3489325"/>
          </a:xfrm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0B453B74-76D0-46EF-ABBA-65B7162E0A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8638" cy="4184650"/>
          </a:xfrm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12| Identify the characteristic common to minority positions that sway majorities.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424C2-3EE5-4250-8C5B-F1639BF49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9258D1-476A-43BB-824A-041CEDCE7D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0000A-0CCC-478E-A517-3BFCB8CB2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6B51-69C4-436B-967A-6435F9D749FA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C2EB2-0F73-4A13-A144-D4F30E4A7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689A8C-71D3-413B-9541-A6E274CFC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85B0-243A-4976-80AF-4C1B1085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754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0B457-FD61-4304-B9D4-EA579D3F2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F4746-B347-4F6C-8F73-7A32789C4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3772D8-9CCF-4480-BA83-E7CA49B50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6B51-69C4-436B-967A-6435F9D749FA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81210-93E9-4D5D-950F-D7F87DF16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0FFC1-6972-46D1-BAEC-75CF6A95C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85B0-243A-4976-80AF-4C1B1085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20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15C6B-5BC5-4349-94AC-F0E8A53ED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57300-88BC-4630-AB0E-EB37D0F6A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284DC-7A8F-45C2-86AE-8A889B92F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6B51-69C4-436B-967A-6435F9D749FA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BADB5-47AD-4767-96AF-519F4EDAE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E1CEF-DFBC-4678-A294-AB3896577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85B0-243A-4976-80AF-4C1B1085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58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9F2D7-4E03-4E98-B3C4-D877F3CF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7F14E-5E12-4D61-9672-CF02739420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B13E24-6E64-4D4A-A3FC-34708F4B6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8EC83D-2130-458F-81A2-C112D4AF1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6B51-69C4-436B-967A-6435F9D749FA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281B27-B40A-47FE-BAF5-E9CB57223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D4913A-230E-4683-A3CE-B66981184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85B0-243A-4976-80AF-4C1B1085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113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B9ABC-844C-4DE2-B410-3EF51EDBF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C974B9-CE4E-49F7-8FDC-5B2C63906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77F102-E19F-4717-93D7-01588130BD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3D5A57-84BA-426B-B5FC-A0536259C5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49E82F-4F3D-4500-AFEC-0EA6990BC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FB32B4-008F-434D-B79A-5D8DA1B74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6B51-69C4-436B-967A-6435F9D749FA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163BA8-CDE0-41E9-901C-942E12405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E18FD8-4CAB-4FBE-B53B-BCECC6F93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85B0-243A-4976-80AF-4C1B1085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799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D43C4-9198-4598-A6DA-9D832B41A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13FBED-07EC-469B-AF14-4803F0D5C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6B51-69C4-436B-967A-6435F9D749FA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936F42-55AA-4B06-80DA-F37DB4753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25C96A-59B6-4E62-8235-EADB7C2A1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85B0-243A-4976-80AF-4C1B1085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429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6077A0-1177-4AAD-B48A-5A650D2F0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6B51-69C4-436B-967A-6435F9D749FA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4CDD97-D7CA-46F3-B64B-7FD8038D9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C917D-EFFA-43B1-9862-0A32E80A9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85B0-243A-4976-80AF-4C1B1085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299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3210F-F301-4F09-B02B-D0424D339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59B92-00EA-4DB4-90A5-2E99FBC84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D4701-D24E-495E-B52D-B6287A4A4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23B5F-203A-4A48-A6BD-69B8C3C8C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6B51-69C4-436B-967A-6435F9D749FA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05CA28-FE80-4EEB-8412-0DB0F7309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6E39DF-27BB-4720-B8A3-BE094634A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85B0-243A-4976-80AF-4C1B1085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553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5543D-3FA5-4D72-82BF-150A68F6E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61ECC3-6F7C-4D81-B857-BA2024956A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483D5-BE95-4E62-90E2-6661969B23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7D6855-175C-433A-9B0C-164063E7A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6B51-69C4-436B-967A-6435F9D749FA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FFB73C-468C-40AE-B17A-43C1186ED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0C574A-78AC-4DB6-8620-A0C96EA20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85B0-243A-4976-80AF-4C1B1085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055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4DD76-37D5-48BA-91B7-469676849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52543-4B49-4C1D-83C3-BA9722536B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0AB23-5330-41E5-8E44-6CCDB4C50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6B51-69C4-436B-967A-6435F9D749FA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3FD4D-5B0B-4FC2-905F-7CDC783A1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53CAA-88B8-4273-BAE7-52C37B179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85B0-243A-4976-80AF-4C1B1085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4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01C105-19D6-465B-ACFB-134CB24B29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1E98A8-7040-4CC1-9C31-BA5D61CF3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75743-D58A-439A-BFA4-FD46D6D10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6B51-69C4-436B-967A-6435F9D749FA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9483B1-5C9F-4E4B-9634-5C23C8D5A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5DB5C-3C16-4A53-90F0-609AF2FC3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485B0-243A-4976-80AF-4C1B1085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880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9C78F4-DB49-46C8-822B-F0462724BF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784C31-7237-4A1B-81A5-6B26CEC6C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EF71DA-229E-4561-BAA9-010ABA593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FDC6432A-7AF5-4B38-BE4A-8A143AF56B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3409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A440ED-B899-4097-AE15-E94B674B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A35849-9001-4B9C-8FBB-B79C25B27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D3E96-6E11-46E2-8188-2D40EDE6DF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96B51-69C4-436B-967A-6435F9D749FA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2C2F7-DCF1-47C3-AC40-0A7A6D6E8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6C30E4-2C22-480F-84C8-800D6B799F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485B0-243A-4976-80AF-4C1B1085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629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D7AE4826-36D7-40D1-8F9F-7BF72AC6C7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9260" y="457200"/>
            <a:ext cx="5212976" cy="1255059"/>
          </a:xfrm>
        </p:spPr>
        <p:txBody>
          <a:bodyPr>
            <a:noAutofit/>
          </a:bodyPr>
          <a:lstStyle/>
          <a:p>
            <a:r>
              <a:rPr lang="en-US" altLang="en-US" sz="4000" b="1" dirty="0">
                <a:latin typeface="+mn-lt"/>
              </a:rPr>
              <a:t>Individual Behavior in the Presence of Others</a:t>
            </a:r>
          </a:p>
        </p:txBody>
      </p:sp>
      <p:pic>
        <p:nvPicPr>
          <p:cNvPr id="7172" name="Picture 4" descr="MyersPsy8e_18UN13">
            <a:extLst>
              <a:ext uri="{FF2B5EF4-FFF2-40B4-BE49-F238E27FC236}">
                <a16:creationId xmlns:a16="http://schemas.microsoft.com/office/drawing/2014/main" id="{80EAFE4F-A82C-4B49-B382-2F496F00D39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215" y="987425"/>
            <a:ext cx="3584145" cy="4873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1" name="Rectangle 3">
            <a:extLst>
              <a:ext uri="{FF2B5EF4-FFF2-40B4-BE49-F238E27FC236}">
                <a16:creationId xmlns:a16="http://schemas.microsoft.com/office/drawing/2014/main" id="{337AA602-A282-4A9A-9F8D-4AC07D26841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28918" y="2057399"/>
            <a:ext cx="5253318" cy="44061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sz="2800" dirty="0">
                <a:solidFill>
                  <a:srgbClr val="0000FF"/>
                </a:solidFill>
              </a:rPr>
              <a:t>Social Facilitation:</a:t>
            </a:r>
            <a:r>
              <a:rPr lang="en-US" altLang="en-US" sz="2800" dirty="0"/>
              <a:t> </a:t>
            </a:r>
          </a:p>
          <a:p>
            <a:pPr marL="0" indent="0">
              <a:buNone/>
            </a:pPr>
            <a:r>
              <a:rPr lang="en-US" altLang="en-US" sz="2800" dirty="0"/>
              <a:t>Improved performance in the presence of others. </a:t>
            </a:r>
          </a:p>
          <a:p>
            <a:pPr marL="0" indent="0">
              <a:buNone/>
            </a:pPr>
            <a:endParaRPr lang="en-US" altLang="en-US" sz="2800" dirty="0"/>
          </a:p>
          <a:p>
            <a:pPr marL="0" indent="0">
              <a:buNone/>
            </a:pPr>
            <a:r>
              <a:rPr lang="en-US" altLang="en-US" sz="2800" dirty="0"/>
              <a:t>Triplett (1898) noticed cyclists’ race times were faster when they competed against others than when they just raced against the clock.</a:t>
            </a:r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FDDFF952-0316-417A-A693-1829D29F6B00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9162258" y="4893470"/>
            <a:ext cx="185578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>
                <a:latin typeface="Palatino Linotype" panose="02040502050505030304" pitchFamily="18" charset="0"/>
              </a:rPr>
              <a:t>Michelle Agnis/ NYT Pictures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94486DDB-D14C-40EC-BD55-C2F6EDF814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The Norms for Helping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8040D162-5836-4DD4-A4DC-9293C2DDEF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>
                <a:solidFill>
                  <a:srgbClr val="0000FF"/>
                </a:solidFill>
              </a:rPr>
              <a:t>Social Exchange Theory:</a:t>
            </a:r>
            <a:r>
              <a:rPr lang="en-US" altLang="en-US" dirty="0">
                <a:solidFill>
                  <a:srgbClr val="6600CC"/>
                </a:solidFill>
              </a:rPr>
              <a:t> </a:t>
            </a:r>
            <a:r>
              <a:rPr lang="en-US" altLang="en-US" dirty="0"/>
              <a:t>Our social behavior is an exchange process. The aim is to maximize benefits and minimize costs.</a:t>
            </a:r>
          </a:p>
          <a:p>
            <a:pPr marL="0" indent="0">
              <a:buNone/>
            </a:pPr>
            <a:endParaRPr lang="en-US" altLang="en-US" dirty="0"/>
          </a:p>
          <a:p>
            <a:pPr marL="739775" lvl="1" indent="-333375"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rgbClr val="0000FF"/>
                </a:solidFill>
              </a:rPr>
              <a:t>Reciprocity Norm:</a:t>
            </a:r>
            <a:r>
              <a:rPr lang="en-US" altLang="en-US" dirty="0">
                <a:solidFill>
                  <a:srgbClr val="6600CC"/>
                </a:solidFill>
              </a:rPr>
              <a:t> </a:t>
            </a:r>
            <a:r>
              <a:rPr lang="en-US" altLang="en-US" dirty="0"/>
              <a:t>The expectation that we should return help and not harm those who have helped us.</a:t>
            </a:r>
          </a:p>
          <a:p>
            <a:pPr marL="739775" lvl="1" indent="-333375"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 marL="739775" lvl="1" indent="-333375"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rgbClr val="0000FF"/>
                </a:solidFill>
              </a:rPr>
              <a:t>Social–Responsibility Norm:</a:t>
            </a:r>
            <a:r>
              <a:rPr lang="en-US" altLang="en-US" dirty="0"/>
              <a:t> Largely learned, it is a norm that tells us to help others when they need us even though they may not repay us.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71">
            <a:extLst>
              <a:ext uri="{FF2B5EF4-FFF2-40B4-BE49-F238E27FC236}">
                <a16:creationId xmlns:a16="http://schemas.microsoft.com/office/drawing/2014/main" id="{96918796-2918-40D6-BE3A-4600C47FC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CD9D777B-DA56-4ACE-9BEC-B59AAC6FFB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72747"/>
            <a:ext cx="10515600" cy="71555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40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Social Loafing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A2918A9A-C0FB-4091-9D9E-35238911F5B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428750" y="1597390"/>
            <a:ext cx="9334500" cy="1347516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altLang="en-US" sz="2800" dirty="0"/>
              <a:t>The tendency of an individual in a group to exert less effort toward attaining a common goal than when tested individually (</a:t>
            </a:r>
            <a:r>
              <a:rPr lang="en-US" altLang="en-US" sz="2800" dirty="0" err="1"/>
              <a:t>Latané</a:t>
            </a:r>
            <a:r>
              <a:rPr lang="en-US" altLang="en-US" sz="2800" dirty="0"/>
              <a:t>, 1981).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560E6B9-B2CA-401D-A0B7-7C2AE8F486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08" y="3254916"/>
            <a:ext cx="8628184" cy="280416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1D58B063-DF08-4348-B62D-63CD29432C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chemeClr val="accent1"/>
                </a:solidFill>
                <a:latin typeface="+mn-lt"/>
              </a:rPr>
              <a:t>Conflict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7" name="Rectangle 3">
            <a:extLst>
              <a:ext uri="{FF2B5EF4-FFF2-40B4-BE49-F238E27FC236}">
                <a16:creationId xmlns:a16="http://schemas.microsoft.com/office/drawing/2014/main" id="{F760514B-5736-47D1-B557-64398FF2E2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dirty="0"/>
              <a:t>Conflict is perceived as an incompatibility of actions, goals, or ideas. 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A Social Trap is a situation in which the conflicting parties, by each rationally pursuing their self-interest, become caught in mutually destructive behavior.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Ex. Tragedy of the Commons, short-term gain, long-term problem (nuclear power).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C18D182B-6132-42A5-B340-253E6105E1F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610644" y="1264024"/>
            <a:ext cx="6961188" cy="1255058"/>
          </a:xfrm>
          <a:noFill/>
        </p:spPr>
        <p:txBody>
          <a:bodyPr/>
          <a:lstStyle/>
          <a:p>
            <a:pPr marL="0" indent="0" algn="ctr">
              <a:buNone/>
            </a:pPr>
            <a:r>
              <a:rPr lang="en-US" altLang="en-US" dirty="0">
                <a:solidFill>
                  <a:srgbClr val="0000FF"/>
                </a:solidFill>
              </a:rPr>
              <a:t>Superordinate Goals</a:t>
            </a:r>
            <a:r>
              <a:rPr lang="en-US" altLang="en-US" dirty="0"/>
              <a:t> are shared goals that override differences among people and require their cooperation.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89534F1-268B-40EF-B9B6-BE5619DD16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4671" y="152400"/>
            <a:ext cx="8857129" cy="936812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Peacemaking</a:t>
            </a: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FF291F33-6887-4C1C-BA15-B706FEE75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0135" y="4946276"/>
            <a:ext cx="7370762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2800" dirty="0">
                <a:solidFill>
                  <a:srgbClr val="0000FF"/>
                </a:solidFill>
                <a:latin typeface="+mn-lt"/>
              </a:rPr>
              <a:t>Communication</a:t>
            </a:r>
            <a:r>
              <a:rPr lang="en-US" altLang="en-US" sz="2800" dirty="0">
                <a:latin typeface="+mn-lt"/>
              </a:rPr>
              <a:t> and understanding developed through talking to one another. Sometimes it is mediated by a third party.</a:t>
            </a:r>
          </a:p>
        </p:txBody>
      </p:sp>
      <p:pic>
        <p:nvPicPr>
          <p:cNvPr id="18437" name="Picture 5" descr="MyersPsy8e_18UN37">
            <a:extLst>
              <a:ext uri="{FF2B5EF4-FFF2-40B4-BE49-F238E27FC236}">
                <a16:creationId xmlns:a16="http://schemas.microsoft.com/office/drawing/2014/main" id="{FD9B719E-1A0A-492C-9768-19869DCBA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88" y="2651592"/>
            <a:ext cx="28575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EF688E0E-D97E-46F4-958F-10F8E1F285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2024" y="457200"/>
            <a:ext cx="5033682" cy="869576"/>
          </a:xfrm>
        </p:spPr>
        <p:txBody>
          <a:bodyPr>
            <a:normAutofit/>
          </a:bodyPr>
          <a:lstStyle/>
          <a:p>
            <a:r>
              <a:rPr lang="en-US" altLang="en-US" sz="4400" b="1" dirty="0">
                <a:latin typeface="+mn-lt"/>
              </a:rPr>
              <a:t>Power of Individuals</a:t>
            </a:r>
          </a:p>
        </p:txBody>
      </p:sp>
      <p:pic>
        <p:nvPicPr>
          <p:cNvPr id="10245" name="Picture 5" descr="MyersPsy8e_18UN15">
            <a:extLst>
              <a:ext uri="{FF2B5EF4-FFF2-40B4-BE49-F238E27FC236}">
                <a16:creationId xmlns:a16="http://schemas.microsoft.com/office/drawing/2014/main" id="{D24A5B7B-91C7-4456-9690-70793A9EF70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552" y="987425"/>
            <a:ext cx="4863471" cy="4873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3" name="Rectangle 3">
            <a:extLst>
              <a:ext uri="{FF2B5EF4-FFF2-40B4-BE49-F238E27FC236}">
                <a16:creationId xmlns:a16="http://schemas.microsoft.com/office/drawing/2014/main" id="{5AECF3E7-2C26-45B8-9E02-7EB9B51E7DB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69260" y="1537447"/>
            <a:ext cx="4734892" cy="4331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3200" dirty="0"/>
              <a:t>The power of social influence is enormous, but so is the power of the individual.</a:t>
            </a:r>
          </a:p>
          <a:p>
            <a:pPr marL="0" indent="0">
              <a:buNone/>
            </a:pPr>
            <a:endParaRPr lang="en-US" altLang="en-US" sz="32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3200" dirty="0"/>
              <a:t>Non-violent fasts and appeals by Gandhi led to the independence of India from the British.</a:t>
            </a: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7067D84B-2377-411F-B4D1-2709A16E9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176838"/>
            <a:ext cx="243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Palatino Linotype" panose="02040502050505030304" pitchFamily="18" charset="0"/>
              </a:rPr>
              <a:t>Gandhi</a:t>
            </a:r>
          </a:p>
        </p:txBody>
      </p:sp>
      <p:sp>
        <p:nvSpPr>
          <p:cNvPr id="10246" name="Text Box 6">
            <a:extLst>
              <a:ext uri="{FF2B5EF4-FFF2-40B4-BE49-F238E27FC236}">
                <a16:creationId xmlns:a16="http://schemas.microsoft.com/office/drawing/2014/main" id="{7654E259-A1AC-4BF4-AF52-363850CC8AEA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507413" y="3321051"/>
            <a:ext cx="34829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900">
                <a:latin typeface="Palatino Linotype" panose="02040502050505030304" pitchFamily="18" charset="0"/>
              </a:rPr>
              <a:t>Margaret Bourke-White/ </a:t>
            </a:r>
            <a:r>
              <a:rPr lang="en-US" altLang="en-US" sz="900" i="1">
                <a:latin typeface="Palatino Linotype" panose="02040502050505030304" pitchFamily="18" charset="0"/>
              </a:rPr>
              <a:t>Life</a:t>
            </a:r>
            <a:r>
              <a:rPr lang="en-US" altLang="en-US" sz="900">
                <a:latin typeface="Palatino Linotype" panose="02040502050505030304" pitchFamily="18" charset="0"/>
              </a:rPr>
              <a:t> Magazine. © 1946 Time Warner, Inc.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photo&#10;&#10;Description automatically generated">
            <a:extLst>
              <a:ext uri="{FF2B5EF4-FFF2-40B4-BE49-F238E27FC236}">
                <a16:creationId xmlns:a16="http://schemas.microsoft.com/office/drawing/2014/main" id="{6E17F69B-6E1F-4D44-82FE-8086B6A147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419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384</Words>
  <Application>Microsoft Office PowerPoint</Application>
  <PresentationFormat>Widescreen</PresentationFormat>
  <Paragraphs>40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Palatino Linotype</vt:lpstr>
      <vt:lpstr>Wingdings</vt:lpstr>
      <vt:lpstr>Office Theme</vt:lpstr>
      <vt:lpstr>Individual Behavior in the Presence of Others</vt:lpstr>
      <vt:lpstr>The Norms for Helping</vt:lpstr>
      <vt:lpstr>Social Loafing</vt:lpstr>
      <vt:lpstr>Conflict</vt:lpstr>
      <vt:lpstr>Peacemaking</vt:lpstr>
      <vt:lpstr>Power of Individuals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Individual Behavior in the Presence of Others</dc:title>
  <dc:creator>M F</dc:creator>
  <cp:lastModifiedBy>M F</cp:lastModifiedBy>
  <cp:revision>8</cp:revision>
  <dcterms:created xsi:type="dcterms:W3CDTF">2019-04-03T22:23:42Z</dcterms:created>
  <dcterms:modified xsi:type="dcterms:W3CDTF">2021-04-28T13:21:08Z</dcterms:modified>
</cp:coreProperties>
</file>