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74" r:id="rId4"/>
    <p:sldId id="259" r:id="rId5"/>
    <p:sldId id="269" r:id="rId6"/>
    <p:sldId id="258" r:id="rId7"/>
    <p:sldId id="270" r:id="rId8"/>
    <p:sldId id="260" r:id="rId9"/>
    <p:sldId id="261" r:id="rId10"/>
    <p:sldId id="262" r:id="rId11"/>
    <p:sldId id="264" r:id="rId12"/>
    <p:sldId id="263" r:id="rId13"/>
    <p:sldId id="268" r:id="rId14"/>
    <p:sldId id="271" r:id="rId15"/>
    <p:sldId id="265" r:id="rId16"/>
    <p:sldId id="266" r:id="rId17"/>
    <p:sldId id="26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>
        <p:scale>
          <a:sx n="82" d="100"/>
          <a:sy n="82" d="100"/>
        </p:scale>
        <p:origin x="69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6C3C1F-D7EA-EA46-A6C6-8EEE746C201C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558096-C74B-FA48-8B2E-3B161E65B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98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Structuralism:  what does each product contain.  Functionalism:  what is the function of each product.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58096-C74B-FA48-8B2E-3B161E65B2B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529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E38AF-9F90-5241-BE91-F7DF4A847D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436745-BBAE-2F46-B7DC-35DBD4D49C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744A98-C2CE-6845-A0E4-AC12C57B8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D7EF3-9939-864F-9A2C-09E09DC9F460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503784-945B-864D-9E80-4B21FC3E0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332D85-364A-A94D-B9A9-508DA4337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FF67C-3494-3E48-83EE-D746A181D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912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CEEAB-3015-8B40-8F0A-2D4BFA591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781FE-5E94-BF48-A821-4B2379A3BD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9B1DD9-84FC-5B43-B1F4-7E8CC4EDA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D7EF3-9939-864F-9A2C-09E09DC9F460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754519-22AE-A740-8A71-9E1BC8932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EE2CD4-33BA-6043-A8F0-B72E7531D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FF67C-3494-3E48-83EE-D746A181D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482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A3AC5-A3E2-FA4E-BCCC-CE149789F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4CFF3F-8531-0C47-BB2F-DA1EDEFB86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B28FC3-38A3-2F4B-AD39-27A8267D7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D7EF3-9939-864F-9A2C-09E09DC9F460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4AC38A-C810-DB43-AE9C-6807C1B67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C6ECBB-E5A6-D046-A266-2D73E6E80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FF67C-3494-3E48-83EE-D746A181D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384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5C7DE-CFF2-094F-88BE-556B7B559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5C707-EF72-0C46-AB1E-91BF6F8491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24AFC4-BAB6-F64E-A66A-83DAE0C8E5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7E6BB7-0888-FD43-AFD2-BF764D3C8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D7EF3-9939-864F-9A2C-09E09DC9F460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7D0E86-6BF7-564E-BD33-480FF7132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AD342C-3BF1-5649-A00E-27276834B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FF67C-3494-3E48-83EE-D746A181D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329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7F49D-8E43-4B46-9278-D67133C31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ECFA30-7FB4-104F-83F4-D5437C2F59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69E890-6772-6242-98C5-FA4430C719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B28C96-C8D8-4842-8126-B8BCF26B02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BCFA98-F4F7-2140-B217-0C9E865A61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3B1452-AA2F-3343-9BA1-2C640C460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D7EF3-9939-864F-9A2C-09E09DC9F460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250DD9-7396-8044-8EE0-62A32CDBD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E4DC21-32B2-9948-BFC6-BF035B868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FF67C-3494-3E48-83EE-D746A181D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168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A0BB3-1C63-3542-A74F-923D28BF9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1398BB-87BE-6645-B924-9161FA519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D7EF3-9939-864F-9A2C-09E09DC9F460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0D47EE-9EF8-214A-8031-CD9DA5FCB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E2C323-62B5-E14D-8E0C-7B3907E4B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FF67C-3494-3E48-83EE-D746A181D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171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A8D06A-D162-E145-9460-8C3EADCF5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D7EF3-9939-864F-9A2C-09E09DC9F460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444209-E2F4-A041-A9AB-BC8DFCE5E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669FB8-496D-7D46-8C97-28D8E923A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FF67C-3494-3E48-83EE-D746A181D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539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A6BB7-0DF6-124B-85DD-891A1A286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938232-4FB6-364D-A6C7-0F837E118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E66AD1-21AB-1140-A1A0-BBC38D09AC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7D1CCE-EF6E-E140-B82A-CDF701E72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D7EF3-9939-864F-9A2C-09E09DC9F460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355159-0E5E-1140-AEE0-123647B5A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6F5F2A-7C6D-2E4D-BDE6-0F838E424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FF67C-3494-3E48-83EE-D746A181D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402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2FEE3-5B1D-AF42-99CD-2B48DC7D7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B61BE2-F990-B04A-8122-36540073B0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C08AE9-3E3D-BB4F-88C6-5B639BD8B0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54678D-2971-1F4B-85A7-038553B74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D7EF3-9939-864F-9A2C-09E09DC9F460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EFAFAB-7461-2F47-8D2B-EDB89D1A4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78F8A2-2087-C14D-B39C-B89629533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FF67C-3494-3E48-83EE-D746A181D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558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018B9-BCA4-0740-87A8-B5BD2B27E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27E7AD-B240-324B-BF7C-5A69D6BCE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EB0CE8-9C80-8443-9F32-98E5464BB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D7EF3-9939-864F-9A2C-09E09DC9F460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E5FED6-AD3F-2A4F-913F-6A6462B76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8B0458-AC50-E846-BFAB-7A0D590F5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FF67C-3494-3E48-83EE-D746A181D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181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D8335A-A045-8E42-B654-DB2DA5B959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872E05-D405-0943-B38A-F2E4BC6825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1B54ED-B219-F64A-9890-04A556146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D7EF3-9939-864F-9A2C-09E09DC9F460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2E9D9D-32F8-6842-8849-F85D487F9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C6D383-13D8-7542-B1DA-8D2B80765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FF67C-3494-3E48-83EE-D746A181D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0371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94C16C-148F-40C5-BB7B-212716C7A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5D419-A382-4073-AD33-4693DCA59E55}" type="datetimeFigureOut">
              <a:rPr lang="en-US"/>
              <a:pPr>
                <a:defRPr/>
              </a:pPr>
              <a:t>9/17/2021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0D633F-4DB2-4CFD-A6AA-E1B654FFC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324806-3254-4B66-BE51-18EBCEE95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495BB-546A-4492-89D0-30C60F1D31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6229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FBEEFF-F631-4BB1-BAC4-B44AA3C20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4BEAB-791D-472E-B1F7-17134FF23CDD}" type="datetimeFigureOut">
              <a:rPr lang="en-US"/>
              <a:pPr>
                <a:defRPr/>
              </a:pPr>
              <a:t>9/17/2021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1AD205-9B5C-4FDD-85E3-14C2B364D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0334A-9522-4C9F-B438-2196FA87D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C018C-0A2F-4B48-A4B8-E1370026C8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72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BBE86F-FB6D-43A0-9FE9-E6CFF6A6A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63EDF-D511-4757-9BE6-54E453378426}" type="datetimeFigureOut">
              <a:rPr lang="en-US"/>
              <a:pPr>
                <a:defRPr/>
              </a:pPr>
              <a:t>9/17/2021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23EB3-9E0F-45F6-A871-3F000EDB6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E2C04-8FAF-464F-926E-0EE1F9AF7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1BB98-8632-4E41-92E7-C62DD4A108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92394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27E76EA-6A51-4C41-A6B2-9FB7817C0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6AAA0-FF13-4204-93CB-8FA1547D5007}" type="datetimeFigureOut">
              <a:rPr lang="en-US"/>
              <a:pPr>
                <a:defRPr/>
              </a:pPr>
              <a:t>9/17/2021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879CE1C-7DF2-444D-9F93-ADF3D2B04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B94E257-B222-45D6-BBF3-880ED527F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45667-6A1F-4A59-B7C5-E5B85A3A7A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70666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A524D49-9827-484E-ACF9-258F8A80C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CB8E6-7F67-4AD5-8D6A-2AEBA5215462}" type="datetimeFigureOut">
              <a:rPr lang="en-US"/>
              <a:pPr>
                <a:defRPr/>
              </a:pPr>
              <a:t>9/17/2021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FA20BCF-459D-4BC4-95BF-24FC5FDF1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A88CE29-1680-42A2-BCF3-25C3EEA42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BFC9D-F11F-4318-87D3-DA28399029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4533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11B62EE-9B4B-4073-97AB-C0CC3B4CA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37587-A89A-44CD-8E24-B388A1AEFEBC}" type="datetimeFigureOut">
              <a:rPr lang="en-US"/>
              <a:pPr>
                <a:defRPr/>
              </a:pPr>
              <a:t>9/17/2021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D1886D9-410E-45E7-B91A-839FA7760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619FDCD-C5D4-4C77-BE40-64E568D4F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EE0FA-DA21-4AAB-9601-1D9C693662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85359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0077154-9904-49FF-BBCD-B1BEB8445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3084E-CE9F-4137-B2A7-A823081496D0}" type="datetimeFigureOut">
              <a:rPr lang="en-US"/>
              <a:pPr>
                <a:defRPr/>
              </a:pPr>
              <a:t>9/17/2021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A13160C-CF85-41D6-B181-B40D79149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40227D6-AED5-41E3-86D4-572B7196B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91A94-1216-40B9-B6D2-4A1CDF4724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17720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D69A79A-7883-407E-A0FB-1821D53E8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D1620-BF7E-4D11-A73A-FB583750AB8A}" type="datetimeFigureOut">
              <a:rPr lang="en-US"/>
              <a:pPr>
                <a:defRPr/>
              </a:pPr>
              <a:t>9/17/2021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C3A4E2D-84EE-4E34-AE59-C866AFD7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57BA867-287A-4A63-9319-0FC4FB30B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FD304-1DF5-4A76-A9F5-B7E860A634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69839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94BC5A-D3C0-4A8A-8290-C574BA53B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239BC1-C633-4806-BAE7-CE6B632C764D}" type="datetimeFigureOut">
              <a:rPr lang="en-US"/>
              <a:pPr>
                <a:defRPr/>
              </a:pPr>
              <a:t>9/17/2021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2CD1B8D-9844-43B6-941F-78F09F6CF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9AA89BC-E793-437D-ADD1-EE68A32A1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EBC5D-9CAB-4391-82A3-166532B3CF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82018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623E6-2185-4137-8873-718013BB7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53EAAB-EE5F-49A9-9F72-5F64DB0885D2}" type="datetimeFigureOut">
              <a:rPr lang="en-US"/>
              <a:pPr>
                <a:defRPr/>
              </a:pPr>
              <a:t>9/17/2021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3041C-5D9E-4DAC-B912-7771C808E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59E13-63BA-4D00-AC47-DD845FB5F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6AA94-BFDE-4664-883F-A5F8144FE4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11059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FBA341-5AD2-4CFA-A7F9-00AEF7BC4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83A47-0C2C-46B6-B1D9-EEABD8E25A4C}" type="datetimeFigureOut">
              <a:rPr lang="en-US"/>
              <a:pPr>
                <a:defRPr/>
              </a:pPr>
              <a:t>9/17/2021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382063-3388-489D-892C-F881E0D9B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BBDF3-0D5D-4E8C-83A1-4FBF9C6F5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DBFB1-0432-4F7E-ACF7-EAEE484DE0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8521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0226CC-D189-B04E-8A23-CB5EC217A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AFC834-CB7B-DE4E-9306-7F6BC3CC2B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CD9AAD-54DF-3A47-A8CF-B85E0223BB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D7EF3-9939-864F-9A2C-09E09DC9F460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EA283-51B3-514C-B12B-5462584E60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4DB305-8769-4D4B-A25E-2CDAD9953D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1FF67C-3494-3E48-83EE-D746A181D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884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7B8EE4E-6203-4D3B-84AB-683AC3A6944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B098E9D0-1125-4718-B629-A3E8BFED399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09123C-58B2-A841-8564-377CB516B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EDC4DAA-3BEA-4B40-B7A9-BE65D053AB36}" type="datetimeFigureOut">
              <a:rPr lang="en-US"/>
              <a:pPr>
                <a:defRPr/>
              </a:pPr>
              <a:t>9/17/2021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C534A-B83F-3E4F-A74C-E7E70EA912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AD73DD-8F3A-134C-A65E-828C6854A7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BA4FE81-7E3C-4968-B9BE-60A7B0F90E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0988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11A63B6-B19F-F74B-9521-717E7E40B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5963"/>
          </a:xfrm>
        </p:spPr>
        <p:txBody>
          <a:bodyPr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History - Approaches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70B7474-95C1-B24C-858D-BC5884569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1081"/>
            <a:ext cx="10515600" cy="5167819"/>
          </a:xfrm>
        </p:spPr>
        <p:txBody>
          <a:bodyPr>
            <a:noAutofit/>
          </a:bodyPr>
          <a:lstStyle/>
          <a:p>
            <a:pPr marL="36512" indent="0">
              <a:buNone/>
            </a:pPr>
            <a:r>
              <a:rPr lang="en-US" altLang="en-US" dirty="0"/>
              <a:t>Psychology is the scientific study of behavior and mental processes</a:t>
            </a:r>
          </a:p>
          <a:p>
            <a:pPr marL="36512" indent="0">
              <a:buNone/>
            </a:pPr>
            <a:endParaRPr lang="en-US" altLang="en-US" dirty="0">
              <a:solidFill>
                <a:srgbClr val="FF0000"/>
              </a:solidFill>
            </a:endParaRPr>
          </a:p>
          <a:p>
            <a:pPr marL="36512" indent="0">
              <a:buNone/>
            </a:pPr>
            <a:r>
              <a:rPr lang="en-US" altLang="en-US" dirty="0"/>
              <a:t>Scientific?  </a:t>
            </a:r>
          </a:p>
          <a:p>
            <a:pPr marL="722313" lvl="1" indent="-273050"/>
            <a:r>
              <a:rPr lang="en-US" altLang="en-US" sz="2800" dirty="0"/>
              <a:t>Not just common sense or guesses…but based on observations</a:t>
            </a:r>
          </a:p>
          <a:p>
            <a:pPr marL="722313" lvl="1" indent="-273050"/>
            <a:r>
              <a:rPr lang="en-US" altLang="en-US" sz="2800" dirty="0"/>
              <a:t>Scientific Method: careful observations and experimental testing</a:t>
            </a:r>
          </a:p>
          <a:p>
            <a:pPr marL="722313" lvl="1" indent="-273050"/>
            <a:endParaRPr lang="en-US" altLang="en-US" dirty="0">
              <a:solidFill>
                <a:srgbClr val="92D050"/>
              </a:solidFill>
            </a:endParaRPr>
          </a:p>
          <a:p>
            <a:pPr marL="36512" indent="0">
              <a:buNone/>
            </a:pPr>
            <a:r>
              <a:rPr lang="en-US" altLang="en-US" u="sng" dirty="0"/>
              <a:t>Behavior</a:t>
            </a:r>
            <a:r>
              <a:rPr lang="en-US" altLang="en-US" dirty="0"/>
              <a:t> – what people do on the outside</a:t>
            </a:r>
          </a:p>
          <a:p>
            <a:pPr marL="36512" indent="0">
              <a:buNone/>
            </a:pPr>
            <a:r>
              <a:rPr lang="en-US" altLang="en-US" u="sng" dirty="0"/>
              <a:t>Mental Processes</a:t>
            </a:r>
            <a:r>
              <a:rPr lang="en-US" altLang="en-US" dirty="0"/>
              <a:t> – Thinking - we call this </a:t>
            </a:r>
            <a:r>
              <a:rPr lang="en-US" altLang="en-US" b="1" dirty="0"/>
              <a:t>cognition</a:t>
            </a:r>
            <a:r>
              <a:rPr lang="en-US" altLang="en-US" dirty="0"/>
              <a:t>.</a:t>
            </a:r>
          </a:p>
          <a:p>
            <a:pPr marL="36512" indent="0">
              <a:buNone/>
            </a:pPr>
            <a:endParaRPr lang="en-US" altLang="en-US" dirty="0"/>
          </a:p>
          <a:p>
            <a:pPr marL="36512" indent="0">
              <a:buNone/>
            </a:pPr>
            <a:r>
              <a:rPr lang="en-US" altLang="en-US" dirty="0"/>
              <a:t>Psychology includes the study of both humans and animals</a:t>
            </a:r>
          </a:p>
        </p:txBody>
      </p:sp>
    </p:spTree>
    <p:extLst>
      <p:ext uri="{BB962C8B-B14F-4D97-AF65-F5344CB8AC3E}">
        <p14:creationId xmlns:p14="http://schemas.microsoft.com/office/powerpoint/2010/main" val="3431169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>
            <a:extLst>
              <a:ext uri="{FF2B5EF4-FFF2-40B4-BE49-F238E27FC236}">
                <a16:creationId xmlns:a16="http://schemas.microsoft.com/office/drawing/2014/main" id="{9BDA1F67-B615-4E85-8D07-6A68950BA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History of Psychology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F0FB10-0F88-0945-9B68-98700F79C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7400" y="1552576"/>
            <a:ext cx="8229600" cy="1876425"/>
          </a:xfrm>
        </p:spPr>
        <p:txBody>
          <a:bodyPr rtlCol="0">
            <a:normAutofit fontScale="77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Although the science of psychology started in the late 1800’s, the concept has been around a lot longer.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There was evidence of trephination (cutting holes into a skull to let evil spirits out) back in the stone age.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642A9B-99C9-4996-BD4E-A7D69581B5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414" y="3704388"/>
            <a:ext cx="3048000" cy="200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433762-B1B2-46B9-998F-761B08C0C1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428" y="3609523"/>
            <a:ext cx="1600200" cy="220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D25FFE6-38DF-7242-A06D-CC9C08F67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b="1" dirty="0">
                <a:latin typeface="+mn-lt"/>
              </a:rPr>
              <a:t>Waves of Psychology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13CC7-9587-2B45-9A5A-D2275A98D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3651" y="3981854"/>
            <a:ext cx="8469549" cy="2647545"/>
          </a:xfrm>
        </p:spPr>
        <p:txBody>
          <a:bodyPr/>
          <a:lstStyle/>
          <a:p>
            <a:pPr marL="0" indent="0" algn="ctr" eaLnBrk="1" hangingPunct="1">
              <a:buNone/>
              <a:defRPr/>
            </a:pPr>
            <a:r>
              <a:rPr lang="en-US" altLang="en-US" dirty="0"/>
              <a:t>The science of psychology has gone through about 5 different waves since it started.</a:t>
            </a:r>
          </a:p>
          <a:p>
            <a:pPr marL="0" indent="0" algn="ctr" eaLnBrk="1" hangingPunct="1">
              <a:buNone/>
              <a:defRPr/>
            </a:pPr>
            <a:endParaRPr lang="en-US" altLang="en-US" dirty="0"/>
          </a:p>
          <a:p>
            <a:pPr marL="0" indent="0" algn="ctr" eaLnBrk="1" hangingPunct="1">
              <a:buNone/>
              <a:defRPr/>
            </a:pPr>
            <a:r>
              <a:rPr lang="en-US" altLang="en-US" dirty="0"/>
              <a:t>Waves are different ways of thinking over time.</a:t>
            </a:r>
          </a:p>
          <a:p>
            <a:pPr eaLnBrk="1" hangingPunct="1">
              <a:defRPr/>
            </a:pPr>
            <a:endParaRPr lang="en-US" altLang="en-US" dirty="0">
              <a:latin typeface="Comic Sans MS" panose="030F0902030302020204" pitchFamily="66" charset="0"/>
            </a:endParaRPr>
          </a:p>
        </p:txBody>
      </p:sp>
      <p:pic>
        <p:nvPicPr>
          <p:cNvPr id="16387" name="Picture 3">
            <a:extLst>
              <a:ext uri="{FF2B5EF4-FFF2-40B4-BE49-F238E27FC236}">
                <a16:creationId xmlns:a16="http://schemas.microsoft.com/office/drawing/2014/main" id="{D0587268-F592-46EC-BD7B-49E25F963A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762000"/>
            <a:ext cx="333375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335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1C719D12-3BCB-40D9-8984-0B1FEF2043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133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29A2F-3781-7F4D-AA1B-879207444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b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Structuralism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1B6C55-4A12-2B42-A090-0BC01FE8F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Titchner</a:t>
            </a:r>
            <a:r>
              <a:rPr lang="en-US" sz="2400" dirty="0"/>
              <a:t> (Wundt student) – introduces structuralism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Structuralism - </a:t>
            </a:r>
            <a:r>
              <a:rPr lang="en-US" altLang="en-US" sz="2400" dirty="0"/>
              <a:t>the basic units of experience (physical sensation, feelings, and memories) and the combinations in which they occur.</a:t>
            </a:r>
          </a:p>
          <a:p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Introspection… asking people to report experiences like looking at a rose.  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sz="2400" dirty="0"/>
              <a:t>What are some problems with this?</a:t>
            </a:r>
          </a:p>
        </p:txBody>
      </p:sp>
    </p:spTree>
    <p:extLst>
      <p:ext uri="{BB962C8B-B14F-4D97-AF65-F5344CB8AC3E}">
        <p14:creationId xmlns:p14="http://schemas.microsoft.com/office/powerpoint/2010/main" val="3382594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newspaper&#10;&#10;Description automatically generated">
            <a:extLst>
              <a:ext uri="{FF2B5EF4-FFF2-40B4-BE49-F238E27FC236}">
                <a16:creationId xmlns:a16="http://schemas.microsoft.com/office/drawing/2014/main" id="{7B960D9E-C0D2-4233-B0DF-88D9D8D84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190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5DE54-81DA-B349-82C4-04C370D0C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4811" y="629268"/>
            <a:ext cx="5497110" cy="128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b="1" dirty="0">
                <a:latin typeface="Calibri" panose="020F0502020204030204" pitchFamily="34" charset="0"/>
                <a:cs typeface="Calibri" panose="020F0502020204030204" pitchFamily="34" charset="0"/>
              </a:rPr>
              <a:t>Structuralism </a:t>
            </a:r>
            <a:br>
              <a:rPr lang="en-US" sz="41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100" b="1" dirty="0">
                <a:latin typeface="Calibri" panose="020F0502020204030204" pitchFamily="34" charset="0"/>
                <a:cs typeface="Calibri" panose="020F0502020204030204" pitchFamily="34" charset="0"/>
              </a:rPr>
              <a:t>vs. Functionalism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9D5C239E-BCD6-E744-8EB9-87E81B63A4D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08"/>
          <a:stretch/>
        </p:blipFill>
        <p:spPr bwMode="auto">
          <a:xfrm>
            <a:off x="20" y="10"/>
            <a:ext cx="472026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>
            <a:solidFill>
              <a:srgbClr val="C93D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B152D8-12E8-9640-BBF6-21E2534439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algn="ctr"/>
            <a:r>
              <a:rPr lang="en-US" sz="3600" dirty="0"/>
              <a:t>How would each study this situation? </a:t>
            </a:r>
          </a:p>
        </p:txBody>
      </p:sp>
    </p:spTree>
    <p:extLst>
      <p:ext uri="{BB962C8B-B14F-4D97-AF65-F5344CB8AC3E}">
        <p14:creationId xmlns:p14="http://schemas.microsoft.com/office/powerpoint/2010/main" val="1700275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8BE3344-3771-F147-B73C-FC9B6AC3E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b="1" dirty="0">
                <a:solidFill>
                  <a:srgbClr val="FFFFFF"/>
                </a:solidFill>
                <a:latin typeface="+mn-lt"/>
              </a:rPr>
              <a:t>Psychodynamic</a:t>
            </a:r>
            <a:br>
              <a:rPr lang="en-US" sz="4400" b="1" dirty="0">
                <a:solidFill>
                  <a:srgbClr val="FFFFFF"/>
                </a:solidFill>
                <a:latin typeface="+mn-lt"/>
              </a:rPr>
            </a:br>
            <a:r>
              <a:rPr lang="en-US" sz="4400" b="1" dirty="0">
                <a:solidFill>
                  <a:srgbClr val="FFFFFF"/>
                </a:solidFill>
                <a:latin typeface="+mn-lt"/>
              </a:rPr>
              <a:t>Psychology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6239F02-9727-8542-A9F1-3240AA05F2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91" r="9391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AC3A336-55E2-CC46-BF2E-C6499F625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24775" y="457200"/>
            <a:ext cx="3942969" cy="5935081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defRPr/>
            </a:pPr>
            <a:r>
              <a:rPr lang="en-US" altLang="en-US" sz="2800" dirty="0">
                <a:solidFill>
                  <a:srgbClr val="FFFFFF"/>
                </a:solidFill>
              </a:rPr>
              <a:t>Sigmund Freud</a:t>
            </a:r>
          </a:p>
          <a:p>
            <a:pPr>
              <a:defRPr/>
            </a:pPr>
            <a:endParaRPr lang="en-US" altLang="en-US" sz="2800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en-US" sz="2800" dirty="0">
                <a:solidFill>
                  <a:srgbClr val="FFFFFF"/>
                </a:solidFill>
              </a:rPr>
              <a:t>Behavior results from forces at an unconscious level.  Often formed during childhood.</a:t>
            </a:r>
          </a:p>
          <a:p>
            <a:pPr>
              <a:defRPr/>
            </a:pPr>
            <a:r>
              <a:rPr lang="en-US" altLang="en-US" sz="2800" dirty="0">
                <a:solidFill>
                  <a:srgbClr val="FFFFFF"/>
                </a:solidFill>
              </a:rPr>
              <a:t> </a:t>
            </a:r>
          </a:p>
          <a:p>
            <a:pPr>
              <a:defRPr/>
            </a:pPr>
            <a:r>
              <a:rPr lang="en-US" altLang="en-US" sz="2800" dirty="0">
                <a:solidFill>
                  <a:srgbClr val="FFFFFF"/>
                </a:solidFill>
              </a:rPr>
              <a:t>Since the person can’t access their own unconscious, it is hard to prove or disprove this theory scientifically</a:t>
            </a:r>
            <a:endParaRPr lang="en-US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246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5A85A-3E1D-1448-BC41-592023310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7"/>
            <a:ext cx="5127031" cy="9471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Behaviorism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59790A-EC7D-4B4C-9E25-ECE225B7E5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8930" y="1890586"/>
            <a:ext cx="5127029" cy="4333234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r>
              <a:rPr lang="en-US" sz="2400" dirty="0"/>
              <a:t>Up until the 1920s, all psychology was how the mind effects behavior.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dirty="0"/>
              <a:t>Behaviorism – scientific study of observable behavior.  Learn through experience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dirty="0"/>
              <a:t>Behavior is </a:t>
            </a:r>
            <a:r>
              <a:rPr lang="en-US" sz="2400" b="1" u="sng" dirty="0"/>
              <a:t>all</a:t>
            </a:r>
            <a:r>
              <a:rPr lang="en-US" sz="2400" dirty="0"/>
              <a:t> we can observe… we cannot observe thinking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dirty="0"/>
              <a:t>Ivan Pavlov, John Watson and B.F. Skinner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E6A04A5-9437-244D-942F-BA4670604A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741" r="-1" b="-1"/>
          <a:stretch/>
        </p:blipFill>
        <p:spPr>
          <a:xfrm>
            <a:off x="6090612" y="10"/>
            <a:ext cx="6101387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048709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1B295-4539-DF49-BEB9-AD6EC4477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8" y="307992"/>
            <a:ext cx="5337535" cy="8838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Cognitive Revolution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59FD9C-5D52-484D-A240-D6C4E897FF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8930" y="1544596"/>
            <a:ext cx="5127029" cy="4679224"/>
          </a:xfr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r>
              <a:rPr lang="en-US" sz="2800" dirty="0"/>
              <a:t>Study of mental processes.</a:t>
            </a:r>
          </a:p>
          <a:p>
            <a:endParaRPr lang="en-US" sz="2800" dirty="0"/>
          </a:p>
          <a:p>
            <a:r>
              <a:rPr lang="en-US" sz="2800" dirty="0"/>
              <a:t>We tend to lock into a way of thinking that may be detrimental and untrue.</a:t>
            </a:r>
          </a:p>
          <a:p>
            <a:endParaRPr lang="en-US" sz="2800" dirty="0"/>
          </a:p>
          <a:p>
            <a:r>
              <a:rPr lang="en-US" sz="2800" dirty="0"/>
              <a:t>If we can find a new better way of thinking about something, we will be better off. 	</a:t>
            </a:r>
          </a:p>
          <a:p>
            <a:endParaRPr lang="en-US" sz="2800" dirty="0"/>
          </a:p>
          <a:p>
            <a:r>
              <a:rPr lang="en-US" sz="2800" dirty="0"/>
              <a:t>	Thinking</a:t>
            </a:r>
          </a:p>
          <a:p>
            <a:r>
              <a:rPr lang="en-US" sz="2800" dirty="0"/>
              <a:t>	Learning</a:t>
            </a:r>
          </a:p>
          <a:p>
            <a:r>
              <a:rPr lang="en-US" sz="2800" dirty="0"/>
              <a:t>	Feeling</a:t>
            </a:r>
          </a:p>
          <a:p>
            <a:r>
              <a:rPr lang="en-US" sz="2800" dirty="0"/>
              <a:t>	Remembering</a:t>
            </a:r>
          </a:p>
          <a:p>
            <a:r>
              <a:rPr lang="en-US" sz="2800" dirty="0"/>
              <a:t>	Decision-making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DB00D05-C04B-5943-BF30-2E7B187FD2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655" r="4377"/>
          <a:stretch/>
        </p:blipFill>
        <p:spPr>
          <a:xfrm>
            <a:off x="6090612" y="10"/>
            <a:ext cx="6101387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435131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6B009-9395-5848-AC2B-BDCDF45F1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813" y="462302"/>
            <a:ext cx="3932237" cy="724328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Humanism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3ADC77B-3C88-FD49-88E6-69E9004904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46592" y="987425"/>
            <a:ext cx="5445391" cy="487362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0DB55C-66DB-2245-8E02-194F317EE6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5288" y="1695450"/>
            <a:ext cx="4614862" cy="4719298"/>
          </a:xfrm>
        </p:spPr>
        <p:txBody>
          <a:bodyPr>
            <a:normAutofit/>
          </a:bodyPr>
          <a:lstStyle/>
          <a:p>
            <a:r>
              <a:rPr lang="en-US" sz="2400" dirty="0"/>
              <a:t>Freudian and Behaviorism too harsh.</a:t>
            </a:r>
          </a:p>
          <a:p>
            <a:endParaRPr lang="en-US" sz="2400" dirty="0"/>
          </a:p>
          <a:p>
            <a:r>
              <a:rPr lang="en-US" sz="2400" dirty="0"/>
              <a:t>Humans are inherently good</a:t>
            </a:r>
          </a:p>
          <a:p>
            <a:endParaRPr lang="en-US" sz="2400" dirty="0"/>
          </a:p>
          <a:p>
            <a:r>
              <a:rPr lang="en-US" sz="2400" dirty="0"/>
              <a:t>Emphasizes realization of full potential</a:t>
            </a:r>
          </a:p>
          <a:p>
            <a:endParaRPr lang="en-US" sz="2400" dirty="0"/>
          </a:p>
          <a:p>
            <a:r>
              <a:rPr lang="en-US" sz="2400" dirty="0"/>
              <a:t>Abraham Maslow, Carl Rogers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677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2B409-F76E-F348-B73B-DED5E3D8A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775" y="385763"/>
            <a:ext cx="6157913" cy="857250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Social-Cultural Psychology</a:t>
            </a:r>
          </a:p>
        </p:txBody>
      </p:sp>
      <p:pic>
        <p:nvPicPr>
          <p:cNvPr id="13314" name="Content Placeholder 5">
            <a:extLst>
              <a:ext uri="{FF2B5EF4-FFF2-40B4-BE49-F238E27FC236}">
                <a16:creationId xmlns:a16="http://schemas.microsoft.com/office/drawing/2014/main" id="{713AC69A-6FF2-4E47-9333-FEE2621BFA6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41938" y="1819275"/>
            <a:ext cx="5426075" cy="3616325"/>
          </a:xfrm>
        </p:spPr>
      </p:pic>
      <p:sp>
        <p:nvSpPr>
          <p:cNvPr id="13315" name="Text Placeholder 3">
            <a:extLst>
              <a:ext uri="{FF2B5EF4-FFF2-40B4-BE49-F238E27FC236}">
                <a16:creationId xmlns:a16="http://schemas.microsoft.com/office/drawing/2014/main" id="{1B532B18-C437-FE43-B7FA-0D7418A05232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15900" y="1550988"/>
            <a:ext cx="4797425" cy="4787900"/>
          </a:xfrm>
        </p:spPr>
        <p:txBody>
          <a:bodyPr/>
          <a:lstStyle/>
          <a:p>
            <a:pPr marL="419100" indent="-382588">
              <a:lnSpc>
                <a:spcPct val="70000"/>
              </a:lnSpc>
            </a:pPr>
            <a:endParaRPr lang="en-US" altLang="en-US" sz="2400"/>
          </a:p>
          <a:p>
            <a:pPr marL="419100" indent="-382588">
              <a:lnSpc>
                <a:spcPct val="70000"/>
              </a:lnSpc>
            </a:pPr>
            <a:r>
              <a:rPr lang="en-US" altLang="en-US" sz="2400"/>
              <a:t>Study of how people and culture influence our behavior</a:t>
            </a:r>
          </a:p>
          <a:p>
            <a:pPr marL="419100" indent="-382588">
              <a:lnSpc>
                <a:spcPct val="70000"/>
              </a:lnSpc>
            </a:pPr>
            <a:endParaRPr lang="en-US" altLang="en-US" sz="2400"/>
          </a:p>
          <a:p>
            <a:pPr marL="419100" indent="-382588">
              <a:lnSpc>
                <a:spcPct val="70000"/>
              </a:lnSpc>
            </a:pPr>
            <a:r>
              <a:rPr lang="en-US" altLang="en-US" sz="2400"/>
              <a:t>Topics include:</a:t>
            </a:r>
          </a:p>
          <a:p>
            <a:pPr marL="722313" lvl="1" indent="-273050">
              <a:lnSpc>
                <a:spcPct val="70000"/>
              </a:lnSpc>
            </a:pPr>
            <a:r>
              <a:rPr lang="en-US" altLang="en-US" sz="2400"/>
              <a:t>First impressions</a:t>
            </a:r>
          </a:p>
          <a:p>
            <a:pPr marL="722313" lvl="1" indent="-273050">
              <a:lnSpc>
                <a:spcPct val="70000"/>
              </a:lnSpc>
            </a:pPr>
            <a:r>
              <a:rPr lang="en-US" altLang="en-US" sz="2400"/>
              <a:t>Interpersonal attraction</a:t>
            </a:r>
          </a:p>
          <a:p>
            <a:pPr marL="722313" lvl="1" indent="-273050">
              <a:lnSpc>
                <a:spcPct val="70000"/>
              </a:lnSpc>
            </a:pPr>
            <a:r>
              <a:rPr lang="en-US" altLang="en-US" sz="2400"/>
              <a:t>Attitude formation</a:t>
            </a:r>
          </a:p>
          <a:p>
            <a:pPr marL="722313" lvl="1" indent="-273050">
              <a:lnSpc>
                <a:spcPct val="70000"/>
              </a:lnSpc>
            </a:pPr>
            <a:r>
              <a:rPr lang="en-US" altLang="en-US" sz="2400"/>
              <a:t>Prejudice</a:t>
            </a:r>
          </a:p>
          <a:p>
            <a:pPr marL="722313" lvl="1" indent="-273050">
              <a:lnSpc>
                <a:spcPct val="70000"/>
              </a:lnSpc>
            </a:pPr>
            <a:r>
              <a:rPr lang="en-US" altLang="en-US" sz="2400"/>
              <a:t>Behavior in a group</a:t>
            </a:r>
          </a:p>
          <a:p>
            <a:pPr marL="722313" lvl="1" indent="-273050">
              <a:lnSpc>
                <a:spcPct val="70000"/>
              </a:lnSpc>
            </a:pPr>
            <a:r>
              <a:rPr lang="en-US" altLang="en-US" sz="2400"/>
              <a:t>Obedience to Authority</a:t>
            </a:r>
          </a:p>
          <a:p>
            <a:pPr marL="722313" lvl="1" indent="-273050">
              <a:lnSpc>
                <a:spcPct val="70000"/>
              </a:lnSpc>
            </a:pPr>
            <a:r>
              <a:rPr lang="en-US" altLang="en-US" sz="2400"/>
              <a:t>Cultural Norms </a:t>
            </a:r>
          </a:p>
          <a:p>
            <a:pPr marL="419100" indent="-382588">
              <a:lnSpc>
                <a:spcPct val="70000"/>
              </a:lnSpc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1696499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AF624-4C16-724B-84A6-1199D254C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902" y="273050"/>
            <a:ext cx="6214188" cy="1000579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200" b="1" dirty="0">
                <a:latin typeface="+mn-lt"/>
              </a:rPr>
              <a:t>Biological Psychology (Neuroscience)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CC5DD-FF49-E748-92DA-B1A0CB6C5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endParaRPr lang="en-US" altLang="en-US" sz="2800" dirty="0"/>
          </a:p>
          <a:p>
            <a:pPr marL="0" indent="0" eaLnBrk="1" hangingPunct="1">
              <a:buNone/>
              <a:defRPr/>
            </a:pPr>
            <a:endParaRPr lang="en-US" alt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A811D1-DE0A-4695-BEF6-100D89B00E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9290" y="1632857"/>
            <a:ext cx="5341775" cy="5001208"/>
          </a:xfrm>
        </p:spPr>
        <p:txBody>
          <a:bodyPr/>
          <a:lstStyle/>
          <a:p>
            <a:r>
              <a:rPr lang="en-US" altLang="en-US" sz="2400" dirty="0"/>
              <a:t>All of your feelings and behaviors have an biological root.</a:t>
            </a:r>
          </a:p>
          <a:p>
            <a:endParaRPr lang="en-US" altLang="en-US" sz="2400" dirty="0"/>
          </a:p>
          <a:p>
            <a:r>
              <a:rPr lang="en-US" altLang="en-US" sz="2400" dirty="0"/>
              <a:t>In other words, they come from your brain, body chemistry, neurotransmitters, </a:t>
            </a:r>
            <a:r>
              <a:rPr lang="en-US" altLang="en-US" sz="2400" dirty="0" err="1"/>
              <a:t>etc</a:t>
            </a:r>
            <a:r>
              <a:rPr lang="en-US" altLang="en-US" sz="2400" dirty="0"/>
              <a:t>…</a:t>
            </a:r>
          </a:p>
          <a:p>
            <a:endParaRPr lang="en-US" altLang="en-US" sz="24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r>
              <a:rPr lang="en-US" altLang="en-US" sz="2000" dirty="0">
                <a:solidFill>
                  <a:prstClr val="black"/>
                </a:solidFill>
                <a:cs typeface="Arial" panose="020B0604020202020204" pitchFamily="34" charset="0"/>
              </a:rPr>
              <a:t>Let us imagine for a second that your dog died (sad but it will happen).  You become depressed.  You stop eating and sleeping.  What would a psychologist from this school say  is going on and how might they help you?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4EC195-057F-4BD0-86C3-3B4FF2DB6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399" y="876301"/>
            <a:ext cx="5238751" cy="539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2">
            <a:extLst>
              <a:ext uri="{FF2B5EF4-FFF2-40B4-BE49-F238E27FC236}">
                <a16:creationId xmlns:a16="http://schemas.microsoft.com/office/drawing/2014/main" id="{E02F3C71-C981-4614-98EA-D6C494F80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3" y="321176"/>
            <a:ext cx="7174247" cy="5896743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CF514C-5B1C-2440-92DD-3E11E480D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6" y="640263"/>
            <a:ext cx="6204984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/>
              <a:t>New Directions in Psychology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33E91-713B-0041-BD49-5245D67E85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1515" y="2121762"/>
            <a:ext cx="6204984" cy="362691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u="sng" dirty="0"/>
              <a:t>Evolutionary Psychology</a:t>
            </a:r>
            <a:r>
              <a:rPr lang="en-US" sz="2400" dirty="0"/>
              <a:t> </a:t>
            </a:r>
          </a:p>
          <a:p>
            <a:r>
              <a:rPr lang="en-US" sz="2400" dirty="0"/>
              <a:t>	– studies the adaptive value of behaviors and mental processes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u="sng" dirty="0"/>
              <a:t>Positive Psychology</a:t>
            </a:r>
            <a:r>
              <a:rPr lang="en-US" sz="2400" dirty="0"/>
              <a:t> </a:t>
            </a:r>
          </a:p>
          <a:p>
            <a:r>
              <a:rPr lang="en-US" sz="2400" dirty="0"/>
              <a:t>	– study of subjective well-being; focus on positive attitude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6BD202F-3A2D-2C4A-A7F9-10AFC7F0E6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76030" y="306909"/>
            <a:ext cx="3349450" cy="2286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D4CAE4-F7CE-2C48-88D3-96D87F222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9551" y="3007518"/>
            <a:ext cx="4042410" cy="3031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6883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85D47-7959-BA46-9072-51AF20414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67039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Nature vs. Nurture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259106-7F28-9C40-88BB-FF8F635A08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8930" y="2438400"/>
            <a:ext cx="3667037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  <a:p>
            <a:r>
              <a:rPr lang="en-US" sz="2400" dirty="0"/>
              <a:t>Nature –  what we’re born with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dirty="0"/>
              <a:t>Nurture – what the environment does to us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71C653E-233E-DA43-BCFE-21B7D6B172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816" r="3187" b="1"/>
          <a:stretch/>
        </p:blipFill>
        <p:spPr>
          <a:xfrm>
            <a:off x="4636008" y="640082"/>
            <a:ext cx="6916329" cy="557783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236759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266B092-3FC3-374C-B06E-B0E97FD752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53" b="4199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5101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535</Words>
  <Application>Microsoft Office PowerPoint</Application>
  <PresentationFormat>Widescreen</PresentationFormat>
  <Paragraphs>98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Comic Sans MS</vt:lpstr>
      <vt:lpstr>Office Theme</vt:lpstr>
      <vt:lpstr>1_Office Theme</vt:lpstr>
      <vt:lpstr>History - Approaches</vt:lpstr>
      <vt:lpstr>History of Psychology</vt:lpstr>
      <vt:lpstr>Waves of Psychology</vt:lpstr>
      <vt:lpstr>PowerPoint Presentation</vt:lpstr>
      <vt:lpstr>Structuralism</vt:lpstr>
      <vt:lpstr>PowerPoint Presentation</vt:lpstr>
      <vt:lpstr>Structuralism  vs. Functionalism</vt:lpstr>
      <vt:lpstr>Psychodynamic Psychology</vt:lpstr>
      <vt:lpstr>Behaviorism</vt:lpstr>
      <vt:lpstr>Cognitive Revolution</vt:lpstr>
      <vt:lpstr>Humanism</vt:lpstr>
      <vt:lpstr>Social-Cultural Psychology</vt:lpstr>
      <vt:lpstr>Biological Psychology (Neuroscience)</vt:lpstr>
      <vt:lpstr>New Directions in Psychology</vt:lpstr>
      <vt:lpstr>Nature vs. Nurture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- Approaches</dc:title>
  <dc:creator>M F</dc:creator>
  <cp:lastModifiedBy>M F</cp:lastModifiedBy>
  <cp:revision>7</cp:revision>
  <dcterms:created xsi:type="dcterms:W3CDTF">2019-10-01T23:51:51Z</dcterms:created>
  <dcterms:modified xsi:type="dcterms:W3CDTF">2021-09-17T13:50:59Z</dcterms:modified>
</cp:coreProperties>
</file>