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39" r:id="rId2"/>
    <p:sldMasterId id="2147483751" r:id="rId3"/>
    <p:sldMasterId id="2147483763" r:id="rId4"/>
  </p:sldMasterIdLst>
  <p:notesMasterIdLst>
    <p:notesMasterId r:id="rId29"/>
  </p:notesMasterIdLst>
  <p:sldIdLst>
    <p:sldId id="291" r:id="rId5"/>
    <p:sldId id="275" r:id="rId6"/>
    <p:sldId id="278" r:id="rId7"/>
    <p:sldId id="279" r:id="rId8"/>
    <p:sldId id="292" r:id="rId9"/>
    <p:sldId id="290" r:id="rId10"/>
    <p:sldId id="276" r:id="rId11"/>
    <p:sldId id="282" r:id="rId12"/>
    <p:sldId id="257" r:id="rId13"/>
    <p:sldId id="258" r:id="rId14"/>
    <p:sldId id="293" r:id="rId15"/>
    <p:sldId id="280" r:id="rId16"/>
    <p:sldId id="281" r:id="rId17"/>
    <p:sldId id="283" r:id="rId18"/>
    <p:sldId id="286" r:id="rId19"/>
    <p:sldId id="266" r:id="rId20"/>
    <p:sldId id="256" r:id="rId21"/>
    <p:sldId id="288" r:id="rId22"/>
    <p:sldId id="270" r:id="rId23"/>
    <p:sldId id="268" r:id="rId24"/>
    <p:sldId id="269" r:id="rId25"/>
    <p:sldId id="289" r:id="rId26"/>
    <p:sldId id="271" r:id="rId27"/>
    <p:sldId id="272" r:id="rId2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610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C660B-991A-48D3-8E4E-93B8F6D03303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E4C8C-6F07-4942-8859-EBC27A261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58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E4C8C-6F07-4942-8859-EBC27A261B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922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E4C8C-6F07-4942-8859-EBC27A261B8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31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69DFB-2C91-496E-B486-6A60F207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BDF9B-1D19-4296-9410-EE83D3388766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68ACC-22D0-4C1D-9A68-9AD35A6DF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5431-D56F-49A4-9A62-3141F7F7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CDCF2-3D43-4F6F-8244-B34989AF22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0909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09E65-9E5E-4C9E-B54B-9248C24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9E817-A3B1-4156-9485-83FC421EDB12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941FD-6559-4FDE-AACB-C6BE09368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835CD-0BAD-40C8-9657-CD38B3200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23EC3-9694-4562-AE1B-5E57FB5837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86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844DA-9DFD-4A9C-BA87-F29B987FC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55606-A2C5-4DE7-9B65-C4722E2DF93E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400F7-FDF0-4EA7-A92C-7D203E573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6B485-05AB-4F43-8EE8-C67D8AC43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87541-A90B-42F3-9B63-30204BBE88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27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6E5806B-B633-4982-9B5B-CC130814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9560B-B341-4DDA-ABB4-4AD4A53A781C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25E6A48-0E40-41C5-A407-7719F6EBD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153A90A-8AB8-4E19-9DE2-A1C2F61F9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080F6-E1F3-49F4-9E7C-4330E37211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1258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B96F259-33A0-403B-8AB8-166A89452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F8D63-5761-4312-9225-848F84469FD5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17BE6D4-6903-473D-8E4F-8EA477B19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85F1BB9-98B9-49DC-A74A-C7A6F2ECD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D773E-603D-40F0-9A43-25FD43BE38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280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794080A-0824-4089-9926-E993C6097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A8C37-5714-4E14-A7F9-732A65515D02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774E716-E8B5-483F-94AB-5483293A4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E50D15B-CF5B-47D0-9AD5-BD60C8A34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E915E-6492-4B89-BFD1-9C6C006776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8752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54EAD02-2CD5-4D31-A1AB-76F1A8AE5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8295E-9B83-43D6-965A-465B0C61352E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B3B27A-9C65-4010-9EAB-BD02AB236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25267CD-4EF2-4E86-8072-47ACE4CD8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2D386-9724-4A01-BB12-454CC1F566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648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7F7DDB6-9B5D-4CD9-81ED-6259094D8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0539-A0E3-4EE4-BFEE-845BC7914F71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2A45C5-B895-4DD9-B1C8-9BC087C1D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C73EC4-983D-4798-9D05-EEFA24A09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E6C55-97EF-484B-934D-9F9C642B5D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3543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0CC714A-7E8C-4012-A662-ECE374E51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24D1F-C459-4F85-A086-B588882B7E51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401870B-F95C-4C38-9816-FCFA57D73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C67579-856F-4C27-926F-01DCCF6E9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738DA-81F4-4102-84BD-3557967426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8446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EF1F0-4CDD-4656-8000-4B4A3DE2C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68EF-B750-47EB-AFEF-B3EE8A319EB6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4394E-4752-4070-A605-F33E1DF83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E099C-CFD1-4D81-9295-9DCF48C1A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8DE02-B5E6-4D27-963E-22E346F11B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387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2D5CA-9006-4DD9-8E4C-0A140E4B5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0716F-3E21-4F7E-9B58-EE292BF1BD8C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64F68-F465-464C-B07F-5966BBE82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16894-1A9F-4A0B-B4B9-EEA80AF4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865B6-3CA6-4AB3-A602-9F02CDAE17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7586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7069C3-70E4-4EBC-80D3-5AA0CCC256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7E986-E65D-4EAE-A0BD-2592770D9EFF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3A3B4-0072-483B-BAC1-78C69D3DB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46E9A-2636-4A51-95AB-AAFE9AA6A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E39C4-38E7-4CFE-A7F4-832AFF3CD9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1514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FB41-29B9-411E-8EBC-BD6CB1712A5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0E33-D71F-432F-BEE9-D54774AC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98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FB41-29B9-411E-8EBC-BD6CB1712A5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0E33-D71F-432F-BEE9-D54774AC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73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FB41-29B9-411E-8EBC-BD6CB1712A5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0E33-D71F-432F-BEE9-D54774AC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15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FB41-29B9-411E-8EBC-BD6CB1712A5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0E33-D71F-432F-BEE9-D54774AC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9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FB41-29B9-411E-8EBC-BD6CB1712A5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0E33-D71F-432F-BEE9-D54774AC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6868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FB41-29B9-411E-8EBC-BD6CB1712A5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0E33-D71F-432F-BEE9-D54774AC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607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FB41-29B9-411E-8EBC-BD6CB1712A5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0E33-D71F-432F-BEE9-D54774AC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38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FB41-29B9-411E-8EBC-BD6CB1712A5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0E33-D71F-432F-BEE9-D54774AC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81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FB41-29B9-411E-8EBC-BD6CB1712A5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0E33-D71F-432F-BEE9-D54774AC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37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FB41-29B9-411E-8EBC-BD6CB1712A5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0E33-D71F-432F-BEE9-D54774AC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377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FB41-29B9-411E-8EBC-BD6CB1712A5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A0E33-D71F-432F-BEE9-D54774AC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236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E9351-D7F3-4BDD-9193-9E4AD343D7F3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8E7AB-7701-441A-984B-41F9B9C21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133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3235E-9EF3-4C7A-AF9F-9E2008A2E2CA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8F255-AB92-4AA9-8427-EBCEEF6D3A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02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69DF0-9D38-4886-9821-37150F75E216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37D71-ABEF-4B7C-8A83-42EE4192F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437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74EFC-790F-46A5-A4C3-7CCF2276CF3E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94AE1-D805-4073-812B-B51296EA3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039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16D4-C735-40AA-B5D8-331AC42321EC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21DFB-BB1C-441D-9088-A233587450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405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0FCE6-4751-42FA-B790-2C25778D5277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01593-A6BD-45F9-9A01-95B7CE2AD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14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41E6E-664A-472B-9804-D0126C93C8FC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75E4B-E212-4D0C-A8CA-9BE84E191B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5683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D95E1-8B49-4115-A265-8D176EA5445B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48281-DBB4-431A-A521-6585E38C0F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801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41364-843F-4FD4-8A03-EBC12AE9578E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A877A-457C-4AA7-A560-019B72456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802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FEA09-0FCD-44D3-B50C-50157C38BC3A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EA9B9-A987-4780-928A-8A277B2025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820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C169C-3168-453D-8BD8-C3A496EE18EF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48806-E681-4208-B76E-128DBC1CBD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218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5F0D-E196-40A4-8E80-D0F43A3E4CA6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FF63A-26BE-4FEB-B492-E585F506C7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7186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BAEB8-923D-4FB0-8216-F22D19FDF2DD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83253-AF9F-442E-ACD9-031E31E3B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920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D22F4-4B12-401A-802B-7A9B1B887016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89680-5741-4F98-8B67-8130469C74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838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47C6E-788A-497B-B781-52224ABC2550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14206-BCC0-4605-A30E-80C74A91B4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270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C4F7C-E9D0-4E29-BFC7-5E7C3416A403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6E4DF-16D3-4FED-87BE-6E7C9614B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055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8A662-3FFA-4935-B7A0-DDF5EEE20CEA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3A5DD-76EA-4DE1-AB07-989F050A7A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591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75DFC-A54D-467B-A559-3C4496A7E42C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521DD-92A2-43E3-A90E-1DC810398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7086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A5D49-5E9A-4642-BC5D-87E011FBDB9A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F0613-69EF-4FA4-AD73-3E265913D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6259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29ED0-888B-4887-83CB-AA62892C1641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01223-A224-4718-95A2-6BCE35EBFF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72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C601C-16B6-4019-B0AC-E55E18DE37C0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D6B4F-D01D-4E93-B3CE-4AFA36F8A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949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83FC8-5FFD-4075-A158-CFE9D00CB03F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20281-1B58-4A63-ADCC-FF65546515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5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EA9D2DE-2620-4F2A-AA39-C06DC1275CA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17273CB-5DAA-4463-865A-58939A0BA9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FBA89-7053-4121-B4C2-5A4FC1EE44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E6BC15B-D310-438F-A036-97A4AA751DDD}" type="datetimeFigureOut">
              <a:rPr lang="en-US" altLang="en-US"/>
              <a:pPr>
                <a:defRPr/>
              </a:pPr>
              <a:t>3/23/2021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2E718-59C4-47B4-B9A2-B0D7F5A2B9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1F316-221A-4FE2-866E-BB20D4CB7F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EFF9A87-4417-40DD-8239-5BE38531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7FB41-29B9-411E-8EBC-BD6CB1712A5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A0E33-D71F-432F-BEE9-D54774AC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5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53666C-9A44-46E3-ADAE-B83E9E694FF8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47494B-BEB0-4B98-853F-597F236F4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41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3E776F-22DC-4C08-9CA7-354C666B8503}" type="datetimeFigureOut">
              <a:rPr lang="en-US"/>
              <a:pPr>
                <a:defRPr/>
              </a:pPr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3694EA0-8623-4A9B-8127-0FF7E659B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64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Electromagnetic Spectrum</a:t>
            </a:r>
          </a:p>
        </p:txBody>
      </p:sp>
      <p:pic>
        <p:nvPicPr>
          <p:cNvPr id="18434" name="Content Placeholder 3" descr="em_spectrum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133" r="-7133"/>
          <a:stretch>
            <a:fillRect/>
          </a:stretch>
        </p:blipFill>
        <p:spPr/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BF9C25-9FAD-47F4-9828-84EF9334B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405429"/>
            <a:ext cx="398607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defRPr/>
            </a:pPr>
            <a:r>
              <a:rPr lang="en-US" sz="4400" b="1" dirty="0">
                <a:latin typeface="+mn-lt"/>
                <a:ea typeface="+mj-ea"/>
              </a:rPr>
              <a:t>How Light Behaves</a:t>
            </a:r>
          </a:p>
        </p:txBody>
      </p:sp>
      <p:sp>
        <p:nvSpPr>
          <p:cNvPr id="3075" name="Text Placeholder 5">
            <a:extLst>
              <a:ext uri="{FF2B5EF4-FFF2-40B4-BE49-F238E27FC236}">
                <a16:creationId xmlns:a16="http://schemas.microsoft.com/office/drawing/2014/main" id="{FC049137-CD31-410D-8214-BDFD79ED5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2438400"/>
            <a:ext cx="3928922" cy="3262313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eaLnBrk="1" hangingPunct="1">
              <a:buFont typeface="Arial" panose="020B0604020202020204" pitchFamily="34" charset="0"/>
              <a:buChar char="•"/>
            </a:pPr>
            <a:endParaRPr lang="en-US" altLang="en-US" sz="1800" dirty="0">
              <a:ea typeface="+mn-ea"/>
            </a:endParaRPr>
          </a:p>
          <a:p>
            <a:pPr eaLnBrk="1" hangingPunct="1"/>
            <a:r>
              <a:rPr lang="en-US" altLang="en-US" sz="3200" b="1" i="1" dirty="0">
                <a:ea typeface="+mn-ea"/>
              </a:rPr>
              <a:t>1.	Refraction</a:t>
            </a:r>
          </a:p>
          <a:p>
            <a:pPr eaLnBrk="1" hangingPunct="1"/>
            <a:endParaRPr lang="en-US" altLang="en-US" sz="3200" dirty="0">
              <a:ea typeface="+mn-ea"/>
            </a:endParaRPr>
          </a:p>
          <a:p>
            <a:pPr eaLnBrk="1" hangingPunct="1"/>
            <a:r>
              <a:rPr lang="en-US" altLang="en-US" sz="3200" dirty="0">
                <a:ea typeface="+mn-ea"/>
              </a:rPr>
              <a:t>Light bends from density differences.</a:t>
            </a:r>
          </a:p>
          <a:p>
            <a:pPr indent="-228600" eaLnBrk="1" hangingPunct="1">
              <a:buFont typeface="Arial" panose="020B0604020202020204" pitchFamily="34" charset="0"/>
              <a:buChar char="•"/>
            </a:pPr>
            <a:endParaRPr lang="en-US" altLang="en-US" sz="1800" dirty="0">
              <a:ea typeface="+mn-ea"/>
            </a:endParaRPr>
          </a:p>
        </p:txBody>
      </p:sp>
      <p:pic>
        <p:nvPicPr>
          <p:cNvPr id="3076" name="Content Placeholder 3" descr="straw-refraction.jpg">
            <a:extLst>
              <a:ext uri="{FF2B5EF4-FFF2-40B4-BE49-F238E27FC236}">
                <a16:creationId xmlns:a16="http://schemas.microsoft.com/office/drawing/2014/main" id="{CFB6884B-3D94-4D4F-9794-8806C648C29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1" b="494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D9E2B6-A5A9-4E09-BC02-ECCA048306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89050"/>
            <a:ext cx="4416425" cy="3811588"/>
          </a:xfrm>
        </p:spPr>
        <p:txBody>
          <a:bodyPr/>
          <a:lstStyle/>
          <a:p>
            <a:pPr eaLnBrk="1" hangingPunct="1">
              <a:defRPr/>
            </a:pPr>
            <a:endParaRPr lang="en-US" altLang="en-US" sz="4000" b="1" i="1" dirty="0"/>
          </a:p>
          <a:p>
            <a:pPr marL="742950" indent="-742950" eaLnBrk="1" hangingPunct="1">
              <a:buFont typeface="Arial" panose="020B0604020202020204" pitchFamily="34" charset="0"/>
              <a:buAutoNum type="arabicPeriod" startAt="2"/>
              <a:defRPr/>
            </a:pPr>
            <a:r>
              <a:rPr lang="en-US" altLang="en-US" sz="4000" b="1" i="1" dirty="0"/>
              <a:t>Reflection</a:t>
            </a:r>
          </a:p>
          <a:p>
            <a:pPr eaLnBrk="1" hangingPunct="1">
              <a:defRPr/>
            </a:pPr>
            <a:endParaRPr lang="en-US" altLang="en-US" sz="4000" dirty="0"/>
          </a:p>
          <a:p>
            <a:pPr eaLnBrk="1" hangingPunct="1">
              <a:defRPr/>
            </a:pPr>
            <a:r>
              <a:rPr lang="en-US" altLang="en-US" sz="4000" dirty="0"/>
              <a:t>Light bounces off material</a:t>
            </a:r>
          </a:p>
          <a:p>
            <a:pPr marL="514350" indent="-514350" eaLnBrk="1" hangingPunct="1">
              <a:defRPr/>
            </a:pPr>
            <a:endParaRPr lang="en-US" altLang="en-US" sz="4000" dirty="0"/>
          </a:p>
          <a:p>
            <a:pPr>
              <a:defRPr/>
            </a:pPr>
            <a:endParaRPr lang="en-US" dirty="0"/>
          </a:p>
        </p:txBody>
      </p:sp>
      <p:pic>
        <p:nvPicPr>
          <p:cNvPr id="4099" name="Picture Placeholder 21">
            <a:extLst>
              <a:ext uri="{FF2B5EF4-FFF2-40B4-BE49-F238E27FC236}">
                <a16:creationId xmlns:a16="http://schemas.microsoft.com/office/drawing/2014/main" id="{E9D1A4DB-F6F8-493B-BDBE-CECA80849A4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" b="4059"/>
          <a:stretch>
            <a:fillRect/>
          </a:stretch>
        </p:blipFill>
        <p:spPr>
          <a:xfrm>
            <a:off x="5589588" y="987425"/>
            <a:ext cx="5765800" cy="487362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D9E2B6-A5A9-4E09-BC02-ECCA048306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2450" y="1166813"/>
            <a:ext cx="4271963" cy="3811587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 marL="742950" indent="-742950" eaLnBrk="1" hangingPunct="1">
              <a:buFont typeface="Arial" panose="020B0604020202020204" pitchFamily="34" charset="0"/>
              <a:buAutoNum type="arabicPeriod" startAt="3"/>
              <a:defRPr/>
            </a:pPr>
            <a:r>
              <a:rPr lang="en-US" altLang="en-US" sz="4000" b="1" i="1" dirty="0"/>
              <a:t>Absorption -</a:t>
            </a:r>
          </a:p>
          <a:p>
            <a:pPr eaLnBrk="1" hangingPunct="1">
              <a:defRPr/>
            </a:pPr>
            <a:endParaRPr lang="en-US" altLang="en-US" sz="4000" dirty="0"/>
          </a:p>
          <a:p>
            <a:pPr eaLnBrk="1" hangingPunct="1">
              <a:defRPr/>
            </a:pPr>
            <a:r>
              <a:rPr lang="en-US" altLang="en-US" sz="4000" dirty="0"/>
              <a:t>Light taken into material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5123" name="Picture Placeholder 7">
            <a:extLst>
              <a:ext uri="{FF2B5EF4-FFF2-40B4-BE49-F238E27FC236}">
                <a16:creationId xmlns:a16="http://schemas.microsoft.com/office/drawing/2014/main" id="{A252FE63-4053-4D1D-B980-86D9877A174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9" b="6615"/>
          <a:stretch>
            <a:fillRect/>
          </a:stretch>
        </p:blipFill>
        <p:spPr>
          <a:xfrm>
            <a:off x="5183188" y="1098550"/>
            <a:ext cx="6172200" cy="448468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CFF3FA7D-CAB7-4E34-B5B0-51E5EEE1E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833" y="643466"/>
            <a:ext cx="994833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88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Placeholder 3">
            <a:extLst>
              <a:ext uri="{FF2B5EF4-FFF2-40B4-BE49-F238E27FC236}">
                <a16:creationId xmlns:a16="http://schemas.microsoft.com/office/drawing/2014/main" id="{D65AFCD5-2D81-47AA-92DE-8E3F0F388B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4813" y="679450"/>
            <a:ext cx="5491162" cy="639763"/>
          </a:xfrm>
        </p:spPr>
        <p:txBody>
          <a:bodyPr/>
          <a:lstStyle/>
          <a:p>
            <a:pPr eaLnBrk="1" hangingPunct="1"/>
            <a:r>
              <a:rPr lang="en-US" altLang="en-US" sz="2800" b="1"/>
              <a:t>Smooth surfaces reflect more.   </a:t>
            </a:r>
            <a:endParaRPr lang="en-US" altLang="en-US" b="1"/>
          </a:p>
        </p:txBody>
      </p:sp>
      <p:pic>
        <p:nvPicPr>
          <p:cNvPr id="7171" name="Picture Placeholder 9">
            <a:extLst>
              <a:ext uri="{FF2B5EF4-FFF2-40B4-BE49-F238E27FC236}">
                <a16:creationId xmlns:a16="http://schemas.microsoft.com/office/drawing/2014/main" id="{6E6ED618-FC30-4400-A833-9ED132396D8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" t="3854" r="-1447" b="-3854"/>
          <a:stretch>
            <a:fillRect/>
          </a:stretch>
        </p:blipFill>
        <p:spPr>
          <a:xfrm>
            <a:off x="184150" y="1809750"/>
            <a:ext cx="12387263" cy="4648200"/>
          </a:xfr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33F7874-6289-4EB3-BF40-D373890AC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5900" y="679450"/>
            <a:ext cx="5221288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b="1"/>
              <a:t>Rough surfaces absorb more.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/>
      <p:bldP spid="1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4C201-BB6C-4A0D-B3A7-28F6DBCC2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8709" y="200462"/>
            <a:ext cx="4284079" cy="86518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b="1" dirty="0">
                <a:latin typeface="+mn-lt"/>
              </a:rPr>
              <a:t>Absorb v. Reflect</a:t>
            </a:r>
          </a:p>
        </p:txBody>
      </p:sp>
      <p:sp>
        <p:nvSpPr>
          <p:cNvPr id="8196" name="Text Placeholder 3">
            <a:extLst>
              <a:ext uri="{FF2B5EF4-FFF2-40B4-BE49-F238E27FC236}">
                <a16:creationId xmlns:a16="http://schemas.microsoft.com/office/drawing/2014/main" id="{C446D4EE-8341-4538-8D5F-DF62D223A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3245" y="1301620"/>
            <a:ext cx="4636261" cy="522047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altLang="en-US" sz="2800" b="1" u="sng" dirty="0"/>
              <a:t>Absorb</a:t>
            </a:r>
          </a:p>
          <a:p>
            <a:pPr eaLnBrk="1" hangingPunct="1">
              <a:defRPr/>
            </a:pPr>
            <a:endParaRPr lang="en-US" altLang="en-US" sz="2800" b="1" dirty="0"/>
          </a:p>
          <a:p>
            <a:pPr eaLnBrk="1" hangingPunct="1">
              <a:defRPr/>
            </a:pPr>
            <a:r>
              <a:rPr lang="en-US" altLang="en-US" sz="2800" dirty="0"/>
              <a:t>Dark, rough surfaces absorb light</a:t>
            </a:r>
          </a:p>
          <a:p>
            <a:pPr eaLnBrk="1" hangingPunct="1">
              <a:defRPr/>
            </a:pPr>
            <a:endParaRPr lang="en-US" altLang="en-US" sz="2800" dirty="0"/>
          </a:p>
          <a:p>
            <a:pPr eaLnBrk="1" hangingPunct="1">
              <a:defRPr/>
            </a:pPr>
            <a:r>
              <a:rPr lang="en-US" altLang="en-US" sz="2800" u="sng" dirty="0"/>
              <a:t>ex</a:t>
            </a:r>
            <a:r>
              <a:rPr lang="en-US" altLang="en-US" sz="2800" dirty="0"/>
              <a:t>.  dark colors, dirt, ocean, forests</a:t>
            </a:r>
          </a:p>
          <a:p>
            <a:pPr eaLnBrk="1" hangingPunct="1">
              <a:defRPr/>
            </a:pPr>
            <a:endParaRPr lang="en-US" altLang="en-US" sz="2800" dirty="0"/>
          </a:p>
          <a:p>
            <a:pPr eaLnBrk="1" hangingPunct="1">
              <a:defRPr/>
            </a:pPr>
            <a:r>
              <a:rPr lang="en-US" altLang="en-US" sz="2800" b="1" u="sng" dirty="0"/>
              <a:t>Reflect</a:t>
            </a:r>
            <a:endParaRPr lang="en-US" altLang="en-US" sz="2800" b="1" dirty="0"/>
          </a:p>
          <a:p>
            <a:pPr eaLnBrk="1" hangingPunct="1">
              <a:defRPr/>
            </a:pPr>
            <a:endParaRPr lang="en-US" altLang="en-US" sz="2800" b="1" dirty="0"/>
          </a:p>
          <a:p>
            <a:pPr eaLnBrk="1" hangingPunct="1">
              <a:defRPr/>
            </a:pPr>
            <a:r>
              <a:rPr lang="en-US" altLang="en-US" sz="2800" dirty="0"/>
              <a:t>Light, smooth surfaces reflect light </a:t>
            </a:r>
          </a:p>
          <a:p>
            <a:pPr eaLnBrk="1" hangingPunct="1">
              <a:defRPr/>
            </a:pPr>
            <a:endParaRPr lang="en-US" altLang="en-US" sz="2800" u="sng" dirty="0"/>
          </a:p>
          <a:p>
            <a:pPr eaLnBrk="1" hangingPunct="1">
              <a:defRPr/>
            </a:pPr>
            <a:r>
              <a:rPr lang="en-US" altLang="en-US" sz="2800" u="sng" dirty="0"/>
              <a:t>ex</a:t>
            </a:r>
            <a:r>
              <a:rPr lang="en-US" altLang="en-US" sz="2800" dirty="0"/>
              <a:t>.  light colors, snow</a:t>
            </a:r>
          </a:p>
          <a:p>
            <a:pPr>
              <a:defRPr/>
            </a:pPr>
            <a:endParaRPr lang="en-US" altLang="en-US" dirty="0"/>
          </a:p>
        </p:txBody>
      </p:sp>
      <p:pic>
        <p:nvPicPr>
          <p:cNvPr id="6148" name="Picture Placeholder 9">
            <a:extLst>
              <a:ext uri="{FF2B5EF4-FFF2-40B4-BE49-F238E27FC236}">
                <a16:creationId xmlns:a16="http://schemas.microsoft.com/office/drawing/2014/main" id="{2FB18179-94C9-4345-AEB0-48E0D6129039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1" b="2661"/>
          <a:stretch>
            <a:fillRect/>
          </a:stretch>
        </p:blipFill>
        <p:spPr>
          <a:xfrm>
            <a:off x="5183188" y="1351319"/>
            <a:ext cx="6172200" cy="48736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EDCC79A-635E-4BA1-88F7-E807A0FD2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5400" b="1" dirty="0">
                <a:latin typeface="+mn-lt"/>
              </a:rPr>
              <a:t>Earth’s Heat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A9DF6-D215-47A7-A121-36EC3245B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sz="4400" dirty="0"/>
              <a:t>Earth has 3 main sources of heat: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en-US" sz="4400" dirty="0"/>
          </a:p>
          <a:p>
            <a:pPr marL="514350" indent="-514350" eaLnBrk="1" hangingPunct="1">
              <a:buFont typeface="Arial" panose="020B0604020202020204" pitchFamily="34" charset="0"/>
              <a:buAutoNum type="arabicPeriod"/>
              <a:defRPr/>
            </a:pPr>
            <a:r>
              <a:rPr lang="en-US" altLang="en-US" sz="4400" dirty="0"/>
              <a:t>Sun</a:t>
            </a:r>
          </a:p>
          <a:p>
            <a:pPr marL="514350" indent="-514350" eaLnBrk="1" hangingPunct="1">
              <a:buFont typeface="Arial" panose="020B0604020202020204" pitchFamily="34" charset="0"/>
              <a:buAutoNum type="arabicPeriod"/>
              <a:defRPr/>
            </a:pPr>
            <a:r>
              <a:rPr lang="en-US" altLang="en-US" sz="4400" dirty="0"/>
              <a:t>Radioactivity</a:t>
            </a:r>
          </a:p>
          <a:p>
            <a:pPr marL="514350" indent="-514350" eaLnBrk="1" hangingPunct="1">
              <a:buFont typeface="Arial" panose="020B0604020202020204" pitchFamily="34" charset="0"/>
              <a:buAutoNum type="arabicPeriod"/>
              <a:defRPr/>
            </a:pPr>
            <a:r>
              <a:rPr lang="en-US" altLang="en-US" sz="4400" dirty="0"/>
              <a:t>Original heat from Earth</a:t>
            </a:r>
            <a:r>
              <a:rPr lang="ja-JP" altLang="en-US" sz="4400" dirty="0"/>
              <a:t>’</a:t>
            </a:r>
            <a:r>
              <a:rPr lang="en-US" altLang="ja-JP" sz="4400" dirty="0"/>
              <a:t>s formation.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FDE3532E-2009-435C-BD54-6903C33C5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138" y="368300"/>
            <a:ext cx="7597775" cy="852488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5400" b="1" dirty="0">
                <a:latin typeface="+mn-lt"/>
              </a:rPr>
              <a:t>What is Temperature?</a:t>
            </a:r>
          </a:p>
        </p:txBody>
      </p:sp>
      <p:pic>
        <p:nvPicPr>
          <p:cNvPr id="9219" name="Content Placeholder 5">
            <a:extLst>
              <a:ext uri="{FF2B5EF4-FFF2-40B4-BE49-F238E27FC236}">
                <a16:creationId xmlns:a16="http://schemas.microsoft.com/office/drawing/2014/main" id="{28F461AC-39BE-488C-ABC9-91CF53D208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16538" y="1766888"/>
            <a:ext cx="6264275" cy="389413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01746-42CD-4EF8-B490-84420E280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150" y="1414463"/>
            <a:ext cx="4452937" cy="4897437"/>
          </a:xfrm>
        </p:spPr>
        <p:txBody>
          <a:bodyPr>
            <a:normAutofit/>
          </a:bodyPr>
          <a:lstStyle/>
          <a:p>
            <a:pPr marL="609600" indent="-609600" eaLnBrk="1" hangingPunct="1">
              <a:defRPr/>
            </a:pPr>
            <a:r>
              <a:rPr lang="en-US" altLang="en-US" sz="2400" i="1" u="sng" dirty="0"/>
              <a:t>Temperature</a:t>
            </a:r>
            <a:r>
              <a:rPr lang="en-US" altLang="en-US" sz="2400" i="1" dirty="0"/>
              <a:t> </a:t>
            </a:r>
            <a:r>
              <a:rPr lang="en-US" altLang="en-US" sz="2400" dirty="0"/>
              <a:t>=  </a:t>
            </a:r>
          </a:p>
          <a:p>
            <a:pPr marL="609600" indent="-609600" eaLnBrk="1" hangingPunct="1">
              <a:defRPr/>
            </a:pPr>
            <a:r>
              <a:rPr lang="en-US" altLang="en-US" sz="2400" dirty="0"/>
              <a:t>measurement (in degrees) of</a:t>
            </a:r>
          </a:p>
          <a:p>
            <a:pPr marL="609600" indent="-609600" eaLnBrk="1" hangingPunct="1">
              <a:defRPr/>
            </a:pPr>
            <a:r>
              <a:rPr lang="en-US" altLang="en-US" sz="2400" dirty="0"/>
              <a:t>atoms moving.  </a:t>
            </a:r>
          </a:p>
          <a:p>
            <a:pPr marL="609600" indent="-609600" eaLnBrk="1" hangingPunct="1">
              <a:defRPr/>
            </a:pPr>
            <a:endParaRPr lang="en-US" altLang="en-US" sz="2400" dirty="0"/>
          </a:p>
          <a:p>
            <a:pPr marL="609600" indent="-609600" algn="ctr" eaLnBrk="1" hangingPunct="1">
              <a:defRPr/>
            </a:pPr>
            <a:r>
              <a:rPr lang="en-US" altLang="en-US" sz="2400" dirty="0"/>
              <a:t>Fast atoms are hot</a:t>
            </a:r>
          </a:p>
          <a:p>
            <a:pPr marL="609600" indent="-609600" algn="ctr" eaLnBrk="1" hangingPunct="1">
              <a:defRPr/>
            </a:pPr>
            <a:r>
              <a:rPr lang="en-US" altLang="en-US" sz="2400" dirty="0"/>
              <a:t>Slow atoms are cold</a:t>
            </a:r>
          </a:p>
          <a:p>
            <a:pPr marL="609600" lvl="0" indent="-609600" defTabSz="457200" eaLnBrk="1" hangingPunct="1">
              <a:lnSpc>
                <a:spcPct val="100000"/>
              </a:lnSpc>
              <a:spcBef>
                <a:spcPct val="20000"/>
              </a:spcBef>
            </a:pPr>
            <a:endParaRPr lang="en-US" sz="2400" dirty="0">
              <a:solidFill>
                <a:prstClr val="black"/>
              </a:solidFill>
              <a:ea typeface="+mn-ea"/>
            </a:endParaRPr>
          </a:p>
          <a:p>
            <a:pPr marL="609600" lvl="0" indent="-609600" defTabSz="4572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  <a:ea typeface="+mn-ea"/>
              </a:rPr>
              <a:t>Energy always moves from high to low:</a:t>
            </a:r>
          </a:p>
          <a:p>
            <a:pPr marL="609600" lvl="0" indent="-609600" defTabSz="457200" eaLnBrk="1" hangingPunct="1">
              <a:lnSpc>
                <a:spcPct val="100000"/>
              </a:lnSpc>
              <a:spcBef>
                <a:spcPct val="20000"/>
              </a:spcBef>
            </a:pPr>
            <a:endParaRPr lang="en-US" sz="2400" dirty="0">
              <a:solidFill>
                <a:prstClr val="black"/>
              </a:solidFill>
              <a:ea typeface="+mn-ea"/>
            </a:endParaRPr>
          </a:p>
          <a:p>
            <a:pPr marL="609600" lvl="0" indent="-609600" defTabSz="4572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en-US" sz="2400" u="sng" dirty="0">
                <a:solidFill>
                  <a:prstClr val="black"/>
                </a:solidFill>
                <a:ea typeface="+mn-ea"/>
              </a:rPr>
              <a:t>So</a:t>
            </a:r>
            <a:r>
              <a:rPr lang="en-US" sz="2400" dirty="0">
                <a:solidFill>
                  <a:prstClr val="black"/>
                </a:solidFill>
                <a:ea typeface="+mn-ea"/>
              </a:rPr>
              <a:t>, heat flows from hot to cold</a:t>
            </a:r>
          </a:p>
          <a:p>
            <a:pPr marL="609600" indent="-609600" eaLnBrk="1" hangingPunct="1">
              <a:defRPr/>
            </a:pPr>
            <a:endParaRPr lang="en-US" altLang="en-US" sz="2400" u="sng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765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hangingPunct="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361" name="Rectangle 2"/>
          <p:cNvSpPr>
            <a:spLocks noGrp="1"/>
          </p:cNvSpPr>
          <p:nvPr>
            <p:ph type="title"/>
          </p:nvPr>
        </p:nvSpPr>
        <p:spPr>
          <a:xfrm>
            <a:off x="2152651" y="963877"/>
            <a:ext cx="2620771" cy="4930246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400" b="1" dirty="0">
                <a:solidFill>
                  <a:schemeClr val="accent1"/>
                </a:solidFill>
              </a:rPr>
              <a:t>Temperature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14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7" name="Rectangle 3"/>
          <p:cNvSpPr>
            <a:spLocks noGrp="1"/>
          </p:cNvSpPr>
          <p:nvPr>
            <p:ph idx="1"/>
          </p:nvPr>
        </p:nvSpPr>
        <p:spPr>
          <a:xfrm>
            <a:off x="5219703" y="963877"/>
            <a:ext cx="5124447" cy="5213086"/>
          </a:xfrm>
        </p:spPr>
        <p:txBody>
          <a:bodyPr anchor="ctr">
            <a:normAutofit/>
          </a:bodyPr>
          <a:lstStyle/>
          <a:p>
            <a:pPr marL="609600" indent="-609600" eaLnBrk="1" hangingPunct="1">
              <a:buNone/>
            </a:pPr>
            <a:r>
              <a:rPr lang="en-US" sz="2400" dirty="0"/>
              <a:t>Temperature Scales</a:t>
            </a:r>
          </a:p>
          <a:p>
            <a:pPr marL="609600" indent="-609600" eaLnBrk="1" hangingPunct="1">
              <a:buNone/>
            </a:pPr>
            <a:endParaRPr lang="en-US" sz="2400" dirty="0"/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n-US" sz="2400" dirty="0"/>
              <a:t>Kelvin  =  “absolute zero” is 0 Kelvin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n-US" sz="2400" dirty="0"/>
              <a:t>Celsius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n-US" sz="2400" dirty="0"/>
              <a:t>Fahrenheit</a:t>
            </a:r>
          </a:p>
          <a:p>
            <a:pPr marL="609600" indent="-609600" eaLnBrk="1" hangingPunct="1">
              <a:buNone/>
            </a:pPr>
            <a:endParaRPr lang="en-US" sz="2400" dirty="0"/>
          </a:p>
          <a:p>
            <a:pPr marL="609600" lvl="0" indent="-609600" defTabSz="914400" eaLnBrk="1" hangingPunct="1">
              <a:lnSpc>
                <a:spcPct val="90000"/>
              </a:lnSpc>
              <a:spcBef>
                <a:spcPts val="1000"/>
              </a:spcBef>
              <a:buNone/>
              <a:defRPr/>
            </a:pPr>
            <a:r>
              <a:rPr lang="en-US" altLang="en-US" sz="2400" u="sng" dirty="0">
                <a:solidFill>
                  <a:prstClr val="black"/>
                </a:solidFill>
                <a:ea typeface="MS PGothic" panose="020B0600070205080204" pitchFamily="34" charset="-128"/>
              </a:rPr>
              <a:t>Absolute Zero (0 Kelvin)</a:t>
            </a:r>
          </a:p>
          <a:p>
            <a:pPr marL="609600" lvl="0" indent="-609600" defTabSz="914400" eaLnBrk="1" hangingPunct="1">
              <a:lnSpc>
                <a:spcPct val="90000"/>
              </a:lnSpc>
              <a:spcBef>
                <a:spcPts val="1000"/>
              </a:spcBef>
              <a:buNone/>
              <a:defRPr/>
            </a:pPr>
            <a:r>
              <a:rPr lang="en-US" altLang="en-US" sz="2400" dirty="0">
                <a:solidFill>
                  <a:prstClr val="black"/>
                </a:solidFill>
                <a:ea typeface="MS PGothic" panose="020B0600070205080204" pitchFamily="34" charset="-128"/>
              </a:rPr>
              <a:t>when atoms stop moving (-273</a:t>
            </a:r>
            <a:r>
              <a:rPr lang="en-US" altLang="en-US" sz="2400" baseline="30000" dirty="0">
                <a:solidFill>
                  <a:prstClr val="black"/>
                </a:solidFill>
                <a:ea typeface="MS PGothic" panose="020B0600070205080204" pitchFamily="34" charset="-128"/>
              </a:rPr>
              <a:t>0 </a:t>
            </a:r>
            <a:r>
              <a:rPr lang="en-US" altLang="en-US" sz="2400" dirty="0">
                <a:solidFill>
                  <a:prstClr val="black"/>
                </a:solidFill>
                <a:ea typeface="MS PGothic" panose="020B0600070205080204" pitchFamily="34" charset="-128"/>
              </a:rPr>
              <a:t>C)</a:t>
            </a:r>
          </a:p>
          <a:p>
            <a:pPr marL="609600" indent="-609600" eaLnBrk="1" hangingPunct="1">
              <a:buNone/>
            </a:pP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Table&#10;&#10;Description automatically generated with medium confidence">
            <a:extLst>
              <a:ext uri="{FF2B5EF4-FFF2-40B4-BE49-F238E27FC236}">
                <a16:creationId xmlns:a16="http://schemas.microsoft.com/office/drawing/2014/main" id="{850988FA-878A-45FF-9B71-1FE12538A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84" y="304529"/>
            <a:ext cx="11667231" cy="624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50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D4A94-54D3-438D-935C-8DA35FF0C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30250"/>
          </a:xfrm>
        </p:spPr>
        <p:txBody>
          <a:bodyPr/>
          <a:lstStyle/>
          <a:p>
            <a:pPr>
              <a:defRPr/>
            </a:pPr>
            <a:r>
              <a:rPr lang="en-US" sz="4800" b="1" dirty="0">
                <a:latin typeface="+mn-lt"/>
              </a:rPr>
              <a:t>Heat Transfer</a:t>
            </a:r>
          </a:p>
        </p:txBody>
      </p:sp>
      <p:sp>
        <p:nvSpPr>
          <p:cNvPr id="10243" name="Text Placeholder 3">
            <a:extLst>
              <a:ext uri="{FF2B5EF4-FFF2-40B4-BE49-F238E27FC236}">
                <a16:creationId xmlns:a16="http://schemas.microsoft.com/office/drawing/2014/main" id="{743C5C39-0B8A-4540-AD41-3787948D5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8625" y="1552575"/>
            <a:ext cx="4343399" cy="4538663"/>
          </a:xfrm>
        </p:spPr>
        <p:txBody>
          <a:bodyPr/>
          <a:lstStyle/>
          <a:p>
            <a:pPr eaLnBrk="1" hangingPunct="1"/>
            <a:r>
              <a:rPr lang="en-US" altLang="en-US" sz="2800" b="1" i="1" u="sng" dirty="0"/>
              <a:t>Heat</a:t>
            </a:r>
            <a:r>
              <a:rPr lang="en-US" altLang="en-US" sz="2800" dirty="0"/>
              <a:t> is a form of energy and is measured in Joules (J).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dirty="0"/>
              <a:t>Heat can move (transfer) in 3 different ways: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dirty="0"/>
              <a:t>1.  Conduction - contact</a:t>
            </a:r>
          </a:p>
          <a:p>
            <a:pPr eaLnBrk="1" hangingPunct="1"/>
            <a:r>
              <a:rPr lang="en-US" altLang="en-US" sz="2800" dirty="0"/>
              <a:t>2.  Radiation - waves</a:t>
            </a:r>
          </a:p>
          <a:p>
            <a:pPr eaLnBrk="1" hangingPunct="1"/>
            <a:r>
              <a:rPr lang="en-US" altLang="en-US" sz="2800" dirty="0"/>
              <a:t>3.  Convection - density</a:t>
            </a:r>
          </a:p>
          <a:p>
            <a:endParaRPr lang="en-US" altLang="en-US" dirty="0"/>
          </a:p>
        </p:txBody>
      </p:sp>
      <p:pic>
        <p:nvPicPr>
          <p:cNvPr id="10244" name="Content Placeholder 3" descr="conductionconvectionradiation.jpg">
            <a:extLst>
              <a:ext uri="{FF2B5EF4-FFF2-40B4-BE49-F238E27FC236}">
                <a16:creationId xmlns:a16="http://schemas.microsoft.com/office/drawing/2014/main" id="{E7660E76-C582-4C80-9B69-7D1716F29A4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" r="2296"/>
          <a:stretch>
            <a:fillRect/>
          </a:stretch>
        </p:blipFill>
        <p:spPr/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789AA-1E5F-4437-8BFB-0D1E428F5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852488"/>
          </a:xfrm>
        </p:spPr>
        <p:txBody>
          <a:bodyPr/>
          <a:lstStyle/>
          <a:p>
            <a:pPr>
              <a:defRPr/>
            </a:pPr>
            <a:r>
              <a:rPr lang="en-US" sz="4800" b="1" dirty="0">
                <a:latin typeface="+mn-lt"/>
              </a:rPr>
              <a:t>Heat Transfer</a:t>
            </a:r>
          </a:p>
        </p:txBody>
      </p:sp>
      <p:sp>
        <p:nvSpPr>
          <p:cNvPr id="11267" name="Text Placeholder 3">
            <a:extLst>
              <a:ext uri="{FF2B5EF4-FFF2-40B4-BE49-F238E27FC236}">
                <a16:creationId xmlns:a16="http://schemas.microsoft.com/office/drawing/2014/main" id="{86E23E63-2610-4BF2-B0A0-9CA4C2B56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4400" i="1"/>
              <a:t>1.  </a:t>
            </a:r>
            <a:r>
              <a:rPr lang="en-US" altLang="en-US" sz="4400" i="1" u="sng"/>
              <a:t>Conduction</a:t>
            </a:r>
            <a:r>
              <a:rPr lang="en-US" altLang="en-US" sz="4400"/>
              <a:t>  </a:t>
            </a:r>
          </a:p>
          <a:p>
            <a:r>
              <a:rPr lang="en-US" altLang="en-US" sz="4400"/>
              <a:t>when molecules touch other molecules.</a:t>
            </a:r>
          </a:p>
          <a:p>
            <a:endParaRPr lang="en-US" altLang="en-US"/>
          </a:p>
        </p:txBody>
      </p:sp>
      <p:pic>
        <p:nvPicPr>
          <p:cNvPr id="11268" name="Picture Placeholder 9">
            <a:extLst>
              <a:ext uri="{FF2B5EF4-FFF2-40B4-BE49-F238E27FC236}">
                <a16:creationId xmlns:a16="http://schemas.microsoft.com/office/drawing/2014/main" id="{7B5B8447-D141-413B-B896-E26A2442281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r="2509"/>
          <a:stretch>
            <a:fillRect/>
          </a:stretch>
        </p:blipFill>
        <p:spPr/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285A5-DCB9-4EBE-AFD3-0BF9ED87D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775" y="1557338"/>
            <a:ext cx="3932238" cy="3811587"/>
          </a:xfrm>
        </p:spPr>
        <p:txBody>
          <a:bodyPr/>
          <a:lstStyle/>
          <a:p>
            <a:pPr marL="742950" indent="-742950" eaLnBrk="1" hangingPunct="1">
              <a:buFont typeface="Arial" panose="020B0604020202020204" pitchFamily="34" charset="0"/>
              <a:buAutoNum type="arabicPeriod" startAt="2"/>
              <a:defRPr/>
            </a:pPr>
            <a:r>
              <a:rPr lang="en-US" altLang="en-US" sz="4400" i="1" u="sng" dirty="0"/>
              <a:t>Radiation</a:t>
            </a:r>
          </a:p>
          <a:p>
            <a:pPr eaLnBrk="1" hangingPunct="1">
              <a:defRPr/>
            </a:pPr>
            <a:r>
              <a:rPr lang="en-US" altLang="en-US" sz="4400" dirty="0"/>
              <a:t>electromagnetic waves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2291" name="Picture Placeholder 6">
            <a:extLst>
              <a:ext uri="{FF2B5EF4-FFF2-40B4-BE49-F238E27FC236}">
                <a16:creationId xmlns:a16="http://schemas.microsoft.com/office/drawing/2014/main" id="{F63B5683-99B1-4E75-9537-0FFB6E577E8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4" r="12894"/>
          <a:stretch>
            <a:fillRect/>
          </a:stretch>
        </p:blipFill>
        <p:spPr/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>
            <a:extLst>
              <a:ext uri="{FF2B5EF4-FFF2-40B4-BE49-F238E27FC236}">
                <a16:creationId xmlns:a16="http://schemas.microsoft.com/office/drawing/2014/main" id="{80E4938C-8E92-4D52-9F6E-8D52CA72E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3" y="1536700"/>
            <a:ext cx="3932237" cy="4133850"/>
          </a:xfrm>
        </p:spPr>
        <p:txBody>
          <a:bodyPr/>
          <a:lstStyle/>
          <a:p>
            <a:r>
              <a:rPr lang="en-US" altLang="en-US" sz="4400" i="1"/>
              <a:t>3. </a:t>
            </a:r>
            <a:r>
              <a:rPr lang="en-US" altLang="en-US" sz="4400" i="1" u="sng"/>
              <a:t>Convection</a:t>
            </a:r>
          </a:p>
          <a:p>
            <a:r>
              <a:rPr lang="en-US" altLang="en-US" sz="4400"/>
              <a:t> </a:t>
            </a:r>
          </a:p>
          <a:p>
            <a:r>
              <a:rPr lang="en-US" altLang="en-US" sz="4400"/>
              <a:t>different densities cause movement.</a:t>
            </a:r>
          </a:p>
        </p:txBody>
      </p:sp>
      <p:pic>
        <p:nvPicPr>
          <p:cNvPr id="13315" name="Picture Placeholder 6">
            <a:extLst>
              <a:ext uri="{FF2B5EF4-FFF2-40B4-BE49-F238E27FC236}">
                <a16:creationId xmlns:a16="http://schemas.microsoft.com/office/drawing/2014/main" id="{FC743136-0FB9-47A0-8525-066457BA91A9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9" b="10519"/>
          <a:stretch>
            <a:fillRect/>
          </a:stretch>
        </p:blipFill>
        <p:spPr/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5">
            <a:extLst>
              <a:ext uri="{FF2B5EF4-FFF2-40B4-BE49-F238E27FC236}">
                <a16:creationId xmlns:a16="http://schemas.microsoft.com/office/drawing/2014/main" id="{DC8970D0-FB86-4C40-8253-DAE5AB38F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latin typeface="+mn-lt"/>
              </a:rPr>
              <a:t>Convection = Hot Air Rises, Cold Air Sinks</a:t>
            </a:r>
          </a:p>
        </p:txBody>
      </p:sp>
      <p:sp>
        <p:nvSpPr>
          <p:cNvPr id="14339" name="Content Placeholder 7">
            <a:extLst>
              <a:ext uri="{FF2B5EF4-FFF2-40B4-BE49-F238E27FC236}">
                <a16:creationId xmlns:a16="http://schemas.microsoft.com/office/drawing/2014/main" id="{421D1581-9B82-4F7F-A666-DB3CF08E6F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en-US" altLang="en-U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3200"/>
              <a:t>Hot air </a:t>
            </a:r>
            <a:r>
              <a:rPr lang="en-US" altLang="en-US" sz="3200" i="1"/>
              <a:t>expands</a:t>
            </a:r>
            <a:r>
              <a:rPr lang="en-US" altLang="en-US" sz="3200"/>
              <a:t> = less dense.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360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3200"/>
              <a:t>Cold air </a:t>
            </a:r>
            <a:r>
              <a:rPr lang="en-US" altLang="en-US" sz="3200" i="1"/>
              <a:t>compresses</a:t>
            </a:r>
            <a:r>
              <a:rPr lang="en-US" altLang="en-US" sz="3200"/>
              <a:t> = more dense. 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/>
          </a:p>
        </p:txBody>
      </p:sp>
      <p:pic>
        <p:nvPicPr>
          <p:cNvPr id="14340" name="Content Placeholder 8" descr="convection2.jpg">
            <a:extLst>
              <a:ext uri="{FF2B5EF4-FFF2-40B4-BE49-F238E27FC236}">
                <a16:creationId xmlns:a16="http://schemas.microsoft.com/office/drawing/2014/main" id="{3EA86E39-8E1D-4572-8F49-03FDF007FF5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87" b="-4887"/>
          <a:stretch>
            <a:fillRect/>
          </a:stretch>
        </p:blipFill>
        <p:spPr/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105" y="1531088"/>
            <a:ext cx="5607777" cy="49882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3960"/>
            <a:ext cx="12503887" cy="1629780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energy transfer from one area to another?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50" y="2576542"/>
            <a:ext cx="5363912" cy="4281457"/>
          </a:xfrm>
        </p:spPr>
        <p:txBody>
          <a:bodyPr>
            <a:normAutofit/>
          </a:bodyPr>
          <a:lstStyle/>
          <a:p>
            <a:r>
              <a:rPr lang="en-US" dirty="0"/>
              <a:t>Do Now: Which list correctly identifies the energy transfer processes </a:t>
            </a:r>
            <a:r>
              <a:rPr lang="en-US" i="1" dirty="0"/>
              <a:t>A</a:t>
            </a:r>
            <a:r>
              <a:rPr lang="en-US" dirty="0"/>
              <a:t>, </a:t>
            </a:r>
            <a:r>
              <a:rPr lang="en-US" i="1" dirty="0"/>
              <a:t>B</a:t>
            </a:r>
            <a:r>
              <a:rPr lang="en-US" dirty="0"/>
              <a:t>, and </a:t>
            </a:r>
            <a:r>
              <a:rPr lang="en-US" i="1" dirty="0"/>
              <a:t>C</a:t>
            </a:r>
            <a:r>
              <a:rPr lang="en-US" dirty="0"/>
              <a:t>? Explain your choice. </a:t>
            </a:r>
          </a:p>
          <a:p>
            <a:r>
              <a:rPr lang="en-US" i="1" dirty="0"/>
              <a:t>A</a:t>
            </a:r>
            <a:r>
              <a:rPr lang="en-US" dirty="0"/>
              <a:t>–conduction; </a:t>
            </a:r>
            <a:r>
              <a:rPr lang="en-US" i="1" dirty="0"/>
              <a:t>B</a:t>
            </a:r>
            <a:r>
              <a:rPr lang="en-US" dirty="0"/>
              <a:t>–convection; </a:t>
            </a:r>
            <a:r>
              <a:rPr lang="en-US" i="1" dirty="0"/>
              <a:t>C</a:t>
            </a:r>
            <a:r>
              <a:rPr lang="en-US" dirty="0"/>
              <a:t>–radiation</a:t>
            </a:r>
          </a:p>
          <a:p>
            <a:r>
              <a:rPr lang="en-US" i="1" dirty="0"/>
              <a:t>A</a:t>
            </a:r>
            <a:r>
              <a:rPr lang="en-US" dirty="0"/>
              <a:t>–convection; </a:t>
            </a:r>
            <a:r>
              <a:rPr lang="en-US" i="1" dirty="0"/>
              <a:t>B</a:t>
            </a:r>
            <a:r>
              <a:rPr lang="en-US" dirty="0"/>
              <a:t>–conduction; </a:t>
            </a:r>
            <a:r>
              <a:rPr lang="en-US" i="1" dirty="0"/>
              <a:t>C</a:t>
            </a:r>
            <a:r>
              <a:rPr lang="en-US" dirty="0"/>
              <a:t>–radiation</a:t>
            </a:r>
          </a:p>
          <a:p>
            <a:r>
              <a:rPr lang="en-US" i="1" dirty="0"/>
              <a:t>A</a:t>
            </a:r>
            <a:r>
              <a:rPr lang="en-US" dirty="0"/>
              <a:t>–convection; </a:t>
            </a:r>
            <a:r>
              <a:rPr lang="en-US" i="1" dirty="0"/>
              <a:t>B</a:t>
            </a:r>
            <a:r>
              <a:rPr lang="en-US" dirty="0"/>
              <a:t>–radiation; </a:t>
            </a:r>
            <a:r>
              <a:rPr lang="en-US" i="1" dirty="0"/>
              <a:t>C</a:t>
            </a:r>
            <a:r>
              <a:rPr lang="en-US" dirty="0"/>
              <a:t>–conduction</a:t>
            </a:r>
          </a:p>
          <a:p>
            <a:r>
              <a:rPr lang="en-US" i="1" dirty="0"/>
              <a:t>A</a:t>
            </a:r>
            <a:r>
              <a:rPr lang="en-US" dirty="0"/>
              <a:t>–conduction; </a:t>
            </a:r>
            <a:r>
              <a:rPr lang="en-US" i="1" dirty="0"/>
              <a:t>B</a:t>
            </a:r>
            <a:r>
              <a:rPr lang="en-US" dirty="0"/>
              <a:t>–radiation; </a:t>
            </a:r>
            <a:r>
              <a:rPr lang="en-US" i="1" dirty="0"/>
              <a:t>C</a:t>
            </a:r>
            <a:r>
              <a:rPr lang="en-US" dirty="0"/>
              <a:t>–convection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614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9243C246-35FD-45A8-9BBE-BA549ED6D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0" y="263525"/>
            <a:ext cx="7394575" cy="788988"/>
          </a:xfrm>
        </p:spPr>
        <p:txBody>
          <a:bodyPr/>
          <a:lstStyle/>
          <a:p>
            <a:r>
              <a:rPr lang="en-US" altLang="en-US" sz="4800" b="1">
                <a:latin typeface="Calibri" panose="020F0502020204030204" pitchFamily="34" charset="0"/>
                <a:cs typeface="Calibri" panose="020F0502020204030204" pitchFamily="34" charset="0"/>
              </a:rPr>
              <a:t>Global Convection Currents</a:t>
            </a:r>
            <a:endParaRPr lang="en-US" altLang="en-US" sz="4800"/>
          </a:p>
        </p:txBody>
      </p:sp>
      <p:pic>
        <p:nvPicPr>
          <p:cNvPr id="15363" name="Picture Placeholder 5">
            <a:extLst>
              <a:ext uri="{FF2B5EF4-FFF2-40B4-BE49-F238E27FC236}">
                <a16:creationId xmlns:a16="http://schemas.microsoft.com/office/drawing/2014/main" id="{CCE2A96D-D1B9-4D13-BCE4-78743B8B56D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9" b="10519"/>
          <a:stretch>
            <a:fillRect/>
          </a:stretch>
        </p:blipFill>
        <p:spPr>
          <a:xfrm>
            <a:off x="4772025" y="1327150"/>
            <a:ext cx="6172200" cy="4873625"/>
          </a:xfrm>
        </p:spPr>
      </p:pic>
      <p:sp>
        <p:nvSpPr>
          <p:cNvPr id="15364" name="Text Placeholder 3">
            <a:extLst>
              <a:ext uri="{FF2B5EF4-FFF2-40B4-BE49-F238E27FC236}">
                <a16:creationId xmlns:a16="http://schemas.microsoft.com/office/drawing/2014/main" id="{C522D75C-F571-4FE6-ADD8-700A18A2D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4350" y="1852613"/>
            <a:ext cx="3935413" cy="4016375"/>
          </a:xfrm>
        </p:spPr>
        <p:txBody>
          <a:bodyPr/>
          <a:lstStyle/>
          <a:p>
            <a:pPr eaLnBrk="1" hangingPunct="1"/>
            <a:r>
              <a:rPr lang="en-US" altLang="en-US" sz="3600" b="1" i="1" dirty="0"/>
              <a:t>1. Ocean Currents</a:t>
            </a:r>
            <a:r>
              <a:rPr lang="en-US" altLang="en-US" sz="3600" dirty="0"/>
              <a:t>  </a:t>
            </a:r>
          </a:p>
          <a:p>
            <a:pPr eaLnBrk="1" hangingPunct="1"/>
            <a:endParaRPr lang="en-US" altLang="en-US" sz="3600" dirty="0"/>
          </a:p>
          <a:p>
            <a:pPr eaLnBrk="1" hangingPunct="1"/>
            <a:r>
              <a:rPr lang="en-US" altLang="en-US" sz="3600" dirty="0"/>
              <a:t>Cold, dense water sinks at poles and circulates around the world.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0B5444CF-1B73-4ECB-9CBB-026457A70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en-US" sz="6000" b="1" dirty="0">
                <a:latin typeface="+mn-lt"/>
              </a:rPr>
              <a:t>Global Conveyor Belt</a:t>
            </a:r>
          </a:p>
        </p:txBody>
      </p:sp>
      <p:pic>
        <p:nvPicPr>
          <p:cNvPr id="16387" name="Content Placeholder 16">
            <a:extLst>
              <a:ext uri="{FF2B5EF4-FFF2-40B4-BE49-F238E27FC236}">
                <a16:creationId xmlns:a16="http://schemas.microsoft.com/office/drawing/2014/main" id="{50B37F8D-6949-4386-BFFF-0755ECF686E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4663" y="1825625"/>
            <a:ext cx="8702675" cy="4351338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8968-FEA8-46E2-B9D8-34D67F283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6000" b="1" dirty="0">
                <a:latin typeface="+mn-lt"/>
              </a:rPr>
              <a:t>Gulf Stream</a:t>
            </a:r>
          </a:p>
        </p:txBody>
      </p:sp>
      <p:pic>
        <p:nvPicPr>
          <p:cNvPr id="17411" name="Picture 5" descr="gulfstream2">
            <a:extLst>
              <a:ext uri="{FF2B5EF4-FFF2-40B4-BE49-F238E27FC236}">
                <a16:creationId xmlns:a16="http://schemas.microsoft.com/office/drawing/2014/main" id="{9507764C-67C6-4D88-8E06-9251229D13E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35238" y="1484313"/>
            <a:ext cx="6632575" cy="4935537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gulfstream">
            <a:extLst>
              <a:ext uri="{FF2B5EF4-FFF2-40B4-BE49-F238E27FC236}">
                <a16:creationId xmlns:a16="http://schemas.microsoft.com/office/drawing/2014/main" id="{B415BEA7-0664-406D-83E9-748AD14D42C7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1763" y="604838"/>
            <a:ext cx="6848475" cy="5191125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07D5CEDC-ED1C-4DE2-8ECD-0A4930F09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0" y="263525"/>
            <a:ext cx="7394575" cy="788988"/>
          </a:xfrm>
        </p:spPr>
        <p:txBody>
          <a:bodyPr/>
          <a:lstStyle/>
          <a:p>
            <a:r>
              <a:rPr lang="en-US" altLang="en-US" sz="4800" b="1">
                <a:latin typeface="Calibri" panose="020F0502020204030204" pitchFamily="34" charset="0"/>
                <a:cs typeface="Calibri" panose="020F0502020204030204" pitchFamily="34" charset="0"/>
              </a:rPr>
              <a:t>Global Convection Currents</a:t>
            </a:r>
            <a:endParaRPr lang="en-US" altLang="en-US" sz="4800"/>
          </a:p>
        </p:txBody>
      </p:sp>
      <p:sp>
        <p:nvSpPr>
          <p:cNvPr id="19459" name="Text Placeholder 3">
            <a:extLst>
              <a:ext uri="{FF2B5EF4-FFF2-40B4-BE49-F238E27FC236}">
                <a16:creationId xmlns:a16="http://schemas.microsoft.com/office/drawing/2014/main" id="{A88701D1-255D-49E3-B4F2-C78A0F278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2575" y="1570038"/>
            <a:ext cx="4383088" cy="4298950"/>
          </a:xfrm>
        </p:spPr>
        <p:txBody>
          <a:bodyPr/>
          <a:lstStyle/>
          <a:p>
            <a:pPr eaLnBrk="1" hangingPunct="1"/>
            <a:endParaRPr lang="en-US" altLang="en-US" sz="3600" b="1" i="1"/>
          </a:p>
          <a:p>
            <a:pPr eaLnBrk="1" hangingPunct="1"/>
            <a:r>
              <a:rPr lang="en-US" altLang="en-US" sz="3600" b="1" i="1"/>
              <a:t>2.  Air/Wind Currents  </a:t>
            </a:r>
            <a:r>
              <a:rPr lang="en-US" altLang="en-US" sz="3600"/>
              <a:t> </a:t>
            </a:r>
          </a:p>
          <a:p>
            <a:pPr eaLnBrk="1" hangingPunct="1"/>
            <a:endParaRPr lang="en-US" altLang="en-US" sz="3600"/>
          </a:p>
          <a:p>
            <a:pPr eaLnBrk="1" hangingPunct="1"/>
            <a:r>
              <a:rPr lang="en-US" altLang="en-US" sz="3600"/>
              <a:t>Global wind currents transfer warm air from equator to poles.</a:t>
            </a:r>
          </a:p>
          <a:p>
            <a:endParaRPr lang="en-US" altLang="en-US"/>
          </a:p>
        </p:txBody>
      </p:sp>
      <p:pic>
        <p:nvPicPr>
          <p:cNvPr id="19460" name="Picture Placeholder 15">
            <a:extLst>
              <a:ext uri="{FF2B5EF4-FFF2-40B4-BE49-F238E27FC236}">
                <a16:creationId xmlns:a16="http://schemas.microsoft.com/office/drawing/2014/main" id="{6B2D4B29-2B42-4107-805B-43CD937B811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" r="3087"/>
          <a:stretch>
            <a:fillRect/>
          </a:stretch>
        </p:blipFill>
        <p:spPr>
          <a:xfrm>
            <a:off x="5106988" y="1477963"/>
            <a:ext cx="6172200" cy="4873625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201344AA-C57C-41DD-B8A5-AFF760C2E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538"/>
            <a:ext cx="10515600" cy="73501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b="1">
                <a:latin typeface="+mn-lt"/>
              </a:rPr>
              <a:t>Global Wind Currents</a:t>
            </a:r>
            <a:endParaRPr lang="en-US" altLang="en-US" b="1" dirty="0">
              <a:latin typeface="+mn-lt"/>
            </a:endParaRPr>
          </a:p>
        </p:txBody>
      </p:sp>
      <p:pic>
        <p:nvPicPr>
          <p:cNvPr id="20483" name="Content Placeholder 3" descr="wind_patterns.gif">
            <a:extLst>
              <a:ext uri="{FF2B5EF4-FFF2-40B4-BE49-F238E27FC236}">
                <a16:creationId xmlns:a16="http://schemas.microsoft.com/office/drawing/2014/main" id="{35C5DCBD-CBF2-496E-B8FC-8B701FAF06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9" r="-33339"/>
          <a:stretch>
            <a:fillRect/>
          </a:stretch>
        </p:blipFill>
        <p:spPr>
          <a:xfrm>
            <a:off x="838200" y="1428750"/>
            <a:ext cx="10515600" cy="512445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A01EF8E5-DC0D-4273-9878-5D1E21E10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en-US" sz="6000" b="1" dirty="0">
                <a:latin typeface="+mn-lt"/>
              </a:rPr>
              <a:t>World Deserts</a:t>
            </a:r>
          </a:p>
        </p:txBody>
      </p:sp>
      <p:pic>
        <p:nvPicPr>
          <p:cNvPr id="21507" name="Content Placeholder 3" descr="worlddesertmap.jpg">
            <a:extLst>
              <a:ext uri="{FF2B5EF4-FFF2-40B4-BE49-F238E27FC236}">
                <a16:creationId xmlns:a16="http://schemas.microsoft.com/office/drawing/2014/main" id="{D649AEFB-DEB2-48A3-9B9C-094A5C224BC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763" r="-25763"/>
          <a:stretch>
            <a:fillRect/>
          </a:stretch>
        </p:blipFill>
        <p:spPr>
          <a:xfrm>
            <a:off x="800100" y="1606550"/>
            <a:ext cx="10515600" cy="4632325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373</Words>
  <Application>Microsoft Office PowerPoint</Application>
  <PresentationFormat>Widescreen</PresentationFormat>
  <Paragraphs>97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1_Office Theme</vt:lpstr>
      <vt:lpstr>2_Office Theme</vt:lpstr>
      <vt:lpstr>3_Office Theme</vt:lpstr>
      <vt:lpstr>Electromagnetic Spectrum</vt:lpstr>
      <vt:lpstr>How Light Behaves</vt:lpstr>
      <vt:lpstr>PowerPoint Presentation</vt:lpstr>
      <vt:lpstr>PowerPoint Presentation</vt:lpstr>
      <vt:lpstr>PowerPoint Presentation</vt:lpstr>
      <vt:lpstr>PowerPoint Presentation</vt:lpstr>
      <vt:lpstr>Absorb v. Reflect</vt:lpstr>
      <vt:lpstr>Earth’s Heat</vt:lpstr>
      <vt:lpstr>What is Temperature?</vt:lpstr>
      <vt:lpstr>Temperature</vt:lpstr>
      <vt:lpstr>PowerPoint Presentation</vt:lpstr>
      <vt:lpstr>Heat Transfer</vt:lpstr>
      <vt:lpstr>Heat Transfer</vt:lpstr>
      <vt:lpstr>PowerPoint Presentation</vt:lpstr>
      <vt:lpstr>PowerPoint Presentation</vt:lpstr>
      <vt:lpstr>Convection = Hot Air Rises, Cold Air Sinks</vt:lpstr>
      <vt:lpstr>How does energy transfer from one area to another?</vt:lpstr>
      <vt:lpstr>Global Convection Currents</vt:lpstr>
      <vt:lpstr>Global Conveyor Belt</vt:lpstr>
      <vt:lpstr>Gulf Stream</vt:lpstr>
      <vt:lpstr>PowerPoint Presentation</vt:lpstr>
      <vt:lpstr>Global Convection Currents</vt:lpstr>
      <vt:lpstr>Global Wind Currents</vt:lpstr>
      <vt:lpstr>World Deserts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Light Behaves</dc:title>
  <dc:creator>M F</dc:creator>
  <cp:lastModifiedBy>M F</cp:lastModifiedBy>
  <cp:revision>13</cp:revision>
  <dcterms:created xsi:type="dcterms:W3CDTF">2019-03-17T18:15:14Z</dcterms:created>
  <dcterms:modified xsi:type="dcterms:W3CDTF">2021-03-23T14:50:50Z</dcterms:modified>
</cp:coreProperties>
</file>