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8" r:id="rId3"/>
    <p:sldId id="274" r:id="rId4"/>
    <p:sldId id="265" r:id="rId5"/>
    <p:sldId id="291" r:id="rId6"/>
    <p:sldId id="269" r:id="rId7"/>
    <p:sldId id="293" r:id="rId8"/>
    <p:sldId id="292" r:id="rId9"/>
    <p:sldId id="289" r:id="rId10"/>
    <p:sldId id="290" r:id="rId11"/>
    <p:sldId id="28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79" d="100"/>
          <a:sy n="79" d="100"/>
        </p:scale>
        <p:origin x="835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D3844-B33F-4CD4-BDB5-079734FB1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74A98-DD90-4CD2-8FB7-7D0D263A5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11E18-155E-48ED-9AC1-AF13F272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F2F81-2CC7-4EE0-9409-5F9C6976F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ED189-7E70-486D-8662-FF5959489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68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88EA-62B2-4ECF-B897-B8F1B566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CD3D2-AD21-4CE4-BFC1-D7869438E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814C6-B7C0-4099-A7A5-66FD4102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4D2CC-C1EE-43BE-9459-E5507A8B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5F799-7F24-40E7-A004-6273110B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1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4CC1-869E-4F66-A1D3-DE9DC153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3CBA6-05E8-4194-882B-80C35F147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2FD08-BBD4-4FBF-9773-3C5C0436E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64759-A718-4B5D-BF9E-D001DD4A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E11F5-26E3-4429-970F-52E78165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B4BF-62B8-4A33-99C2-361207973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A7404-41FE-438B-97C9-5C1270CAF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219B2-E8B7-44C0-812C-4B328523A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5FFB4-3F7B-4612-A10E-F4BAF0E6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F6207-08FB-4870-AB96-52D858F35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57860-FB09-4E8A-B8BA-3DB3D0FFF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6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6569-6C57-4B85-A84C-581408E31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F5F90-2B6C-4443-AFBE-7E1222F9D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E40BB-3470-4267-9265-53A756313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2CCE17-B093-4E63-BF62-9DA2F16AE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EDEE9-8A75-49A3-B0AB-07D9EAE363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9AA69-2260-40E8-B5C2-98780164B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F9F1A-806D-4392-BDBC-DF20E32C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18DF5F-C136-4964-B135-CBBFB9403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84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EAB1D-DCEC-44CD-A1E0-871A13A61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8C9BF-E96D-4D4A-B72F-4547F46A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C1C9B3-D35A-4FEB-A726-C0928CD20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C6D819-CD5C-4366-BA23-24C630B40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7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0A83A8-F114-480E-95F2-3BE1A2016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893807-3657-4C25-A6FE-B8969F49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9A1A0-00EB-421C-9AEA-34D2DF588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4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0E05A-7B42-4F0A-A9FE-015DCD29A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869A6-989D-4BFD-AD31-1E2965106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92C2E-C2A5-4065-9359-972C58BE9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1AD4-6F18-41D1-B30A-B53DFF226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ADB41-BA0D-4336-B8CF-19EED2F38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0C554-97DD-413C-B5D3-73A14E25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7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9D25-E675-45BF-BAD1-E2D25DEAD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DF818C-365E-4CDB-A504-F679AA1C47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588C4-BCF5-4FDA-AD51-2D09B6BA9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4E3C9-1079-4AB8-A932-DD239609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140A1-EF09-47C4-994A-A23C78C5D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FF289-72D8-4544-B457-89AD80AFD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51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140A-5CC7-4EBF-885E-35B50B4D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F789E-0026-46CC-949B-5D3857B2D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D5372-2B93-4415-9BFA-FC412A8E9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13FC8-0373-41B7-8D71-9B5B38D3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8BDCE-EFF9-4D73-95E3-4643BAAD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19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36DFBA-EB3A-4AFD-B91C-B5422FB6C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9DC71-33B4-4BAB-8593-0DA4FD913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8220E-1B36-42F5-9B9F-0A5BE958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899A6-2922-41C0-B051-F19C7819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C27E8-5F22-4B21-8DCB-9E22376A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77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5DD6C-B807-4F48-A09F-7440EBD8D2DE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234A8-90D3-4541-8F91-064EE1A8F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0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410B2-B020-403E-A86F-D3842D6B7A53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D8BBB-FFDE-44A0-87F1-08EF1C500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91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87D88-FC86-4506-BBA2-837B6891537A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CA9D-A322-43FB-9C5C-3753C8B4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3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0976-7FDB-4F25-8F59-C54D98011307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83DE9-55FB-4757-ACFD-DEE6695FA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9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4A54C-60E8-41A4-93A8-AA5CC9336967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8508-54A9-4C75-B059-253B26893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2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3DE92-DC37-4631-A8E3-9B6D210BBFFC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CB65A-7F67-40F2-9395-CA7B5AB64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82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4058B-0E2F-4E7F-80C2-E8125530005A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0042-BD9E-477A-913B-823303A05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98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15A3-FA9B-4B6F-A054-F0661D1390C1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9970E-E409-4FA6-A3BD-3EA3D2802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3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97F6-09A0-4531-835D-539CA9774975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1B8E7-4E8C-49C9-A32C-CCE8DF9D3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30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218A8-C410-4E2D-8E31-72AF55CEE5EB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F038-0B12-4721-B33C-D7113F515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54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575A-F11D-449A-9411-CD9768765E47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B776B-BDC1-4BF6-9DBF-D88A3F467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214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99CF-19B5-4FC2-AD72-5A16FE9BE3BF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275A-1596-4038-87DE-9D86C1F6B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0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2C5C4-B36C-4669-9877-56BB05446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74BF1-C0EB-47C0-9BD4-7633F5AC9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FD6A0-4E4D-43B2-BBA3-D9EBD88E0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3E72E-BD29-4AF0-818A-F8B8135725B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5DFA9-C881-4B82-A63E-3069AE391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D7A8C-25F0-4107-BF85-29F374B2D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EA5DC-68FB-4519-872C-5A807E30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0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F227CE-C509-4AFD-AFAB-B932B34B194D}" type="datetimeFigureOut">
              <a:rPr lang="en-US"/>
              <a:pPr>
                <a:defRPr/>
              </a:pPr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073D05-6E76-4199-8679-3B95C6578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5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5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3200" i="1" dirty="0">
                <a:solidFill>
                  <a:srgbClr val="000000"/>
                </a:solidFill>
              </a:rPr>
              <a:t>Aristotle</a:t>
            </a:r>
            <a:r>
              <a:rPr lang="en-US" sz="3200" dirty="0">
                <a:solidFill>
                  <a:srgbClr val="000000"/>
                </a:solidFill>
              </a:rPr>
              <a:t>  =  heavy objects fall faster than light objects… </a:t>
            </a:r>
          </a:p>
          <a:p>
            <a:pPr eaLnBrk="1" hangingPunct="1">
              <a:buFont typeface="Arial" charset="0"/>
              <a:buNone/>
            </a:pPr>
            <a:r>
              <a:rPr lang="en-US" sz="3200" dirty="0">
                <a:solidFill>
                  <a:srgbClr val="000000"/>
                </a:solidFill>
              </a:rPr>
              <a:t>NOT!</a:t>
            </a:r>
          </a:p>
          <a:p>
            <a:pPr eaLnBrk="1" hangingPunct="1">
              <a:buFont typeface="Arial" charset="0"/>
              <a:buNone/>
            </a:pPr>
            <a:endParaRPr lang="en-US" sz="32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3200" i="1" dirty="0">
                <a:solidFill>
                  <a:srgbClr val="000000"/>
                </a:solidFill>
              </a:rPr>
              <a:t>Kepler</a:t>
            </a:r>
            <a:r>
              <a:rPr lang="en-US" sz="3200" dirty="0">
                <a:solidFill>
                  <a:srgbClr val="000000"/>
                </a:solidFill>
              </a:rPr>
              <a:t>   =  laws of planetary motion (didn’t know cause).</a:t>
            </a:r>
          </a:p>
          <a:p>
            <a:pPr eaLnBrk="1" hangingPunct="1">
              <a:buFont typeface="Arial" charset="0"/>
              <a:buNone/>
            </a:pPr>
            <a:endParaRPr lang="en-US" sz="32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3200" i="1" dirty="0">
                <a:solidFill>
                  <a:srgbClr val="000000"/>
                </a:solidFill>
              </a:rPr>
              <a:t>Galileo</a:t>
            </a:r>
            <a:r>
              <a:rPr lang="en-US" sz="3200" dirty="0">
                <a:solidFill>
                  <a:srgbClr val="000000"/>
                </a:solidFill>
              </a:rPr>
              <a:t>  =  first to test “how objects fall” (didn’t know cause).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A22E1-4755-4BF6-9027-E3B87CD2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354013"/>
            <a:ext cx="6586491" cy="15401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Sir Isaac Newton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(1642 – 1727)</a:t>
            </a:r>
          </a:p>
        </p:txBody>
      </p:sp>
      <p:pic>
        <p:nvPicPr>
          <p:cNvPr id="37889" name="Content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8255" r="12919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0801-B3A1-406C-8029-BF36D8F53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182306"/>
            <a:ext cx="6586489" cy="404151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defRPr/>
            </a:pPr>
            <a:r>
              <a:rPr lang="en-US" sz="2400" dirty="0"/>
              <a:t>--  Gravity </a:t>
            </a:r>
            <a:endParaRPr lang="en-US" sz="2400" i="1" dirty="0"/>
          </a:p>
          <a:p>
            <a:pPr>
              <a:defRPr/>
            </a:pPr>
            <a:r>
              <a:rPr lang="en-US" sz="2400" i="1" dirty="0"/>
              <a:t>--  3 </a:t>
            </a:r>
            <a:r>
              <a:rPr lang="en-US" sz="2400" dirty="0"/>
              <a:t>Laws of Motion</a:t>
            </a:r>
          </a:p>
          <a:p>
            <a:pPr>
              <a:defRPr/>
            </a:pPr>
            <a:r>
              <a:rPr lang="en-US" sz="2400" i="1" dirty="0"/>
              <a:t>--  </a:t>
            </a:r>
            <a:r>
              <a:rPr lang="en-US" sz="2400" dirty="0"/>
              <a:t>How light and rainbows work</a:t>
            </a:r>
          </a:p>
          <a:p>
            <a:pPr>
              <a:defRPr/>
            </a:pPr>
            <a:r>
              <a:rPr lang="en-US" sz="2400" i="1" dirty="0"/>
              <a:t>--  </a:t>
            </a:r>
            <a:r>
              <a:rPr lang="en-US" sz="2400" dirty="0"/>
              <a:t>How tides work</a:t>
            </a:r>
          </a:p>
          <a:p>
            <a:pPr>
              <a:defRPr/>
            </a:pPr>
            <a:r>
              <a:rPr lang="en-US" sz="2400" dirty="0"/>
              <a:t>--  Built the first reflecting telescope</a:t>
            </a:r>
          </a:p>
          <a:p>
            <a:pPr>
              <a:defRPr/>
            </a:pPr>
            <a:r>
              <a:rPr lang="en-US" sz="2400" dirty="0"/>
              <a:t>--  invented calculus</a:t>
            </a:r>
          </a:p>
          <a:p>
            <a:pPr>
              <a:defRPr/>
            </a:pPr>
            <a:r>
              <a:rPr lang="en-US" sz="2400" dirty="0"/>
              <a:t>--  Universe was static (wrong)</a:t>
            </a:r>
          </a:p>
          <a:p>
            <a:pPr>
              <a:defRPr/>
            </a:pPr>
            <a:r>
              <a:rPr lang="en-US" sz="2400" dirty="0"/>
              <a:t>--  Absolute time (wrong)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6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914400" eaLnBrk="1" hangingPunct="1"/>
            <a:r>
              <a:rPr lang="en-US" sz="4800" b="1" dirty="0"/>
              <a:t>Newton’s Gravity Sucks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B3A5E0-7905-4BF1-A0FF-90489424E635}"/>
              </a:ext>
            </a:extLst>
          </p:cNvPr>
          <p:cNvSpPr>
            <a:spLocks noGrp="1"/>
          </p:cNvSpPr>
          <p:nvPr>
            <p:ph sz="half" idx="1"/>
          </p:nvPr>
        </p:nvSpPr>
        <p:spPr bwMode="auto">
          <a:xfrm>
            <a:off x="609600" y="1903445"/>
            <a:ext cx="5384800" cy="422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defTabSz="914400" eaLnBrk="1" hangingPunct="1">
              <a:buNone/>
            </a:pPr>
            <a:r>
              <a:rPr lang="en-US" sz="3200" dirty="0"/>
              <a:t>Gravity related to mass and distance.</a:t>
            </a:r>
          </a:p>
          <a:p>
            <a:pPr marL="0" indent="0" defTabSz="914400" eaLnBrk="1" hangingPunct="1">
              <a:buNone/>
            </a:pPr>
            <a:endParaRPr lang="en-US" sz="3200" dirty="0"/>
          </a:p>
          <a:p>
            <a:pPr marL="0" indent="0" defTabSz="914400" eaLnBrk="1" hangingPunct="1">
              <a:buNone/>
            </a:pPr>
            <a:r>
              <a:rPr lang="en-US" sz="3200" dirty="0"/>
              <a:t>Large Mass = Stronger Gravity</a:t>
            </a:r>
          </a:p>
          <a:p>
            <a:pPr marL="0" indent="0" defTabSz="914400" eaLnBrk="1" hangingPunct="1">
              <a:buNone/>
            </a:pPr>
            <a:endParaRPr lang="en-US" sz="3200" dirty="0"/>
          </a:p>
          <a:p>
            <a:pPr marL="0" indent="0" defTabSz="914400" eaLnBrk="1" hangingPunct="1">
              <a:buNone/>
            </a:pPr>
            <a:r>
              <a:rPr lang="en-US" sz="3200" dirty="0"/>
              <a:t>Weaker when farther away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63581E-B41D-4B6B-832D-5FA11FD606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348707"/>
            <a:ext cx="53848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2F39DD-CAE9-4D63-8589-7C606AE77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Newton’s Gravity</a:t>
            </a: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D5AC38C-E7A3-49D4-89F8-72CC59FE2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19" y="1600200"/>
            <a:ext cx="8033362" cy="4525963"/>
          </a:xfrm>
        </p:spPr>
      </p:pic>
    </p:spTree>
    <p:extLst>
      <p:ext uri="{BB962C8B-B14F-4D97-AF65-F5344CB8AC3E}">
        <p14:creationId xmlns:p14="http://schemas.microsoft.com/office/powerpoint/2010/main" val="3302649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0040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Isaac Newton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5F93C3-35E2-4572-9C95-882CA85A4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153" y="987425"/>
            <a:ext cx="4522270" cy="4873625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86A65F-71F1-47C1-AD96-1AE26D1B3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5192" y="1814804"/>
            <a:ext cx="4968551" cy="4343400"/>
          </a:xfrm>
        </p:spPr>
        <p:txBody>
          <a:bodyPr>
            <a:normAutofit/>
          </a:bodyPr>
          <a:lstStyle/>
          <a:p>
            <a:r>
              <a:rPr lang="en-US" sz="2800" dirty="0"/>
              <a:t>Gravity is a force – instantaneous connection.</a:t>
            </a:r>
          </a:p>
          <a:p>
            <a:endParaRPr lang="en-US" sz="2800" dirty="0"/>
          </a:p>
          <a:p>
            <a:r>
              <a:rPr lang="en-US" sz="2800" dirty="0"/>
              <a:t>What if we fired a cannon ball at just the right speed?  </a:t>
            </a:r>
          </a:p>
          <a:p>
            <a:endParaRPr lang="en-US" sz="2800" dirty="0"/>
          </a:p>
          <a:p>
            <a:r>
              <a:rPr lang="en-US" sz="2800" dirty="0"/>
              <a:t>The moon would fall into Earth but keep missing it… </a:t>
            </a:r>
          </a:p>
          <a:p>
            <a:r>
              <a:rPr lang="en-US" sz="2800" dirty="0"/>
              <a:t>	Orbit!</a:t>
            </a:r>
          </a:p>
          <a:p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E3013852-547C-4EC3-AD67-55F6BE9C3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244" y="311459"/>
            <a:ext cx="827951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gravitational attraction between two objects in the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solar system is greatest when their masses are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F8163CF-B406-4D14-ABCF-D558CB02F9C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1405061"/>
              </p:ext>
            </p:extLst>
          </p:nvPr>
        </p:nvGraphicFramePr>
        <p:xfrm>
          <a:off x="1480457" y="1745971"/>
          <a:ext cx="9256137" cy="3956304"/>
        </p:xfrm>
        <a:graphic>
          <a:graphicData uri="http://schemas.openxmlformats.org/drawingml/2006/table">
            <a:tbl>
              <a:tblPr/>
              <a:tblGrid>
                <a:gridCol w="902077">
                  <a:extLst>
                    <a:ext uri="{9D8B030D-6E8A-4147-A177-3AD203B41FA5}">
                      <a16:colId xmlns:a16="http://schemas.microsoft.com/office/drawing/2014/main" val="2687440467"/>
                    </a:ext>
                  </a:extLst>
                </a:gridCol>
                <a:gridCol w="1327150">
                  <a:extLst>
                    <a:ext uri="{9D8B030D-6E8A-4147-A177-3AD203B41FA5}">
                      <a16:colId xmlns:a16="http://schemas.microsoft.com/office/drawing/2014/main" val="3307603127"/>
                    </a:ext>
                  </a:extLst>
                </a:gridCol>
                <a:gridCol w="7026910">
                  <a:extLst>
                    <a:ext uri="{9D8B030D-6E8A-4147-A177-3AD203B41FA5}">
                      <a16:colId xmlns:a16="http://schemas.microsoft.com/office/drawing/2014/main" val="1899721123"/>
                    </a:ext>
                  </a:extLst>
                </a:gridCol>
              </a:tblGrid>
              <a:tr h="1240536">
                <a:tc>
                  <a:txBody>
                    <a:bodyPr/>
                    <a:lstStyle/>
                    <a:p>
                      <a:pPr fontAlgn="base"/>
                      <a:r>
                        <a:rPr lang="en-US" sz="2800" dirty="0">
                          <a:effectLst/>
                        </a:rPr>
                        <a:t>A) </a:t>
                      </a: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 sz="2800" dirty="0">
                        <a:effectLst/>
                      </a:endParaRP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800" dirty="0">
                          <a:effectLst/>
                        </a:rPr>
                        <a:t>small, and the objects are close together</a:t>
                      </a:r>
                    </a:p>
                  </a:txBody>
                  <a:tcPr marL="167640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190777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fontAlgn="base"/>
                      <a:r>
                        <a:rPr lang="en-US" sz="2800">
                          <a:effectLst/>
                        </a:rPr>
                        <a:t>B) </a:t>
                      </a: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 sz="2800" dirty="0">
                        <a:effectLst/>
                      </a:endParaRP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800" dirty="0">
                          <a:effectLst/>
                        </a:rPr>
                        <a:t>small, and the objects are far apart</a:t>
                      </a:r>
                    </a:p>
                  </a:txBody>
                  <a:tcPr marL="167640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889100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fontAlgn="base"/>
                      <a:r>
                        <a:rPr lang="en-US" sz="2800">
                          <a:effectLst/>
                        </a:rPr>
                        <a:t>C) </a:t>
                      </a: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 sz="2800" dirty="0">
                        <a:effectLst/>
                      </a:endParaRP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800" dirty="0">
                          <a:effectLst/>
                        </a:rPr>
                        <a:t>large, and the objects are far apart</a:t>
                      </a:r>
                    </a:p>
                  </a:txBody>
                  <a:tcPr marL="167640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227447"/>
                  </a:ext>
                </a:extLst>
              </a:tr>
              <a:tr h="1240536">
                <a:tc>
                  <a:txBody>
                    <a:bodyPr/>
                    <a:lstStyle/>
                    <a:p>
                      <a:pPr fontAlgn="base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D)</a:t>
                      </a: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4925" marR="34925" marT="34925" marB="34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800" dirty="0">
                          <a:effectLst/>
                        </a:rPr>
                        <a:t>large, and the objects are close together</a:t>
                      </a:r>
                    </a:p>
                  </a:txBody>
                  <a:tcPr marL="167640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665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98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F5D37-FA5F-4660-82F4-1D65B0507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05" y="399458"/>
            <a:ext cx="3363974" cy="1559971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Einstein’s Gravity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0109C-4C64-4F4A-BD9E-FB5EDBE37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9917" y="2402633"/>
            <a:ext cx="4054151" cy="417078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Gravity is not a force…not instantaneous</a:t>
            </a:r>
          </a:p>
          <a:p>
            <a:endParaRPr lang="en-US" sz="2400" dirty="0"/>
          </a:p>
          <a:p>
            <a:r>
              <a:rPr lang="en-US" sz="2400" dirty="0"/>
              <a:t>Nothing faster than speed of light.</a:t>
            </a:r>
          </a:p>
          <a:p>
            <a:endParaRPr lang="en-US" sz="2400" dirty="0"/>
          </a:p>
          <a:p>
            <a:r>
              <a:rPr lang="en-US" sz="2400" dirty="0"/>
              <a:t>If space is curved or warped, then gravity is just how things move along curve.</a:t>
            </a:r>
          </a:p>
          <a:p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" name="Content Placeholder 9" descr="A close up of text on a black surface&#10;&#10;Description automatically generated">
            <a:extLst>
              <a:ext uri="{FF2B5EF4-FFF2-40B4-BE49-F238E27FC236}">
                <a16:creationId xmlns:a16="http://schemas.microsoft.com/office/drawing/2014/main" id="{F79AB59E-FD71-467B-BEB8-E0B417271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102" y="643467"/>
            <a:ext cx="4406090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87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C5A221-506B-41C9-99EA-9D790460E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615" y="509048"/>
            <a:ext cx="8050491" cy="586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6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CF738E-8887-4A83-B514-FC15FD31D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54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2"/>
          <p:cNvSpPr>
            <a:spLocks noGrp="1"/>
          </p:cNvSpPr>
          <p:nvPr>
            <p:ph type="title"/>
          </p:nvPr>
        </p:nvSpPr>
        <p:spPr>
          <a:xfrm>
            <a:off x="4965430" y="629267"/>
            <a:ext cx="6586491" cy="1152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Einstein’s Gravity</a:t>
            </a:r>
          </a:p>
        </p:txBody>
      </p:sp>
      <p:pic>
        <p:nvPicPr>
          <p:cNvPr id="6" name="Picture Placeholder 5" descr="A black and white photo of a person&#10;&#10;Description generated with very high confidence">
            <a:extLst>
              <a:ext uri="{FF2B5EF4-FFF2-40B4-BE49-F238E27FC236}">
                <a16:creationId xmlns:a16="http://schemas.microsoft.com/office/drawing/2014/main" id="{0855CE5F-4F12-4204-9858-6F38756E909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1" r="18872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4965431" y="2043954"/>
                <a:ext cx="6586489" cy="4179866"/>
              </a:xfrm>
            </p:spPr>
            <p:txBody>
              <a:bodyPr vert="horz" lIns="91440" tIns="45720" rIns="91440" bIns="45720" rtlCol="0">
                <a:normAutofit lnSpcReduction="10000"/>
              </a:bodyPr>
              <a:lstStyle/>
              <a:p>
                <a:pPr>
                  <a:defRPr/>
                </a:pPr>
                <a:r>
                  <a:rPr lang="en-US" sz="2000" b="1" u="sng" dirty="0"/>
                  <a:t>Albert Einstein</a:t>
                </a:r>
                <a:r>
                  <a:rPr lang="en-US" sz="2000" dirty="0"/>
                  <a:t>  (1879 – 1959)  -  </a:t>
                </a:r>
              </a:p>
              <a:p>
                <a:pPr>
                  <a:defRPr/>
                </a:pPr>
                <a:r>
                  <a:rPr lang="en-US" sz="2000" dirty="0"/>
                  <a:t>--  explains why and how gravity works.</a:t>
                </a:r>
              </a:p>
              <a:p>
                <a:pPr>
                  <a:defRPr/>
                </a:pPr>
                <a:r>
                  <a:rPr lang="en-US" sz="2000" dirty="0"/>
                  <a:t>--  energy = mass (e=m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)</a:t>
                </a:r>
              </a:p>
              <a:p>
                <a:pPr>
                  <a:defRPr/>
                </a:pPr>
                <a:endParaRPr lang="en-US" sz="2000" dirty="0"/>
              </a:p>
              <a:p>
                <a:pPr>
                  <a:defRPr/>
                </a:pPr>
                <a:r>
                  <a:rPr lang="en-US" sz="2000" i="1" dirty="0"/>
                  <a:t>Special Relativity (1905</a:t>
                </a:r>
                <a:r>
                  <a:rPr lang="en-US" sz="2000" dirty="0"/>
                  <a:t>):</a:t>
                </a:r>
              </a:p>
              <a:p>
                <a:pPr>
                  <a:defRPr/>
                </a:pPr>
                <a:r>
                  <a:rPr lang="en-US" sz="2000" dirty="0"/>
                  <a:t>--  speed of light is absolute, making time relative. </a:t>
                </a:r>
              </a:p>
              <a:p>
                <a:pPr>
                  <a:defRPr/>
                </a:pPr>
                <a:r>
                  <a:rPr lang="en-US" sz="2000" dirty="0"/>
                  <a:t>--  reality is 4 dimensions – space (3D) and time (1D).</a:t>
                </a:r>
              </a:p>
              <a:p>
                <a:pPr indent="-228600">
                  <a:buFont typeface="Arial" panose="020B0604020202020204" pitchFamily="34" charset="0"/>
                  <a:buChar char="•"/>
                  <a:defRPr/>
                </a:pPr>
                <a:endParaRPr lang="en-US" sz="2000" dirty="0"/>
              </a:p>
              <a:p>
                <a:pPr>
                  <a:defRPr/>
                </a:pPr>
                <a:r>
                  <a:rPr lang="en-US" sz="2000" i="1" dirty="0"/>
                  <a:t>General Relativity (1915):</a:t>
                </a:r>
              </a:p>
              <a:p>
                <a:pPr>
                  <a:defRPr/>
                </a:pPr>
                <a:r>
                  <a:rPr lang="en-US" sz="2000" dirty="0"/>
                  <a:t>--  gravity is the result of space curving and warping from massive objects. </a:t>
                </a:r>
              </a:p>
              <a:p>
                <a:pPr indent="-228600">
                  <a:buFont typeface="Arial" panose="020B0604020202020204" pitchFamily="34" charset="0"/>
                  <a:buChar char="•"/>
                  <a:defRPr/>
                </a:pPr>
                <a:endParaRPr lang="en-US" sz="2000" dirty="0"/>
              </a:p>
              <a:p>
                <a:pPr indent="-228600">
                  <a:buFont typeface="Arial" panose="020B0604020202020204" pitchFamily="34" charset="0"/>
                  <a:buChar char="•"/>
                  <a:defRPr/>
                </a:pPr>
                <a:endParaRPr lang="en-US" sz="13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4965431" y="2043954"/>
                <a:ext cx="6586489" cy="4179866"/>
              </a:xfrm>
              <a:blipFill>
                <a:blip r:embed="rId3"/>
                <a:stretch>
                  <a:fillRect l="-1019" t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309</Words>
  <Application>Microsoft Office PowerPoint</Application>
  <PresentationFormat>Widescreen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1_Office Theme</vt:lpstr>
      <vt:lpstr>Gravity</vt:lpstr>
      <vt:lpstr>Sir Isaac Newton (1642 – 1727)</vt:lpstr>
      <vt:lpstr>Newton’s Gravity Sucks</vt:lpstr>
      <vt:lpstr>Newton’s Gravity</vt:lpstr>
      <vt:lpstr>Isaac Newton</vt:lpstr>
      <vt:lpstr>PowerPoint Presentation</vt:lpstr>
      <vt:lpstr>Einstein’s Gravity</vt:lpstr>
      <vt:lpstr>PowerPoint Presentation</vt:lpstr>
      <vt:lpstr>PowerPoint Presentation</vt:lpstr>
      <vt:lpstr>Einstein’s Gravity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Gravity</dc:title>
  <dc:creator>M F</dc:creator>
  <cp:lastModifiedBy>M F</cp:lastModifiedBy>
  <cp:revision>1</cp:revision>
  <dcterms:created xsi:type="dcterms:W3CDTF">2019-10-10T12:01:03Z</dcterms:created>
  <dcterms:modified xsi:type="dcterms:W3CDTF">2019-10-10T12:05:15Z</dcterms:modified>
</cp:coreProperties>
</file>