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81" r:id="rId2"/>
    <p:sldId id="288" r:id="rId3"/>
    <p:sldId id="329" r:id="rId4"/>
    <p:sldId id="316" r:id="rId5"/>
    <p:sldId id="317" r:id="rId6"/>
    <p:sldId id="287" r:id="rId7"/>
    <p:sldId id="283" r:id="rId8"/>
    <p:sldId id="284" r:id="rId9"/>
    <p:sldId id="319" r:id="rId10"/>
    <p:sldId id="320" r:id="rId11"/>
    <p:sldId id="330" r:id="rId12"/>
    <p:sldId id="321" r:id="rId13"/>
    <p:sldId id="289" r:id="rId14"/>
    <p:sldId id="315" r:id="rId15"/>
    <p:sldId id="327" r:id="rId16"/>
    <p:sldId id="318" r:id="rId17"/>
    <p:sldId id="294" r:id="rId18"/>
    <p:sldId id="296" r:id="rId19"/>
    <p:sldId id="293" r:id="rId20"/>
    <p:sldId id="292" r:id="rId21"/>
    <p:sldId id="309" r:id="rId22"/>
    <p:sldId id="303" r:id="rId23"/>
    <p:sldId id="290" r:id="rId24"/>
    <p:sldId id="297" r:id="rId25"/>
    <p:sldId id="300" r:id="rId26"/>
    <p:sldId id="323" r:id="rId27"/>
    <p:sldId id="304" r:id="rId28"/>
    <p:sldId id="324" r:id="rId29"/>
    <p:sldId id="325" r:id="rId30"/>
    <p:sldId id="305" r:id="rId31"/>
    <p:sldId id="326" r:id="rId32"/>
    <p:sldId id="307" r:id="rId33"/>
    <p:sldId id="311" r:id="rId34"/>
    <p:sldId id="308" r:id="rId35"/>
    <p:sldId id="328" r:id="rId36"/>
    <p:sldId id="310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24"/>
  </p:normalViewPr>
  <p:slideViewPr>
    <p:cSldViewPr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A78AB28-F20A-43BF-9CD6-F0FBF2DCA0C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4845CAB-A720-421C-98DF-A97B794CE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17198F03-C587-4591-B133-F32BECA096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0D179AEC-F89D-4B51-BF10-63F6602793F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351BC67-3FFC-4AC6-81E5-5319E06F7D8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0425C84-62BE-48B8-944B-0C7EA1EDBEC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2E66F83E-7633-417C-A3CD-35AD99D0274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5BFC7E5-75FA-456C-9873-F9515283404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8811643B-84E3-441A-A38A-12077AAE95D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0AF2FF90-EA22-4B32-8FCA-ECD4DB4365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5EAA4EC1-4E98-47C4-B11F-23425EF34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0D0A410-A5A2-4623-872D-EA79BDE46D7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0087368-42E7-4508-87CA-2BA254E06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D8E889C-DECC-4E2C-9E86-988C14A640AB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A4ED303-4993-4A02-85C6-928C95BC52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B31AE51-EE4F-4EDE-A3AF-8B1B286D2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6E1CE09A-2702-4748-B6B6-F5117C5510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958C1F1-8148-404F-9123-B370FE16C793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40592657-8DDC-4F42-81CD-A6F976EE85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B5D051D0-0D7B-4BC0-A355-3DA42A4354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B74A2307-C2F0-477B-98C6-C2CA8131C5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50DEBA3-509C-4503-A164-5BBB266CFA25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8EBE369-E58E-4F65-AAED-9AF104CB84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35A1B829-E741-4FEA-9715-721D888451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65BB0826-453A-4C10-9438-E6DE99307B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22102F2-1FD0-4B1E-AE10-CB8D2DF3827A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BD252B38-925F-48FB-82F3-D3E2BED1F9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BE7FD44-D9DB-46B7-A584-915BECDAD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2E0582B-F1FE-487F-979B-679669A18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4680D8C-7AB6-45E4-8F4B-CB0AF0D9821B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3A257E4-2264-4E7D-96A8-544BD5E790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AD808BC9-C517-4BAA-B571-A38FB93C6F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2867C975-7A02-42E0-A24E-BA5D44155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16311F4-CAA3-40F0-8453-282AD957F092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811C9A5-29EE-4149-9DC3-5345820A8A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04733398-7FE8-49D9-8BB7-3E07051BD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A443521-C3E8-4451-BC4C-C2FC08BE57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B80694A-85B6-47E6-8006-C6E1C6D26A8E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A8ACBA4E-A2EF-4982-914B-3C5C048D35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26C1A57-7FF1-451C-8C38-96CB48163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9F4AF296-DCDE-46EA-8ECB-22FCDA25CB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36D3EB5-4A67-4F2D-AC92-E7F382D1D919}" type="slidenum">
              <a:rPr lang="en-US" altLang="en-US" sz="1200" smtClean="0"/>
              <a:pPr/>
              <a:t>18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982DDD3-B75B-4BC3-98F1-1BEF3E5CF2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53052815-9B7E-4778-A4B6-DD94F9EA9A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280A1004-4D42-466F-8DED-77AA45EE4D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E58DC27-D611-4574-A64E-E1B5B970D130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EF98C5E2-F234-4B89-95E0-C2B69BB752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E2A2F89-EE97-4588-BA29-6C2DCA4F48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365EADD0-062D-4AC7-8AAB-6755EB03F4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1A2C0B-9704-4757-96AA-000E4565CD28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1928246D-A377-46C9-81CD-689F4F2DA0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754406B-9294-42B4-AFFE-447F55693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DF651089-7746-4840-8B65-9133F3095E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7A437E3-4CCF-402F-B7AB-FE40D712F529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96572293-F804-4325-86F6-C3495A633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19D2CBAC-AFD2-4885-A1FC-1475F7375F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BD4616-092B-46FC-8237-BDD1DD2ED2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08B62C-25FE-4903-8BBB-4555CFA731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3097C9-588B-4E21-A60E-A5F5664CA7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E7D33-9A21-45BE-9B99-A7BA67FB212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533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AB231F-D83E-448A-A644-0EA2AD2AF0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0D60DC-20F8-4E73-8DA7-9A697F62C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75DCAD-C897-4DF4-B0A2-51C11DDCA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41BC9-5F31-4D60-B59A-556D37C303C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8918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6370E2-AF8E-4DBC-87AB-ED11FC8863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212C59-3E94-4538-9E67-7B010EFE0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C82780-CB16-44B8-84D2-D1C26ED4E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6A42A-5B0D-4E68-84A6-825BE1CA6D8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78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27199C-4899-4491-A1B5-BB97D83ED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BE2E8B-F29C-4039-83FB-AB47779C08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960AA8-A0FC-46FE-9444-D385D7D75C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167EF-346F-4DA4-9CFC-918DD75E837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0977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32BEEBE-8074-43EC-B832-2AB27C3CDE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C1D588F-14FE-4892-B998-0B7C323E13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30355A1-6758-494F-A650-EF67DA4CD1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5FE49-B5C5-434D-95DD-BE8DDBFDC6F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531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8CE160-3395-4B6C-AF25-D24D2F1AA4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F8FA70-F2CA-4FE5-9EA5-037A635E9F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5762858-A46E-4158-BFE7-FB61496BBA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928CF-153E-4F05-938D-789CB25F892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6151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75D7EA5-B102-408D-86A7-FBC874AFD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BC454C-88BC-4566-BDEC-359FE9CDAC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8FEBA65-F570-460E-B4CD-5E2C8F316C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9A2F0-8076-4A39-8365-A6858892F78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0774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1F216F-D063-4731-8819-CADAFFA5DE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5786D-44CC-4228-A6D3-FC1ED8C949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B294FA-9238-4980-AF2E-3AE9B3CEE2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EFBE9-33FD-4806-8148-2775DA08F7D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2513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92ABF6-2C41-4DBA-AEA7-83A497C301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1B0FF8-79D4-419F-BCEC-15E36FCB4A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FBCB59-93CD-48F6-AC41-E4E4ED4B58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86504-5280-47C9-A764-1EB3FDEFB70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1712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C339F1-689C-46F3-9D14-7FB1244944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3B6342-D7F1-47E1-BAE7-FC016E3A39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8BFDF-8818-4FD0-8A3D-BAD08D6787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E854B-A492-46CA-9027-966B8BD852B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820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66AF1D-9287-4379-AF04-413C422E36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8B26D9-197E-4282-BA08-67EC8CED75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FBD951-665C-4A0E-852C-5010E7C802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F42AF-1249-4BF4-9B58-C40BE9CE86E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349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CCA4BF4-CEFC-4EB0-9C60-662249CA47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14B58E3-5615-44D2-BD47-BC483AD307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A201204-9A41-49A7-9D82-402BE6DB98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8BB80-D31F-4FB3-AFBA-08D0EE8A473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39313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17ED367-7BF5-489D-9606-011AC62FB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F1D6D90-FAAD-4F9B-9795-27B00F63AA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3066627-DA6D-4F1B-96EA-54DF01A859E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" charset="0"/>
                <a:ea typeface="ＭＳ Ｐゴシック" pitchFamily="-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940D2AB-9E55-4D23-BB7C-3038268392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" charset="0"/>
                <a:ea typeface="ＭＳ Ｐゴシック" pitchFamily="-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2713B0-8C96-44F4-BD85-A0F732A8FC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248FEA-15CF-4B9E-B3FC-9D1068ABE54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39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Content Placeholder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7E351F2-FE80-40CB-B5AE-4ED8A2B4A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4943" b="17006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69643" name="Oval 141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AF35162B-9392-4FA7-AE2C-CA5E56950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641" y="5091289"/>
            <a:ext cx="2063252" cy="11571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500" b="1" kern="1200">
                <a:solidFill>
                  <a:srgbClr val="000000"/>
                </a:solidFill>
              </a:rPr>
              <a:t>Glaciers</a:t>
            </a:r>
            <a:endParaRPr lang="en-US" altLang="en-US" sz="3500" kern="1200" dirty="0">
              <a:solidFill>
                <a:srgbClr val="000000"/>
              </a:solidFill>
            </a:endParaRPr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8A87E866-0343-4B13-89C7-56A5AB3C76F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48000" y="4953000"/>
            <a:ext cx="5499493" cy="1676400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800" kern="12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Thick ice that moves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do they come from?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there is more snow than melting.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 Tops of mountains and polar regions.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 Ice flows downhill due to gravity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15F4585-868D-40AF-9095-C80EF1603A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8031" y="388565"/>
            <a:ext cx="4953000" cy="717550"/>
          </a:xfrm>
        </p:spPr>
        <p:txBody>
          <a:bodyPr/>
          <a:lstStyle/>
          <a:p>
            <a:pPr algn="ctr" eaLnBrk="1" hangingPunct="1"/>
            <a:r>
              <a:rPr lang="en-US" altLang="en-US" sz="4000" b="1" dirty="0">
                <a:latin typeface="Calibri" panose="020F0502020204030204" pitchFamily="34" charset="0"/>
              </a:rPr>
              <a:t>Continental Glaciers</a:t>
            </a:r>
            <a:endParaRPr lang="en-US" altLang="en-US" sz="4000" dirty="0">
              <a:latin typeface="Calibri" panose="020F0502020204030204" pitchFamily="34" charset="0"/>
            </a:endParaRPr>
          </a:p>
        </p:txBody>
      </p:sp>
      <p:pic>
        <p:nvPicPr>
          <p:cNvPr id="4" name="Content Placeholder 3" descr="A picture containing text&#10;&#10;Description automatically generated">
            <a:extLst>
              <a:ext uri="{FF2B5EF4-FFF2-40B4-BE49-F238E27FC236}">
                <a16:creationId xmlns:a16="http://schemas.microsoft.com/office/drawing/2014/main" id="{3A90CB86-A05B-4865-A1FB-EC85ACDD4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86187" y="1981200"/>
            <a:ext cx="5111750" cy="3833812"/>
          </a:xfrm>
        </p:spPr>
      </p:pic>
      <p:sp>
        <p:nvSpPr>
          <p:cNvPr id="82948" name="Rectangle 4">
            <a:extLst>
              <a:ext uri="{FF2B5EF4-FFF2-40B4-BE49-F238E27FC236}">
                <a16:creationId xmlns:a16="http://schemas.microsoft.com/office/drawing/2014/main" id="{622ABA89-7A42-45F8-81C4-0954DA8B18B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1" y="1435100"/>
            <a:ext cx="3733800" cy="46910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b="1" i="1" dirty="0">
                <a:latin typeface="Calibri" panose="020F0502020204030204" pitchFamily="34" charset="0"/>
              </a:rPr>
              <a:t>Ice sheets</a:t>
            </a:r>
            <a:r>
              <a:rPr lang="en-US" altLang="en-US" sz="2400" b="1" dirty="0">
                <a:latin typeface="Calibri" panose="020F0502020204030204" pitchFamily="34" charset="0"/>
              </a:rPr>
              <a:t> </a:t>
            </a:r>
            <a:r>
              <a:rPr lang="en-US" altLang="en-US" sz="2400" dirty="0">
                <a:latin typeface="Calibri" panose="020F0502020204030204" pitchFamily="34" charset="0"/>
              </a:rPr>
              <a:t>that cover continents.</a:t>
            </a:r>
          </a:p>
          <a:p>
            <a:pPr eaLnBrk="1" hangingPunct="1"/>
            <a:endParaRPr lang="en-US" altLang="en-US" sz="24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--  up to 4 miles thick.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--  3% of all water on Earth is freshwater (97% saltwater)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--  99% of all freshwater is in ice sheets</a:t>
            </a:r>
          </a:p>
          <a:p>
            <a:pPr eaLnBrk="1" hangingPunct="1">
              <a:buFontTx/>
              <a:buNone/>
            </a:pPr>
            <a:endParaRPr lang="en-US" altLang="en-US" sz="2400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Only 2 exist: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  Greenland and Antarctica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9797E06-E862-40AD-BBA1-B0674408E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818457"/>
            <a:ext cx="2491737" cy="21533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Ice Age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72674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 descr="Map&#10;&#10;Description automatically generated">
            <a:extLst>
              <a:ext uri="{FF2B5EF4-FFF2-40B4-BE49-F238E27FC236}">
                <a16:creationId xmlns:a16="http://schemas.microsoft.com/office/drawing/2014/main" id="{56D5DB0F-7DC9-49F7-9A5A-5A4B0F415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8508" y="874814"/>
            <a:ext cx="4827411" cy="510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11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4">
            <a:extLst>
              <a:ext uri="{FF2B5EF4-FFF2-40B4-BE49-F238E27FC236}">
                <a16:creationId xmlns:a16="http://schemas.microsoft.com/office/drawing/2014/main" id="{4FF12863-5B48-44E0-99C7-2CBFB578A029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609600"/>
            <a:ext cx="5486400" cy="54864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Content Placeholder 2">
            <a:extLst>
              <a:ext uri="{FF2B5EF4-FFF2-40B4-BE49-F238E27FC236}">
                <a16:creationId xmlns:a16="http://schemas.microsoft.com/office/drawing/2014/main" id="{7F29EC01-44B1-42C6-83B8-5FDDF4D0FF86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166813"/>
            <a:ext cx="7772400" cy="43719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Content Placeholder 7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FBC45F96-6DDE-4A59-9E9D-A5651DCD2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20563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76" name="Oval 75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A245D793-FF50-4F51-A5D3-8D45CE621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5170385"/>
            <a:ext cx="3766337" cy="11841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4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Valley Glacier</a:t>
            </a:r>
          </a:p>
        </p:txBody>
      </p:sp>
      <p:sp>
        <p:nvSpPr>
          <p:cNvPr id="80900" name="Rectangle 4">
            <a:extLst>
              <a:ext uri="{FF2B5EF4-FFF2-40B4-BE49-F238E27FC236}">
                <a16:creationId xmlns:a16="http://schemas.microsoft.com/office/drawing/2014/main" id="{1F7A2C04-6287-4B26-9645-6211390F7FB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4805273"/>
            <a:ext cx="4572000" cy="1976527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Flows downhill because of gravity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Franz-Josef-Glacier">
            <a:extLst>
              <a:ext uri="{FF2B5EF4-FFF2-40B4-BE49-F238E27FC236}">
                <a16:creationId xmlns:a16="http://schemas.microsoft.com/office/drawing/2014/main" id="{6148E75E-99EF-4FC7-9956-FF642E8BA033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609600"/>
            <a:ext cx="6019800" cy="54864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melting-glacier">
            <a:extLst>
              <a:ext uri="{FF2B5EF4-FFF2-40B4-BE49-F238E27FC236}">
                <a16:creationId xmlns:a16="http://schemas.microsoft.com/office/drawing/2014/main" id="{2455CE35-A531-4557-92B5-78A2E6F4B4AF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7788" y="609600"/>
            <a:ext cx="6446837" cy="54864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Content Placeholder 6" descr="A close up of a snow covered mountain&#10;&#10;Description automatically generated">
            <a:extLst>
              <a:ext uri="{FF2B5EF4-FFF2-40B4-BE49-F238E27FC236}">
                <a16:creationId xmlns:a16="http://schemas.microsoft.com/office/drawing/2014/main" id="{0AEFDB19-0B31-4DD0-8F7C-E6B8AC03D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</a:blip>
          <a:srcRect l="9238" r="20835"/>
          <a:stretch/>
        </p:blipFill>
        <p:spPr>
          <a:xfrm>
            <a:off x="4038600" y="685800"/>
            <a:ext cx="4795614" cy="51434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E33A600-FE83-427D-B2BF-732CEAB8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67" y="838200"/>
            <a:ext cx="3602727" cy="977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Vocabulary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01702-66FC-4E2A-B9E4-4E086019E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2057401"/>
            <a:ext cx="3668263" cy="33265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u="sng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Cirque</a:t>
            </a: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bowl-shaped basin where glacier begins.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b="1" u="sng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Arete</a:t>
            </a: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between 2 cirques 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b="1" u="sng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Horns</a:t>
            </a: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between 3 cirques</a:t>
            </a:r>
          </a:p>
        </p:txBody>
      </p:sp>
    </p:spTree>
    <p:extLst>
      <p:ext uri="{BB962C8B-B14F-4D97-AF65-F5344CB8AC3E}">
        <p14:creationId xmlns:p14="http://schemas.microsoft.com/office/powerpoint/2010/main" val="1553175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12BBF265-1791-4827-99DC-57E0A8A2A51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2157" r="2" b="2179"/>
          <a:stretch/>
        </p:blipFill>
        <p:spPr>
          <a:xfrm>
            <a:off x="241299" y="321733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186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now, outdoor, sky, nature&#10;&#10;Description automatically generated">
            <a:extLst>
              <a:ext uri="{FF2B5EF4-FFF2-40B4-BE49-F238E27FC236}">
                <a16:creationId xmlns:a16="http://schemas.microsoft.com/office/drawing/2014/main" id="{7F244098-66BD-4C64-8831-892B5094F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9" r="3322" b="2"/>
          <a:stretch/>
        </p:blipFill>
        <p:spPr>
          <a:xfrm>
            <a:off x="241299" y="321733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79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EF28D5B-2926-4FE4-BF22-EA37C737E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Content Placeholder 11" descr="An island in the middle of a snow covered mountain&#10;&#10;Description automatically generated">
            <a:extLst>
              <a:ext uri="{FF2B5EF4-FFF2-40B4-BE49-F238E27FC236}">
                <a16:creationId xmlns:a16="http://schemas.microsoft.com/office/drawing/2014/main" id="{DB623165-DE0A-48A0-8471-4167DFF5EC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0705" b="11244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02E941BD-027E-419D-A57B-79D61423B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333" y="4606470"/>
            <a:ext cx="575734" cy="57513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C79AC8-4897-4198-9339-418BAB170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63" y="5334000"/>
            <a:ext cx="7944130" cy="7574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800" b="1" kern="1200">
                <a:solidFill>
                  <a:srgbClr val="000000"/>
                </a:solidFill>
              </a:rPr>
              <a:t>U-shaped Valley</a:t>
            </a:r>
          </a:p>
        </p:txBody>
      </p:sp>
    </p:spTree>
    <p:extLst>
      <p:ext uri="{BB962C8B-B14F-4D97-AF65-F5344CB8AC3E}">
        <p14:creationId xmlns:p14="http://schemas.microsoft.com/office/powerpoint/2010/main" val="36830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U-shapedValleyTuolumne">
            <a:extLst>
              <a:ext uri="{FF2B5EF4-FFF2-40B4-BE49-F238E27FC236}">
                <a16:creationId xmlns:a16="http://schemas.microsoft.com/office/drawing/2014/main" id="{DF5D83E7-2E6F-4473-8746-BE6FFA667D0F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8" y="609600"/>
            <a:ext cx="7475537" cy="54864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C9178407-A88B-4F8F-B050-AC6400D072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mountain, outdoor, nature, valley&#10;&#10;Description automatically generated">
            <a:extLst>
              <a:ext uri="{FF2B5EF4-FFF2-40B4-BE49-F238E27FC236}">
                <a16:creationId xmlns:a16="http://schemas.microsoft.com/office/drawing/2014/main" id="{D8B81C45-8AE0-44F9-B171-336DF21B2B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" r="10019" b="-1"/>
          <a:stretch/>
        </p:blipFill>
        <p:spPr>
          <a:xfrm>
            <a:off x="241299" y="321733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76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70">
            <a:extLst>
              <a:ext uri="{FF2B5EF4-FFF2-40B4-BE49-F238E27FC236}">
                <a16:creationId xmlns:a16="http://schemas.microsoft.com/office/drawing/2014/main" id="{DEF28D5B-2926-4FE4-BF22-EA37C737E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434" name="Content Placeholder 3" descr="A group of people riding skis on a snowy hill&#10;&#10;Description automatically generated">
            <a:extLst>
              <a:ext uri="{FF2B5EF4-FFF2-40B4-BE49-F238E27FC236}">
                <a16:creationId xmlns:a16="http://schemas.microsoft.com/office/drawing/2014/main" id="{37216A4E-B8F3-4DC5-9047-DB42276CBD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51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18437" name="Oval 72">
            <a:extLst>
              <a:ext uri="{FF2B5EF4-FFF2-40B4-BE49-F238E27FC236}">
                <a16:creationId xmlns:a16="http://schemas.microsoft.com/office/drawing/2014/main" id="{02E941BD-027E-419D-A57B-79D61423B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333" y="4606470"/>
            <a:ext cx="575734" cy="57513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A07E1B-8198-4D31-AF62-91427AB47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63" y="5334000"/>
            <a:ext cx="7944130" cy="7574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Crevasse</a:t>
            </a:r>
            <a:r>
              <a:rPr lang="en-US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crack in the 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0630A3B0-1721-4AC1-8EEC-09F89483C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6696" y="629266"/>
            <a:ext cx="273860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700" b="1" kern="1200">
                <a:solidFill>
                  <a:schemeClr val="tx1"/>
                </a:solidFill>
              </a:rPr>
              <a:t>Vocabulary</a:t>
            </a:r>
            <a:endParaRPr lang="en-US" altLang="en-US" sz="3700" kern="1200">
              <a:solidFill>
                <a:schemeClr val="tx1"/>
              </a:solidFill>
            </a:endParaRPr>
          </a:p>
        </p:txBody>
      </p:sp>
      <p:sp>
        <p:nvSpPr>
          <p:cNvPr id="98308" name="Rectangle 1028">
            <a:extLst>
              <a:ext uri="{FF2B5EF4-FFF2-40B4-BE49-F238E27FC236}">
                <a16:creationId xmlns:a16="http://schemas.microsoft.com/office/drawing/2014/main" id="{7B57B185-56E3-4897-8348-D16564D35C7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2438401"/>
            <a:ext cx="2996697" cy="22098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600" b="1" kern="1200" dirty="0"/>
          </a:p>
          <a:p>
            <a:pPr algn="ctr" eaLnBrk="1" hangingPunct="1">
              <a:lnSpc>
                <a:spcPct val="90000"/>
              </a:lnSpc>
            </a:pPr>
            <a:r>
              <a:rPr lang="en-US" altLang="en-US" sz="2800" kern="1200" dirty="0">
                <a:latin typeface="Calibri" panose="020F0502020204030204" pitchFamily="34" charset="0"/>
                <a:cs typeface="Calibri" panose="020F0502020204030204" pitchFamily="34" charset="0"/>
              </a:rPr>
              <a:t>Hanging Valleys</a:t>
            </a:r>
          </a:p>
        </p:txBody>
      </p:sp>
      <p:pic>
        <p:nvPicPr>
          <p:cNvPr id="8" name="Content Placeholder 7" descr="A close up of a rock mountain&#10;&#10;Description automatically generated">
            <a:extLst>
              <a:ext uri="{FF2B5EF4-FFF2-40B4-BE49-F238E27FC236}">
                <a16:creationId xmlns:a16="http://schemas.microsoft.com/office/drawing/2014/main" id="{A7547393-5591-4EC5-B275-E3D210E50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735" b="1046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hangingvalley">
            <a:extLst>
              <a:ext uri="{FF2B5EF4-FFF2-40B4-BE49-F238E27FC236}">
                <a16:creationId xmlns:a16="http://schemas.microsoft.com/office/drawing/2014/main" id="{0E1286BA-C645-41BD-BD64-DFAE901C881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6488" y="609600"/>
            <a:ext cx="6929437" cy="54864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1747" name="Picture 6" descr="800px-Glacial_striations">
            <a:extLst>
              <a:ext uri="{FF2B5EF4-FFF2-40B4-BE49-F238E27FC236}">
                <a16:creationId xmlns:a16="http://schemas.microsoft.com/office/drawing/2014/main" id="{8EC42791-8E9F-48F1-B73F-BE38AD1739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49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B6777F-0473-4FDE-96B8-DFDA30A20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4953000"/>
            <a:ext cx="8229600" cy="1509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2800" b="1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Striations</a:t>
            </a:r>
            <a:r>
              <a:rPr lang="en-US" altLang="en-US" sz="28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=  parallel scratches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kern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00C175B-649A-4291-A3CF-71CEB3A31C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Polish</a:t>
            </a:r>
            <a:endParaRPr lang="en-US" altLang="en-US"/>
          </a:p>
        </p:txBody>
      </p:sp>
      <p:pic>
        <p:nvPicPr>
          <p:cNvPr id="33795" name="Picture 6" descr="GlacialPolish">
            <a:extLst>
              <a:ext uri="{FF2B5EF4-FFF2-40B4-BE49-F238E27FC236}">
                <a16:creationId xmlns:a16="http://schemas.microsoft.com/office/drawing/2014/main" id="{C2B8BEF7-F176-4365-B8D0-D3340E4559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752600"/>
            <a:ext cx="7162800" cy="43434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557E157-C475-4C2B-AB0F-A526017543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3008313" cy="11620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Erratic in NYC</a:t>
            </a:r>
            <a:endParaRPr lang="en-US" alt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B5241D-3F6F-4D98-91D4-0E9E02317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168" y="1981200"/>
            <a:ext cx="3313113" cy="3916363"/>
          </a:xfrm>
        </p:spPr>
        <p:txBody>
          <a:bodyPr/>
          <a:lstStyle/>
          <a:p>
            <a:endParaRPr lang="en-US" altLang="en-US" sz="2800" dirty="0">
              <a:latin typeface="Calibri" panose="020F0502020204030204" pitchFamily="34" charset="0"/>
            </a:endParaRPr>
          </a:p>
          <a:p>
            <a:r>
              <a:rPr lang="en-US" altLang="en-US" sz="2800" dirty="0">
                <a:latin typeface="Calibri" panose="020F0502020204030204" pitchFamily="34" charset="0"/>
              </a:rPr>
              <a:t>Erratic </a:t>
            </a:r>
          </a:p>
          <a:p>
            <a:endParaRPr lang="en-US" altLang="en-US" sz="2800" dirty="0">
              <a:latin typeface="Calibri" panose="020F0502020204030204" pitchFamily="34" charset="0"/>
            </a:endParaRPr>
          </a:p>
          <a:p>
            <a:r>
              <a:rPr lang="en-US" altLang="en-US" sz="2800" dirty="0">
                <a:latin typeface="Calibri" panose="020F0502020204030204" pitchFamily="34" charset="0"/>
              </a:rPr>
              <a:t>large isolated boulder transported by glacier</a:t>
            </a:r>
            <a:br>
              <a:rPr lang="en-US" altLang="en-US" sz="2800" dirty="0">
                <a:latin typeface="Calibri" panose="020F0502020204030204" pitchFamily="34" charset="0"/>
              </a:rPr>
            </a:br>
            <a:br>
              <a:rPr lang="en-US" altLang="en-US" sz="2800" dirty="0">
                <a:latin typeface="Calibri" panose="020F0502020204030204" pitchFamily="34" charset="0"/>
              </a:rPr>
            </a:br>
            <a:endParaRPr lang="en-US" sz="2800" dirty="0"/>
          </a:p>
        </p:txBody>
      </p:sp>
      <p:pic>
        <p:nvPicPr>
          <p:cNvPr id="10" name="Content Placeholder 9" descr="A tree next to a rock wall&#10;&#10;Description automatically generated">
            <a:extLst>
              <a:ext uri="{FF2B5EF4-FFF2-40B4-BE49-F238E27FC236}">
                <a16:creationId xmlns:a16="http://schemas.microsoft.com/office/drawing/2014/main" id="{14A0EA07-1A5A-4EC5-A033-1D6C149FB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282700"/>
            <a:ext cx="5111750" cy="383381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477CA07-1E01-4553-8BB6-B8B37FA60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Erratic</a:t>
            </a:r>
            <a:endParaRPr lang="en-US" altLang="en-US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867" name="Picture 5" descr="800px-Yeager-Rock-Erractic-PB110039">
            <a:extLst>
              <a:ext uri="{FF2B5EF4-FFF2-40B4-BE49-F238E27FC236}">
                <a16:creationId xmlns:a16="http://schemas.microsoft.com/office/drawing/2014/main" id="{6147D2EF-F208-43EC-8582-1157A93E48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1" b="4091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169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CF7F36BF-5949-4DB0-A07E-74548FAC83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4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Moraine</a:t>
            </a:r>
            <a:endParaRPr lang="en-US" altLang="en-US" sz="44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D685575E-18EB-4E84-8786-14ABF8630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474" r="10718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80C62D6D-AE3E-475F-99B4-4D0B30F52C9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791200" y="917725"/>
            <a:ext cx="3107140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u="sng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Moraine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Unsorted</a:t>
            </a:r>
            <a:r>
              <a:rPr lang="en-US" altLang="en-US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pile of debris</a:t>
            </a:r>
            <a:endParaRPr lang="en-US" altLang="en-US" sz="2400" u="sng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altLang="en-US" sz="2400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7" descr="medial-moraine">
            <a:extLst>
              <a:ext uri="{FF2B5EF4-FFF2-40B4-BE49-F238E27FC236}">
                <a16:creationId xmlns:a16="http://schemas.microsoft.com/office/drawing/2014/main" id="{3DDB7356-0559-47DB-955D-C8949F302DBC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685800"/>
            <a:ext cx="7239000" cy="5715000"/>
          </a:xfr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Long_Is_DEM_web">
            <a:extLst>
              <a:ext uri="{FF2B5EF4-FFF2-40B4-BE49-F238E27FC236}">
                <a16:creationId xmlns:a16="http://schemas.microsoft.com/office/drawing/2014/main" id="{70E7126F-5D10-4699-93CB-BDA6D3FAD7DC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66800"/>
            <a:ext cx="9144000" cy="4953000"/>
          </a:xfr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C225AF-E409-42FE-936E-1892E2E8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1204913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Outwash Plain</a:t>
            </a:r>
            <a:br>
              <a:rPr 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sorted runoff from glacier</a:t>
            </a:r>
          </a:p>
        </p:txBody>
      </p:sp>
      <p:pic>
        <p:nvPicPr>
          <p:cNvPr id="10" name="Content Placeholder 9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1D6E5DE9-E539-4453-945A-59E9B2721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89" r="1" b="17111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388269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63" name="Picture 4" descr="4">
            <a:extLst>
              <a:ext uri="{FF2B5EF4-FFF2-40B4-BE49-F238E27FC236}">
                <a16:creationId xmlns:a16="http://schemas.microsoft.com/office/drawing/2014/main" id="{779F6509-3458-4BC5-A0BB-8980D32366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2" b="6427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DD84BE77-27AA-4EEF-86CD-8F155789CD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007503"/>
            <a:ext cx="2063252" cy="10122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500" b="1" kern="1200" dirty="0">
                <a:solidFill>
                  <a:srgbClr val="000000"/>
                </a:solidFill>
              </a:rPr>
              <a:t>Drumlin</a:t>
            </a:r>
            <a:endParaRPr lang="en-US" altLang="en-US" sz="3500" kern="1200" dirty="0">
              <a:solidFill>
                <a:srgbClr val="000000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675843-120F-41CF-B122-7B818387B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71800" y="5029200"/>
            <a:ext cx="5943600" cy="1586135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altLang="en-US" sz="24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mound of debris with teardrop shape.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kern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Unsorted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kern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B18D6C77-1A92-49D8-BFA1-09CC879BD0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0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7B16701-5A83-4F47-ABEE-416C73A8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>
            <a:normAutofit/>
          </a:bodyPr>
          <a:lstStyle/>
          <a:p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Drumlin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98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BDB83-908A-4F30-9E15-27AD4BE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kern="1200">
                <a:solidFill>
                  <a:schemeClr val="tx1"/>
                </a:solidFill>
              </a:rPr>
              <a:t>Drumlins</a:t>
            </a:r>
          </a:p>
        </p:txBody>
      </p:sp>
      <p:pic>
        <p:nvPicPr>
          <p:cNvPr id="5" name="Content Placeholder 4" descr="A picture containing sky, outdoor, nature, shore&#10;&#10;Description automatically generated">
            <a:extLst>
              <a:ext uri="{FF2B5EF4-FFF2-40B4-BE49-F238E27FC236}">
                <a16:creationId xmlns:a16="http://schemas.microsoft.com/office/drawing/2014/main" id="{5EDA2875-B171-4D3A-BA1E-E62E7F688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481" r="1" b="9718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786742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89ECBF25-CB46-48F7-88E8-1AEFDE7F0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10593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Kettle Lakes</a:t>
            </a:r>
            <a:endParaRPr lang="en-US" altLang="en-US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D45CBC70-7B95-497C-9C3E-42BC4001D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1310592"/>
            <a:ext cx="5943599" cy="402340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Map&#10;&#10;Description automatically generated">
            <a:extLst>
              <a:ext uri="{FF2B5EF4-FFF2-40B4-BE49-F238E27FC236}">
                <a16:creationId xmlns:a16="http://schemas.microsoft.com/office/drawing/2014/main" id="{5F6EC128-4E67-4AFE-92EB-A30D265F4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" r="801" b="3"/>
          <a:stretch/>
        </p:blipFill>
        <p:spPr>
          <a:xfrm>
            <a:off x="3028949" y="10"/>
            <a:ext cx="6120019" cy="6875809"/>
          </a:xfrm>
          <a:prstGeom prst="rect">
            <a:avLst/>
          </a:prstGeom>
        </p:spPr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B2E69C-060F-41FA-A520-421F184C4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5" y="1148372"/>
            <a:ext cx="2895600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6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Lake Ronkonkoma </a:t>
            </a:r>
            <a:br>
              <a:rPr lang="en-US" sz="36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Island</a:t>
            </a:r>
          </a:p>
        </p:txBody>
      </p:sp>
    </p:spTree>
    <p:extLst>
      <p:ext uri="{BB962C8B-B14F-4D97-AF65-F5344CB8AC3E}">
        <p14:creationId xmlns:p14="http://schemas.microsoft.com/office/powerpoint/2010/main" val="4614396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F476435-A319-4E66-8D69-83AB13AB34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Kettle Lakes</a:t>
            </a:r>
            <a:endParaRPr lang="en-US" altLang="en-US"/>
          </a:p>
        </p:txBody>
      </p:sp>
      <p:pic>
        <p:nvPicPr>
          <p:cNvPr id="44035" name="Picture 4" descr="kettle">
            <a:extLst>
              <a:ext uri="{FF2B5EF4-FFF2-40B4-BE49-F238E27FC236}">
                <a16:creationId xmlns:a16="http://schemas.microsoft.com/office/drawing/2014/main" id="{C21164A8-774D-434F-918D-3E18CC578F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905000"/>
            <a:ext cx="7315200" cy="43434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2">
            <a:extLst>
              <a:ext uri="{FF2B5EF4-FFF2-40B4-BE49-F238E27FC236}">
                <a16:creationId xmlns:a16="http://schemas.microsoft.com/office/drawing/2014/main" id="{21663A6E-EC47-4DE1-9B2A-4B3AE5C255EE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741363"/>
            <a:ext cx="7772400" cy="5222875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80F7E61B-CB37-4E28-B7F4-A22D4E02F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8494" y="1524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Glacial Lake</a:t>
            </a:r>
            <a:endParaRPr lang="en-US" altLang="en-US" dirty="0"/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6EBFDFF8-B70F-4C4B-99BC-E272E1AE6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334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dirty="0"/>
              <a:t>Forms when ice dams a stream.</a:t>
            </a:r>
          </a:p>
        </p:txBody>
      </p:sp>
      <p:pic>
        <p:nvPicPr>
          <p:cNvPr id="46084" name="Picture 5" descr="09_finger_lakes_nasa">
            <a:extLst>
              <a:ext uri="{FF2B5EF4-FFF2-40B4-BE49-F238E27FC236}">
                <a16:creationId xmlns:a16="http://schemas.microsoft.com/office/drawing/2014/main" id="{770E1BDD-273B-4675-9281-FFF5F4FE5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553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8390F-5B45-4C40-A54F-EC057199B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32" y="5715000"/>
            <a:ext cx="8183880" cy="6400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kern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 Lakes - Glacial</a:t>
            </a:r>
            <a:endParaRPr lang="en-US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F469B289-325F-42BD-85C0-61079C6B6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37" r="1087" b="2"/>
          <a:stretch/>
        </p:blipFill>
        <p:spPr>
          <a:xfrm>
            <a:off x="480060" y="502920"/>
            <a:ext cx="8183880" cy="4973956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446167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 descr="glacialakemeru">
            <a:extLst>
              <a:ext uri="{FF2B5EF4-FFF2-40B4-BE49-F238E27FC236}">
                <a16:creationId xmlns:a16="http://schemas.microsoft.com/office/drawing/2014/main" id="{D9984C45-FA35-4E4F-B796-BBAB4314F34C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188" y="609600"/>
            <a:ext cx="7666037" cy="54864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199</Words>
  <Application>Microsoft Office PowerPoint</Application>
  <PresentationFormat>On-screen Show (4:3)</PresentationFormat>
  <Paragraphs>70</Paragraphs>
  <Slides>36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Tw Cen MT</vt:lpstr>
      <vt:lpstr>Blank Presentation</vt:lpstr>
      <vt:lpstr>Glaciers</vt:lpstr>
      <vt:lpstr>Continental Glaciers</vt:lpstr>
      <vt:lpstr>Ice Age</vt:lpstr>
      <vt:lpstr>PowerPoint Presentation</vt:lpstr>
      <vt:lpstr>PowerPoint Presentation</vt:lpstr>
      <vt:lpstr>Valley Glacier</vt:lpstr>
      <vt:lpstr>PowerPoint Presentation</vt:lpstr>
      <vt:lpstr>PowerPoint Presentation</vt:lpstr>
      <vt:lpstr>Vocabulary</vt:lpstr>
      <vt:lpstr>PowerPoint Presentation</vt:lpstr>
      <vt:lpstr>PowerPoint Presentation</vt:lpstr>
      <vt:lpstr>U-shaped Valley</vt:lpstr>
      <vt:lpstr>PowerPoint Presentation</vt:lpstr>
      <vt:lpstr>PowerPoint Presentation</vt:lpstr>
      <vt:lpstr>PowerPoint Presentation</vt:lpstr>
      <vt:lpstr>Crevasse – crack in the ice</vt:lpstr>
      <vt:lpstr>Vocabulary</vt:lpstr>
      <vt:lpstr>PowerPoint Presentation</vt:lpstr>
      <vt:lpstr>PowerPoint Presentation</vt:lpstr>
      <vt:lpstr>Polish</vt:lpstr>
      <vt:lpstr>Erratic in NYC</vt:lpstr>
      <vt:lpstr>Erratic</vt:lpstr>
      <vt:lpstr>Moraine</vt:lpstr>
      <vt:lpstr>PowerPoint Presentation</vt:lpstr>
      <vt:lpstr>PowerPoint Presentation</vt:lpstr>
      <vt:lpstr>Outwash Plain sorted runoff from glacier</vt:lpstr>
      <vt:lpstr>Drumlin</vt:lpstr>
      <vt:lpstr>Drumlin</vt:lpstr>
      <vt:lpstr>Drumlins</vt:lpstr>
      <vt:lpstr>Kettle Lakes</vt:lpstr>
      <vt:lpstr>Lake Ronkonkoma   Long Island</vt:lpstr>
      <vt:lpstr>Kettle Lakes</vt:lpstr>
      <vt:lpstr>PowerPoint Presentation</vt:lpstr>
      <vt:lpstr>Glacial Lake</vt:lpstr>
      <vt:lpstr>Great Lakes - Glacial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Glaciers</dc:title>
  <dc:creator>M F</dc:creator>
  <cp:lastModifiedBy>M F</cp:lastModifiedBy>
  <cp:revision>17</cp:revision>
  <dcterms:created xsi:type="dcterms:W3CDTF">2019-01-06T23:01:57Z</dcterms:created>
  <dcterms:modified xsi:type="dcterms:W3CDTF">2023-11-14T23:28:44Z</dcterms:modified>
</cp:coreProperties>
</file>