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1" r:id="rId2"/>
    <p:sldId id="277" r:id="rId3"/>
    <p:sldId id="278" r:id="rId4"/>
    <p:sldId id="279" r:id="rId5"/>
    <p:sldId id="263" r:id="rId6"/>
    <p:sldId id="264" r:id="rId7"/>
    <p:sldId id="265" r:id="rId8"/>
    <p:sldId id="269" r:id="rId9"/>
    <p:sldId id="268" r:id="rId10"/>
    <p:sldId id="275" r:id="rId11"/>
    <p:sldId id="270" r:id="rId12"/>
    <p:sldId id="272" r:id="rId13"/>
    <p:sldId id="271" r:id="rId14"/>
    <p:sldId id="273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>
        <p:scale>
          <a:sx n="80" d="100"/>
          <a:sy n="80" d="100"/>
        </p:scale>
        <p:origin x="7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30EB8-BC02-8845-B8CC-E54313D9430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C140B-0499-6847-9A59-248AFA89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2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7C6FB-FF75-2546-9E85-5F4B0A30A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7E3270-9D32-D94D-A90B-20043C27A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04895-C2EE-2A4F-A001-0B2AD015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25058-47B6-314E-A067-7F1AF1D5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DA12D-F629-D843-95A4-5C615B330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1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525F-499D-CB49-A48E-DD5FFA4E1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9AC7A-1F99-9549-82EB-E3C714F72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5BC94-D777-064B-AD9B-2EECDA02F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A237F-10B8-9444-8AEC-7D02A3148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0471A-A152-5F46-B9A5-DEB39C26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3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85CE7-043A-AE45-9458-E63BD7C9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0DFB9-E4C4-0D47-8DEC-B23F861A6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ECD05-8D24-4142-96A8-9D1CEB0CD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0A5F0-1818-0D45-A936-81C27151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A5A69-7E94-DF4C-808B-97EFC11F9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5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49BB1-D8CD-3241-8997-0C124C71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7C099-55E5-2E45-8C14-E71A06494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B1192-878F-224D-9939-21825B334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0A865-3638-7E4B-BEF9-37ED043A6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8967C-F552-F341-AAA9-539E3A39C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BB2948-B463-B941-8440-BE211E8E8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2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6AFAD-8544-2242-8E6D-E3467EB3B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5B28D-EBC6-0347-8F67-9E29030AF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CCFB52-C694-8840-92B9-FA4A12848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787FE-C718-5A49-8FAF-3063CA073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CB862-7409-3F45-A5D3-243E11D691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286F45-7FBA-E046-BFAD-0E1206D8A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F9621E-D066-2542-B2D6-5B99776E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DD71DD-E7AA-C440-A4F8-C6205F68D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51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DAE20-B1D6-694E-B35C-2FEB54DAE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03134F-8203-0740-ADF3-927420C4B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B8E62B-8150-354F-96B1-22759CD8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771F5-5EA6-2C4F-97F3-657A17851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6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F08D21-9902-8247-9CF0-770E4C8E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C8858B-8FF5-0344-B688-68AC2EC4F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C5410-76FF-9D48-9080-688D7D269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8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BDA61-FF42-EB4D-9C39-C58BCAF2C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8C8A1-6C8E-DB4D-8AD2-B3D47C0B0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D583C-FB39-894E-BDDC-F31375169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3FE55-3CFB-F743-9F56-582A5987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62EDD-E1F3-DE4F-AE88-F80FE0BD4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0419C-7647-0546-BC06-0E5D21BDE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32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BFEFB-E3B4-6041-AD4A-0A154A26F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6600BD-1AEB-9B48-A0EE-5D9B1FF167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9145D-88A3-8B49-9CBB-8A705A837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D6CCD-3BD8-F445-93F4-8BA0742D3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D613F-7613-8245-8845-AEF870E3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2668D-A04D-3A48-9D97-ACFF1AF13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2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46949-CA6A-7240-8604-E8C6452D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0F9D21-F0E9-A34E-834D-60AA3563B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A9561-4144-9E41-AEC5-2972B1F0E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ABD01-C545-0142-B73C-1EA27F7E5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201CC-AB64-FC49-B227-B1271AC8B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7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CEA270-C7AA-784A-9D82-9F4A78E32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DE60C2-6E8D-D047-8358-865343245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06A83-6A48-CC4A-A68A-305CB9C19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696C5-285F-EE46-A950-042633FA2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C548C-3C02-7F49-BDEB-6AB73E45A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64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2D338-2BAB-B149-926A-DFF9AFBC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BB495-2088-DA4F-9283-7052CCA26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D50ED-9BBD-8E4A-8079-3659AC7BC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882CA-A910-DB40-8689-3D36B2CBAC4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F5B61-5587-5A42-A352-CE3502F51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6CD1E-6855-4243-96EB-A7CD9C63F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EAEA1-660A-A345-9D32-311D77E0D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25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67BC5E9-683C-A14D-BCA6-D1C8ABFFC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8929" y="629267"/>
            <a:ext cx="3505495" cy="89473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latin typeface="+mn-lt"/>
              </a:rPr>
              <a:t>Sex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92886C2-821C-9142-9F54-077930F504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" y="1838325"/>
            <a:ext cx="4214813" cy="438549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3200" dirty="0"/>
              <a:t>This is biologically founded.  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r>
              <a:rPr lang="en-US" altLang="en-US" sz="3200" dirty="0"/>
              <a:t>Female has XX chromosomes</a:t>
            </a:r>
          </a:p>
          <a:p>
            <a:pPr marL="0" indent="0">
              <a:buNone/>
            </a:pPr>
            <a:endParaRPr lang="en-US" altLang="en-US" sz="3200" dirty="0"/>
          </a:p>
          <a:p>
            <a:r>
              <a:rPr lang="en-US" altLang="en-US" sz="3200" dirty="0"/>
              <a:t>Male has XY chromosome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3" name="Picture 6" descr="http://images.tutorvista.com/cms/images/123/human-sex-chromosomes.jpeg">
            <a:extLst>
              <a:ext uri="{FF2B5EF4-FFF2-40B4-BE49-F238E27FC236}">
                <a16:creationId xmlns:a16="http://schemas.microsoft.com/office/drawing/2014/main" id="{F14563C9-FB1F-AF41-89D3-E2B2258AF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215454"/>
            <a:ext cx="6019331" cy="442384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6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12DBA8-7853-4309-9E20-E6DEA24C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06463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Sex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614C48-806D-45A2-BC97-B277DAB1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04939"/>
            <a:ext cx="5157787" cy="6858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Male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074B2F-F86B-4B36-96BA-46075BCA9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850" y="2505075"/>
            <a:ext cx="5673725" cy="368458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XY sex chromosomes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Testes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hormone testosterone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penis and scrotum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lower-pitched voice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FF62C0-BC41-4809-9974-544290928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04939"/>
            <a:ext cx="5183188" cy="6858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Female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45D52EC-3BAD-47B7-8BAD-25DC64756D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73724" cy="3684588"/>
          </a:xfrm>
        </p:spPr>
        <p:txBody>
          <a:bodyPr>
            <a:normAutofit/>
          </a:bodyPr>
          <a:lstStyle/>
          <a:p>
            <a:r>
              <a:rPr lang="en-US" dirty="0"/>
              <a:t>XX sex chromosomes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Ovaries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hormones estrogen and progestogen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uterus, vagina, and vulva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higher-pitched voice</a:t>
            </a:r>
            <a:r>
              <a:rPr lang="en-US" b="1" dirty="0"/>
              <a:t>‌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99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507B6A7-81A1-4061-8B8A-7E692DE91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915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Intersex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50E6B4-6979-4773-BECE-D497E2493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950"/>
            <a:ext cx="10515600" cy="4672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Intersex</a:t>
            </a:r>
            <a:r>
              <a:rPr lang="en-US" dirty="0"/>
              <a:t> -  a wide range of people that don’t meet 100% of the criteria for male or female sex.  An intersex person is born with or naturally develops characteristics that aren’t considered exclusively male or female.  These include variations in: 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Sex chromosomes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External genitalia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Reproductive system (gonads)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538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85FA7-80DC-4CB1-AF71-5B64D1BE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latin typeface="+mn-lt"/>
              </a:rPr>
              <a:t>Sexuality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1C802-C2C0-4D40-8514-3B3E3E66A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76388"/>
            <a:ext cx="6332658" cy="4953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/>
              <a:t>What Sex Isn’t: Sexuality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Sexuality is divided into three elements: who you’re attracted to, your sexual behaviors, and your identity. As with most things, descriptions of sexuality are vast and can’t be encompassed in a simple binary.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Lesbian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Queer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Bisexual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Pansexual</a:t>
            </a:r>
          </a:p>
        </p:txBody>
      </p:sp>
    </p:spTree>
    <p:extLst>
      <p:ext uri="{BB962C8B-B14F-4D97-AF65-F5344CB8AC3E}">
        <p14:creationId xmlns:p14="http://schemas.microsoft.com/office/powerpoint/2010/main" val="1563502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D952A525-06E6-3943-8ED8-C50976CA1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7254" y="525439"/>
            <a:ext cx="3336545" cy="165761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Gender</a:t>
            </a:r>
          </a:p>
        </p:txBody>
      </p:sp>
      <p:pic>
        <p:nvPicPr>
          <p:cNvPr id="8197" name="Picture 4" descr="http://media-cache-ak0.pinimg.com/236x/58/a7/38/58a738cfb8ae504a51b005ecb19c4025.jpg">
            <a:extLst>
              <a:ext uri="{FF2B5EF4-FFF2-40B4-BE49-F238E27FC236}">
                <a16:creationId xmlns:a16="http://schemas.microsoft.com/office/drawing/2014/main" id="{DB5979EA-23DA-6E4D-883D-74499CB45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40" r="1" b="12107"/>
          <a:stretch/>
        </p:blipFill>
        <p:spPr bwMode="auto">
          <a:xfrm>
            <a:off x="8972" y="-1"/>
            <a:ext cx="2450592" cy="218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2" descr="https://s-media-cache-ak0.pinimg.com/236x/0a/5d/4a/0a5d4a5ed81d7adf2779e2a1adcb690b.jpg">
            <a:extLst>
              <a:ext uri="{FF2B5EF4-FFF2-40B4-BE49-F238E27FC236}">
                <a16:creationId xmlns:a16="http://schemas.microsoft.com/office/drawing/2014/main" id="{F26AF13F-BDCB-5442-A9A4-EDABCABFF8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2" r="1" b="3587"/>
          <a:stretch/>
        </p:blipFill>
        <p:spPr bwMode="auto">
          <a:xfrm>
            <a:off x="2548377" y="1"/>
            <a:ext cx="2450592" cy="218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8" descr="http://rebeccahains.files.wordpress.com/2013/08/img_2768.jpeg">
            <a:extLst>
              <a:ext uri="{FF2B5EF4-FFF2-40B4-BE49-F238E27FC236}">
                <a16:creationId xmlns:a16="http://schemas.microsoft.com/office/drawing/2014/main" id="{1C72BD63-6150-294E-92D6-56170E9716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10" b="2"/>
          <a:stretch/>
        </p:blipFill>
        <p:spPr bwMode="auto">
          <a:xfrm>
            <a:off x="5087782" y="1"/>
            <a:ext cx="2450592" cy="218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" descr="http://images.businessweek.com/imageserve/2012-09/00dQcQw8u31KY-630x418.jpg">
            <a:extLst>
              <a:ext uri="{FF2B5EF4-FFF2-40B4-BE49-F238E27FC236}">
                <a16:creationId xmlns:a16="http://schemas.microsoft.com/office/drawing/2014/main" id="{575610DE-BFA3-F749-BE0B-222C33E35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2" r="4" b="1870"/>
          <a:stretch/>
        </p:blipFill>
        <p:spPr bwMode="auto">
          <a:xfrm>
            <a:off x="3716" y="2274490"/>
            <a:ext cx="3724237" cy="224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0" descr="http://www.8-bitcentral.com/images/blog/2013/nerfGirl3.jpg">
            <a:extLst>
              <a:ext uri="{FF2B5EF4-FFF2-40B4-BE49-F238E27FC236}">
                <a16:creationId xmlns:a16="http://schemas.microsoft.com/office/drawing/2014/main" id="{3C171516-9A07-B145-890F-0F259D2DC2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7"/>
          <a:stretch/>
        </p:blipFill>
        <p:spPr bwMode="auto">
          <a:xfrm>
            <a:off x="20" y="4607391"/>
            <a:ext cx="3717873" cy="225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http://cdn2.gurl.com/wp-content/gallery/gendered-products/gender-halloween-costumes.jpg">
            <a:extLst>
              <a:ext uri="{FF2B5EF4-FFF2-40B4-BE49-F238E27FC236}">
                <a16:creationId xmlns:a16="http://schemas.microsoft.com/office/drawing/2014/main" id="{E81AD678-13C9-2E4D-A8D9-4608D4DF78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231"/>
          <a:stretch/>
        </p:blipFill>
        <p:spPr bwMode="auto">
          <a:xfrm>
            <a:off x="3813047" y="2274491"/>
            <a:ext cx="3717894" cy="458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470FEE9A-5F6E-9640-B49C-A856D0895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7254" y="2274491"/>
            <a:ext cx="3869946" cy="3902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200" dirty="0"/>
              <a:t>Socially constructed notion of what is feminine and what is masculine</a:t>
            </a:r>
          </a:p>
        </p:txBody>
      </p:sp>
    </p:spTree>
    <p:extLst>
      <p:ext uri="{BB962C8B-B14F-4D97-AF65-F5344CB8AC3E}">
        <p14:creationId xmlns:p14="http://schemas.microsoft.com/office/powerpoint/2010/main" val="353058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16E12BB6-6C84-4623-8787-D4F5DBB8A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64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irl in a pink blanket&#10;&#10;Description automatically generated">
            <a:extLst>
              <a:ext uri="{FF2B5EF4-FFF2-40B4-BE49-F238E27FC236}">
                <a16:creationId xmlns:a16="http://schemas.microsoft.com/office/drawing/2014/main" id="{1558FEB6-DAC0-466E-A832-FC0977B51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25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CA1EDA56-F5A0-3841-9F28-DFE46EDA9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Gender Binary vs. Fluid</a:t>
            </a:r>
          </a:p>
        </p:txBody>
      </p:sp>
      <p:pic>
        <p:nvPicPr>
          <p:cNvPr id="11267" name="Picture 2" descr="http://admissions.vanderbilt.edu/insidedores/manage/wp-content/uploads/resized_GenderBinary.jpg">
            <a:extLst>
              <a:ext uri="{FF2B5EF4-FFF2-40B4-BE49-F238E27FC236}">
                <a16:creationId xmlns:a16="http://schemas.microsoft.com/office/drawing/2014/main" id="{2B606602-3CFE-3945-9D89-2B29EA1B7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4" y="2185987"/>
            <a:ext cx="3217863" cy="312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https://fysopgenderfocus.files.wordpress.com/2013/06/gender_1_3.jpg">
            <a:extLst>
              <a:ext uri="{FF2B5EF4-FFF2-40B4-BE49-F238E27FC236}">
                <a16:creationId xmlns:a16="http://schemas.microsoft.com/office/drawing/2014/main" id="{01D407EF-F351-1E45-9046-F72DE9305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1952626"/>
            <a:ext cx="455612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499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F87E6996-3A57-8F4A-BEB2-87E7F2D5C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871538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Gender Roles</a:t>
            </a:r>
          </a:p>
        </p:txBody>
      </p:sp>
      <p:pic>
        <p:nvPicPr>
          <p:cNvPr id="4" name="Content Placeholder 3" descr="A screenshot of a cell phone screen with text&#10;&#10;Description automatically generated">
            <a:extLst>
              <a:ext uri="{FF2B5EF4-FFF2-40B4-BE49-F238E27FC236}">
                <a16:creationId xmlns:a16="http://schemas.microsoft.com/office/drawing/2014/main" id="{62A294F4-A7A3-41BC-9FB3-9A936C7AFA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12582C-B57C-4FBC-A15F-C32128150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1738313"/>
            <a:ext cx="4162425" cy="4529137"/>
          </a:xfrm>
        </p:spPr>
        <p:txBody>
          <a:bodyPr/>
          <a:lstStyle/>
          <a:p>
            <a:r>
              <a:rPr lang="en-US" altLang="en-US" sz="2400" dirty="0"/>
              <a:t>Socially expected behavior for a male or a female</a:t>
            </a:r>
          </a:p>
          <a:p>
            <a:endParaRPr lang="en-US" dirty="0"/>
          </a:p>
        </p:txBody>
      </p:sp>
      <p:pic>
        <p:nvPicPr>
          <p:cNvPr id="14340" name="Picture 2" descr="http://media.tumblr.com/5a847a6a9b1d9f943a387547d18f1214/tumblr_inline_na242ncnfW1swsomb.jpg">
            <a:extLst>
              <a:ext uri="{FF2B5EF4-FFF2-40B4-BE49-F238E27FC236}">
                <a16:creationId xmlns:a16="http://schemas.microsoft.com/office/drawing/2014/main" id="{2AC52C43-C9EC-AC4C-AE74-42BBA6581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" y="2844007"/>
            <a:ext cx="4000500" cy="3024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79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text&#10;&#10;Description automatically generated">
            <a:extLst>
              <a:ext uri="{FF2B5EF4-FFF2-40B4-BE49-F238E27FC236}">
                <a16:creationId xmlns:a16="http://schemas.microsoft.com/office/drawing/2014/main" id="{82E5917E-3F45-4445-AB6A-801AEAE90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459" y="0"/>
            <a:ext cx="7495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65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Title 1">
            <a:extLst>
              <a:ext uri="{FF2B5EF4-FFF2-40B4-BE49-F238E27FC236}">
                <a16:creationId xmlns:a16="http://schemas.microsoft.com/office/drawing/2014/main" id="{434A6B05-8148-EE43-9256-C1864AA0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Sex or Gender Differences?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324CDB96-316D-BA46-BAB1-8AF37E00E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altLang="en-US" sz="2000" dirty="0"/>
              <a:t>Compared to the average man the average woman has 70% more fat, possesses 40% less muscle and is 5 inches shorter</a:t>
            </a:r>
          </a:p>
          <a:p>
            <a:r>
              <a:rPr lang="en-US" altLang="en-US" sz="2000" dirty="0"/>
              <a:t>Women enter puberty 2 </a:t>
            </a:r>
            <a:r>
              <a:rPr lang="en-US" altLang="en-US" sz="2000" dirty="0" err="1"/>
              <a:t>yrs</a:t>
            </a:r>
            <a:r>
              <a:rPr lang="en-US" altLang="en-US" sz="2000" dirty="0"/>
              <a:t> sooner</a:t>
            </a:r>
          </a:p>
          <a:p>
            <a:r>
              <a:rPr lang="en-US" altLang="en-US" sz="2000" dirty="0"/>
              <a:t>Women are more likely to dream equally of men and women, to become sexually re-aroused after orgasm, smell faint odors, express emotions freely.</a:t>
            </a:r>
          </a:p>
          <a:p>
            <a:r>
              <a:rPr lang="en-US" altLang="en-US" sz="2000" dirty="0"/>
              <a:t>Women are doubly vulnerable to depression and anxiety</a:t>
            </a:r>
          </a:p>
          <a:p>
            <a:r>
              <a:rPr lang="en-US" altLang="en-US" sz="2000" dirty="0"/>
              <a:t>Women are 10 times greater risk for eating disorders</a:t>
            </a:r>
          </a:p>
          <a:p>
            <a:r>
              <a:rPr lang="en-US" altLang="en-US" sz="2000" dirty="0"/>
              <a:t>Men are four times more likely to be diagnosed with autism, color-blindness, hyperactivity, and antisocial personality disorder</a:t>
            </a:r>
          </a:p>
        </p:txBody>
      </p:sp>
    </p:spTree>
    <p:extLst>
      <p:ext uri="{BB962C8B-B14F-4D97-AF65-F5344CB8AC3E}">
        <p14:creationId xmlns:p14="http://schemas.microsoft.com/office/powerpoint/2010/main" val="1742904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734C7BA3-8061-6A48-AC9C-64CEC542D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Gender Differences in Aggression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2667D3E8-038A-C34E-A16D-6B44CA623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963" y="1825625"/>
            <a:ext cx="1121568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Men tend to behave more physically aggressive.  This is found in various cultures at various ages. US male to female arrest ration for murder is 9 to 1.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Women show more indirect aggression.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Both men and women equal in verbal aggression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Indirect and physical aggression both give evolutionary advantages.</a:t>
            </a:r>
          </a:p>
        </p:txBody>
      </p:sp>
    </p:spTree>
    <p:extLst>
      <p:ext uri="{BB962C8B-B14F-4D97-AF65-F5344CB8AC3E}">
        <p14:creationId xmlns:p14="http://schemas.microsoft.com/office/powerpoint/2010/main" val="102280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BB707FED-4A12-4D48-B34C-5F44C370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9788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Gender Differences in Social Power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6840B215-4E38-864F-ADCE-A7E19EDC4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888"/>
            <a:ext cx="10515600" cy="5106986"/>
          </a:xfrm>
        </p:spPr>
        <p:txBody>
          <a:bodyPr/>
          <a:lstStyle/>
          <a:p>
            <a:r>
              <a:rPr lang="en-US" altLang="en-US" sz="2400" dirty="0"/>
              <a:t>Whether in juries or companies, leadership tends to go to males (</a:t>
            </a:r>
            <a:r>
              <a:rPr lang="en-US" altLang="en-US" sz="2400" dirty="0" err="1"/>
              <a:t>Colarelli</a:t>
            </a:r>
            <a:r>
              <a:rPr lang="en-US" altLang="en-US" sz="2400" dirty="0"/>
              <a:t> 2005)</a:t>
            </a:r>
          </a:p>
          <a:p>
            <a:r>
              <a:rPr lang="en-US" altLang="en-US" sz="2400" dirty="0"/>
              <a:t>As leaders, men are more directive and autocratic, while women are more democratic and elicit subordinate opinions (Engen 2005)</a:t>
            </a:r>
          </a:p>
          <a:p>
            <a:r>
              <a:rPr lang="en-US" altLang="en-US" sz="2400" dirty="0"/>
              <a:t>When people interact, men are more likely to offer opinions while women are more likely to express support. (Wood 1987)</a:t>
            </a:r>
          </a:p>
          <a:p>
            <a:r>
              <a:rPr lang="en-US" altLang="en-US" sz="2400" dirty="0"/>
              <a:t>Men are more likely to talk assertively, to interrupt, to initiate touching, to smile less, and to stare (Hall 1987)</a:t>
            </a:r>
          </a:p>
          <a:p>
            <a:r>
              <a:rPr lang="en-US" altLang="en-US" sz="2400" dirty="0"/>
              <a:t>Gender differences in power lessen by middle age as men become more empathetic and women more assertive</a:t>
            </a:r>
          </a:p>
          <a:p>
            <a:r>
              <a:rPr lang="en-US" altLang="en-US" sz="2400" dirty="0"/>
              <a:t>Men are more likely to hazard answers even when they don’t know.  A phenomenon Giuliano calls the </a:t>
            </a:r>
            <a:r>
              <a:rPr lang="en-US" altLang="en-US" sz="2400" i="1" dirty="0"/>
              <a:t>male answer syndrome</a:t>
            </a:r>
            <a:endParaRPr lang="en-US" altLang="en-US" sz="2400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232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C2E24DE6-56DE-D640-9392-6F0BD1E9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852487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Gender Differences in Social Connectedness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E6062B62-D114-3D48-9BA6-F39F57E99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8726"/>
            <a:ext cx="10515600" cy="5476873"/>
          </a:xfrm>
        </p:spPr>
        <p:txBody>
          <a:bodyPr>
            <a:normAutofit fontScale="92500"/>
          </a:bodyPr>
          <a:lstStyle/>
          <a:p>
            <a:r>
              <a:rPr lang="en-US" altLang="en-US" sz="2000" dirty="0"/>
              <a:t>The notion that we struggle to create our own identity (Erikson) is geared more to individualist males than relationship-oriented women (Gilligan 1982, 1990)</a:t>
            </a:r>
          </a:p>
          <a:p>
            <a:r>
              <a:rPr lang="en-US" altLang="en-US" sz="2000" dirty="0"/>
              <a:t>Women, Gilligan argues, are more concerned with “making connections.”</a:t>
            </a:r>
          </a:p>
          <a:p>
            <a:r>
              <a:rPr lang="en-US" altLang="en-US" sz="2000" dirty="0"/>
              <a:t>Boys play in large groups with an activity focus and little discussion</a:t>
            </a:r>
          </a:p>
          <a:p>
            <a:r>
              <a:rPr lang="en-US" altLang="en-US" sz="2000" dirty="0"/>
              <a:t>Girls play in smaller groups. Their play tends to be less competitive, and they are more open to feedback then males</a:t>
            </a:r>
          </a:p>
          <a:p>
            <a:r>
              <a:rPr lang="en-US" altLang="en-US" sz="2000" dirty="0"/>
              <a:t>Women use conversation to explore relationships, men use it to communicate solutions (Tannen 1990)</a:t>
            </a:r>
          </a:p>
          <a:p>
            <a:r>
              <a:rPr lang="en-US" altLang="en-US" sz="2000" dirty="0"/>
              <a:t>New Zealand - From a sample of student emails, people guessed the writer’s gender 66% of the time (Males were less likely to disclose emotion, personal info, and to offer apologies) (Thomson 2001)</a:t>
            </a:r>
          </a:p>
          <a:p>
            <a:r>
              <a:rPr lang="en-US" altLang="en-US" sz="2000" dirty="0"/>
              <a:t>US - Women spend less time gaming and more time emailing when on computers (Crabtree 2002)</a:t>
            </a:r>
          </a:p>
          <a:p>
            <a:r>
              <a:rPr lang="en-US" altLang="en-US" sz="2000" dirty="0"/>
              <a:t>France - Women make 63% of phone calls.  Women talking to women = 7.2 minutes.  Men to men = 4.6.  (</a:t>
            </a:r>
            <a:r>
              <a:rPr lang="en-US" altLang="en-US" sz="2000" dirty="0" err="1"/>
              <a:t>Smoreda</a:t>
            </a:r>
            <a:r>
              <a:rPr lang="en-US" altLang="en-US" sz="2000" dirty="0"/>
              <a:t> 2000)</a:t>
            </a:r>
          </a:p>
          <a:p>
            <a:r>
              <a:rPr lang="en-US" altLang="en-US" sz="2000" dirty="0"/>
              <a:t>Women purchase 85% of greeting cards</a:t>
            </a:r>
          </a:p>
          <a:p>
            <a:r>
              <a:rPr lang="en-US" altLang="en-US" sz="2000" dirty="0"/>
              <a:t>90% of people report close relationship with mother while only 69% with their father (</a:t>
            </a:r>
            <a:r>
              <a:rPr lang="en-US" altLang="en-US" sz="2000" dirty="0" err="1"/>
              <a:t>Hugick</a:t>
            </a:r>
            <a:r>
              <a:rPr lang="en-US" altLang="en-US" sz="2000" dirty="0"/>
              <a:t> 1989)</a:t>
            </a:r>
          </a:p>
          <a:p>
            <a:r>
              <a:rPr lang="en-US" altLang="en-US" sz="2000" dirty="0"/>
              <a:t>While men enjoy doing activities side-by-side, women enjoy talking face-to-face (Wright 1989)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97717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6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24A9210-A704-4A1D-B74E-9B514F71A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57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Microsoft Office PowerPoint</Application>
  <PresentationFormat>Widescreen</PresentationFormat>
  <Paragraphs>74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Sex</vt:lpstr>
      <vt:lpstr>Sex</vt:lpstr>
      <vt:lpstr>Intersex</vt:lpstr>
      <vt:lpstr>Sexuality</vt:lpstr>
      <vt:lpstr>Gender</vt:lpstr>
      <vt:lpstr>PowerPoint Presentation</vt:lpstr>
      <vt:lpstr>PowerPoint Presentation</vt:lpstr>
      <vt:lpstr>Gender Binary vs. Fluid</vt:lpstr>
      <vt:lpstr>Gender Roles</vt:lpstr>
      <vt:lpstr>PowerPoint Presentation</vt:lpstr>
      <vt:lpstr>Sex or Gender Differences?</vt:lpstr>
      <vt:lpstr>Gender Differences in Aggression</vt:lpstr>
      <vt:lpstr>Gender Differences in Social Power</vt:lpstr>
      <vt:lpstr>Gender Differences in Social Connectedness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</dc:title>
  <dc:creator>M F</dc:creator>
  <cp:lastModifiedBy>M F</cp:lastModifiedBy>
  <cp:revision>8</cp:revision>
  <dcterms:created xsi:type="dcterms:W3CDTF">2019-03-10T16:13:22Z</dcterms:created>
  <dcterms:modified xsi:type="dcterms:W3CDTF">2022-03-07T17:09:50Z</dcterms:modified>
</cp:coreProperties>
</file>