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wmf" ContentType="image/x-w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wmf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66" r:id="rId3"/>
    <p:sldId id="272" r:id="rId4"/>
    <p:sldId id="275" r:id="rId5"/>
    <p:sldId id="277" r:id="rId6"/>
    <p:sldId id="274" r:id="rId7"/>
    <p:sldId id="273" r:id="rId8"/>
    <p:sldId id="267" r:id="rId9"/>
    <p:sldId id="268" r:id="rId10"/>
    <p:sldId id="269" r:id="rId11"/>
    <p:sldId id="270" r:id="rId12"/>
    <p:sldId id="276" r:id="rId13"/>
  </p:sldIdLst>
  <p:sldSz cx="9144000" cy="6858000" type="screen4x3"/>
  <p:notesSz cx="6858000" cy="9144000"/>
  <p:defaultTextStyle>
    <a:defPPr>
      <a:defRPr lang="en-US"/>
    </a:defPPr>
    <a:lvl1pPr algn="l" defTabSz="457200" rtl="0" fontAlgn="base">
      <a:spcBef>
        <a:spcPct val="0"/>
      </a:spcBef>
      <a:spcAft>
        <a:spcPct val="0"/>
      </a:spcAft>
      <a:defRPr sz="3200" kern="1200">
        <a:solidFill>
          <a:schemeClr val="tx1"/>
        </a:solidFill>
        <a:latin typeface="Calibri" pitchFamily="34" charset="0"/>
        <a:ea typeface="+mn-ea"/>
        <a:cs typeface="+mn-cs"/>
      </a:defRPr>
    </a:lvl1pPr>
    <a:lvl2pPr marL="457200" algn="l" defTabSz="457200" rtl="0" fontAlgn="base">
      <a:spcBef>
        <a:spcPct val="0"/>
      </a:spcBef>
      <a:spcAft>
        <a:spcPct val="0"/>
      </a:spcAft>
      <a:defRPr sz="3200" kern="1200">
        <a:solidFill>
          <a:schemeClr val="tx1"/>
        </a:solidFill>
        <a:latin typeface="Calibri" pitchFamily="34" charset="0"/>
        <a:ea typeface="+mn-ea"/>
        <a:cs typeface="+mn-cs"/>
      </a:defRPr>
    </a:lvl2pPr>
    <a:lvl3pPr marL="914400" algn="l" defTabSz="457200" rtl="0" fontAlgn="base">
      <a:spcBef>
        <a:spcPct val="0"/>
      </a:spcBef>
      <a:spcAft>
        <a:spcPct val="0"/>
      </a:spcAft>
      <a:defRPr sz="3200" kern="1200">
        <a:solidFill>
          <a:schemeClr val="tx1"/>
        </a:solidFill>
        <a:latin typeface="Calibri" pitchFamily="34" charset="0"/>
        <a:ea typeface="+mn-ea"/>
        <a:cs typeface="+mn-cs"/>
      </a:defRPr>
    </a:lvl3pPr>
    <a:lvl4pPr marL="1371600" algn="l" defTabSz="457200" rtl="0" fontAlgn="base">
      <a:spcBef>
        <a:spcPct val="0"/>
      </a:spcBef>
      <a:spcAft>
        <a:spcPct val="0"/>
      </a:spcAft>
      <a:defRPr sz="3200" kern="1200">
        <a:solidFill>
          <a:schemeClr val="tx1"/>
        </a:solidFill>
        <a:latin typeface="Calibri" pitchFamily="34" charset="0"/>
        <a:ea typeface="+mn-ea"/>
        <a:cs typeface="+mn-cs"/>
      </a:defRPr>
    </a:lvl4pPr>
    <a:lvl5pPr marL="1828800" algn="l" defTabSz="457200" rtl="0" fontAlgn="base">
      <a:spcBef>
        <a:spcPct val="0"/>
      </a:spcBef>
      <a:spcAft>
        <a:spcPct val="0"/>
      </a:spcAft>
      <a:defRPr sz="3200" kern="1200">
        <a:solidFill>
          <a:schemeClr val="tx1"/>
        </a:solidFill>
        <a:latin typeface="Calibri" pitchFamily="34" charset="0"/>
        <a:ea typeface="+mn-ea"/>
        <a:cs typeface="+mn-cs"/>
      </a:defRPr>
    </a:lvl5pPr>
    <a:lvl6pPr marL="2286000" algn="l" defTabSz="914400" rtl="0" eaLnBrk="1" latinLnBrk="0" hangingPunct="1">
      <a:defRPr sz="3200" kern="1200">
        <a:solidFill>
          <a:schemeClr val="tx1"/>
        </a:solidFill>
        <a:latin typeface="Calibri" pitchFamily="34" charset="0"/>
        <a:ea typeface="+mn-ea"/>
        <a:cs typeface="+mn-cs"/>
      </a:defRPr>
    </a:lvl6pPr>
    <a:lvl7pPr marL="2743200" algn="l" defTabSz="914400" rtl="0" eaLnBrk="1" latinLnBrk="0" hangingPunct="1">
      <a:defRPr sz="3200" kern="1200">
        <a:solidFill>
          <a:schemeClr val="tx1"/>
        </a:solidFill>
        <a:latin typeface="Calibri" pitchFamily="34" charset="0"/>
        <a:ea typeface="+mn-ea"/>
        <a:cs typeface="+mn-cs"/>
      </a:defRPr>
    </a:lvl7pPr>
    <a:lvl8pPr marL="3200400" algn="l" defTabSz="914400" rtl="0" eaLnBrk="1" latinLnBrk="0" hangingPunct="1">
      <a:defRPr sz="3200" kern="1200">
        <a:solidFill>
          <a:schemeClr val="tx1"/>
        </a:solidFill>
        <a:latin typeface="Calibri" pitchFamily="34" charset="0"/>
        <a:ea typeface="+mn-ea"/>
        <a:cs typeface="+mn-cs"/>
      </a:defRPr>
    </a:lvl8pPr>
    <a:lvl9pPr marL="3657600" algn="l" defTabSz="914400" rtl="0" eaLnBrk="1" latinLnBrk="0" hangingPunct="1">
      <a:defRPr sz="3200" kern="1200">
        <a:solidFill>
          <a:schemeClr val="tx1"/>
        </a:solidFill>
        <a:latin typeface="Calibri" pitchFamily="34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64" d="100"/>
          <a:sy n="64" d="100"/>
        </p:scale>
        <p:origin x="-174" y="-10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65BE487-517E-450F-8D30-428C5F73BA34}" type="datetimeFigureOut">
              <a:rPr lang="en-US"/>
              <a:pPr>
                <a:defRPr/>
              </a:pPr>
              <a:t>9/4/2013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4A221A6-56A6-40D6-8DEA-5947EB911FD2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C80980B-F273-44F7-953B-20A6833FD1CB}" type="datetimeFigureOut">
              <a:rPr lang="en-US"/>
              <a:pPr>
                <a:defRPr/>
              </a:pPr>
              <a:t>9/4/2013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3F45A3A-C8F0-416B-BDBE-38A8049BDECA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9591F16-21AF-4B30-AB72-F867D25C2380}" type="datetimeFigureOut">
              <a:rPr lang="en-US"/>
              <a:pPr>
                <a:defRPr/>
              </a:pPr>
              <a:t>9/4/2013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6EC9577-62DC-4136-B389-677BA39B38E6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120F5FD-F3E0-4554-B3D5-5391F46125AC}" type="datetimeFigureOut">
              <a:rPr lang="en-US"/>
              <a:pPr>
                <a:defRPr/>
              </a:pPr>
              <a:t>9/4/2013</a:t>
            </a:fld>
            <a:endParaRPr lang="en-US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8A24A5F-BA3A-432A-A500-9CB44F84FDE7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E1F40C3-B2AD-4AEF-8226-D9AB6B14C6C4}" type="datetimeFigureOut">
              <a:rPr lang="en-US"/>
              <a:pPr>
                <a:defRPr/>
              </a:pPr>
              <a:t>9/4/2013</a:t>
            </a:fld>
            <a:endParaRPr lang="en-US"/>
          </a:p>
        </p:txBody>
      </p:sp>
      <p:sp>
        <p:nvSpPr>
          <p:cNvPr id="8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68D85C4-5BA4-4489-A6CA-16BE7C93AF8B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6C93856-1273-4680-AFB2-B834DAA89C0A}" type="datetimeFigureOut">
              <a:rPr lang="en-US"/>
              <a:pPr>
                <a:defRPr/>
              </a:pPr>
              <a:t>9/4/2013</a:t>
            </a:fld>
            <a:endParaRPr lang="en-US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BF75F1D-A164-4EF2-AAFD-9001375BB731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8225837-8FCF-4AF9-871F-C0C524353D09}" type="datetimeFigureOut">
              <a:rPr lang="en-US"/>
              <a:pPr>
                <a:defRPr/>
              </a:pPr>
              <a:t>9/4/2013</a:t>
            </a:fld>
            <a:endParaRPr lang="en-US"/>
          </a:p>
        </p:txBody>
      </p:sp>
      <p:sp>
        <p:nvSpPr>
          <p:cNvPr id="3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C5BF5E1-29BC-4EC4-960C-8EF007CDB3DF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E1F764F-76B1-400B-B7B1-EABE9E1969BD}" type="datetimeFigureOut">
              <a:rPr lang="en-US"/>
              <a:pPr>
                <a:defRPr/>
              </a:pPr>
              <a:t>9/4/2013</a:t>
            </a:fld>
            <a:endParaRPr lang="en-US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EFB1A8B-5474-4DD6-A550-5CE40E7DA4DE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29199CD-548E-495D-9E46-7ECD0AAABE41}" type="datetimeFigureOut">
              <a:rPr lang="en-US"/>
              <a:pPr>
                <a:defRPr/>
              </a:pPr>
              <a:t>9/4/2013</a:t>
            </a:fld>
            <a:endParaRPr lang="en-US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E85F5EA-07F3-4471-B13F-77263459435E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C6B0C05-DB54-4FB8-8B8C-E6F474BE02F7}" type="datetimeFigureOut">
              <a:rPr lang="en-US"/>
              <a:pPr>
                <a:defRPr/>
              </a:pPr>
              <a:t>9/4/2013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E6A29ED-B8AF-4D10-8068-8E0C5BC395A2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711BD39-7D63-4182-9CC7-40BF6F61A426}" type="datetimeFigureOut">
              <a:rPr lang="en-US"/>
              <a:pPr>
                <a:defRPr/>
              </a:pPr>
              <a:t>9/4/2013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B94A00E-D039-47D4-8A0B-2CD98D61AD80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Title Placeholder 1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</a:p>
        </p:txBody>
      </p:sp>
      <p:sp>
        <p:nvSpPr>
          <p:cNvPr id="1027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buFontTx/>
              <a:buNone/>
              <a:defRPr sz="120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fld id="{E86633C2-C2D2-4003-9598-D2782316F3CA}" type="datetimeFigureOut">
              <a:rPr lang="en-US"/>
              <a:pPr>
                <a:defRPr/>
              </a:pPr>
              <a:t>9/4/2013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fontAlgn="auto">
              <a:spcBef>
                <a:spcPts val="0"/>
              </a:spcBef>
              <a:spcAft>
                <a:spcPts val="0"/>
              </a:spcAft>
              <a:buFontTx/>
              <a:buNone/>
              <a:defRPr sz="120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fontAlgn="auto">
              <a:spcBef>
                <a:spcPts val="0"/>
              </a:spcBef>
              <a:spcAft>
                <a:spcPts val="0"/>
              </a:spcAft>
              <a:buFontTx/>
              <a:buNone/>
              <a:defRPr sz="120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fld id="{2A786EE4-AF4B-40AB-94AA-4F77F3184787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59" r:id="rId1"/>
    <p:sldLayoutId id="2147483658" r:id="rId2"/>
    <p:sldLayoutId id="2147483657" r:id="rId3"/>
    <p:sldLayoutId id="2147483656" r:id="rId4"/>
    <p:sldLayoutId id="2147483655" r:id="rId5"/>
    <p:sldLayoutId id="2147483654" r:id="rId6"/>
    <p:sldLayoutId id="2147483653" r:id="rId7"/>
    <p:sldLayoutId id="2147483652" r:id="rId8"/>
    <p:sldLayoutId id="2147483651" r:id="rId9"/>
    <p:sldLayoutId id="2147483650" r:id="rId10"/>
    <p:sldLayoutId id="2147483649" r:id="rId11"/>
  </p:sldLayoutIdLst>
  <p:txStyles>
    <p:titleStyle>
      <a:lvl1pPr algn="ctr" defTabSz="457200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defTabSz="457200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2pPr>
      <a:lvl3pPr algn="ctr" defTabSz="457200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3pPr>
      <a:lvl4pPr algn="ctr" defTabSz="457200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4pPr>
      <a:lvl5pPr algn="ctr" defTabSz="457200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5pPr>
      <a:lvl6pPr marL="457200"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00"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600"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800"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l" defTabSz="457200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0" fontAlgn="base" hangingPunct="0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3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b="1" smtClean="0"/>
              <a:t>Gamma Rays</a:t>
            </a:r>
          </a:p>
        </p:txBody>
      </p:sp>
      <p:sp>
        <p:nvSpPr>
          <p:cNvPr id="13314" name="Content Placeholder 4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eaLnBrk="1" hangingPunct="1">
              <a:buFont typeface="Arial" charset="0"/>
              <a:buNone/>
            </a:pPr>
            <a:r>
              <a:rPr lang="en-US" smtClean="0"/>
              <a:t>Gamma Ray  -  most energetic form of EMR.</a:t>
            </a:r>
          </a:p>
          <a:p>
            <a:pPr eaLnBrk="1" hangingPunct="1">
              <a:buFont typeface="Arial" charset="0"/>
              <a:buNone/>
            </a:pPr>
            <a:endParaRPr lang="en-US" smtClean="0"/>
          </a:p>
          <a:p>
            <a:pPr eaLnBrk="1" hangingPunct="1">
              <a:buFont typeface="Arial" charset="0"/>
              <a:buNone/>
            </a:pPr>
            <a:r>
              <a:rPr lang="en-US" smtClean="0"/>
              <a:t>Absorbed by Earth’s atmosphere…no way to detect from Earth.</a:t>
            </a:r>
          </a:p>
          <a:p>
            <a:pPr eaLnBrk="1" hangingPunct="1">
              <a:buFont typeface="Arial" charset="0"/>
              <a:buNone/>
            </a:pPr>
            <a:endParaRPr lang="en-US" smtClean="0"/>
          </a:p>
          <a:p>
            <a:pPr eaLnBrk="1" hangingPunct="1">
              <a:buFont typeface="Arial" charset="0"/>
              <a:buNone/>
            </a:pPr>
            <a:r>
              <a:rPr lang="en-US" smtClean="0"/>
              <a:t>Telescope in orbit detected first gamma rays in 1961.</a:t>
            </a:r>
          </a:p>
          <a:p>
            <a:pPr eaLnBrk="1" hangingPunct="1">
              <a:buFont typeface="Arial" charset="0"/>
              <a:buNone/>
            </a:pPr>
            <a:endParaRPr lang="en-US" smtClean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314" grpId="0" build="p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7" name="Title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smtClean="0"/>
              <a:t>EMR Spectrum</a:t>
            </a:r>
          </a:p>
        </p:txBody>
      </p:sp>
      <p:pic>
        <p:nvPicPr>
          <p:cNvPr id="14338" name="Content Placeholder 7" descr="em_spectrum.jpg"/>
          <p:cNvPicPr>
            <a:picLocks noGrp="1" noChangeAspect="1"/>
          </p:cNvPicPr>
          <p:nvPr>
            <p:ph idx="1"/>
          </p:nvPr>
        </p:nvPicPr>
        <p:blipFill>
          <a:blip r:embed="rId2"/>
          <a:srcRect l="-7133" r="-7133"/>
          <a:stretch>
            <a:fillRect/>
          </a:stretch>
        </p:blipFill>
        <p:spPr/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1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smtClean="0"/>
              <a:t>Sources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Font typeface="Arial" charset="0"/>
              <a:buNone/>
            </a:pPr>
            <a:r>
              <a:rPr lang="en-US" smtClean="0"/>
              <a:t>Sources include:</a:t>
            </a:r>
          </a:p>
          <a:p>
            <a:pPr>
              <a:buFont typeface="Arial" charset="0"/>
              <a:buNone/>
            </a:pPr>
            <a:r>
              <a:rPr lang="en-US" smtClean="0"/>
              <a:t>	</a:t>
            </a:r>
          </a:p>
          <a:p>
            <a:pPr>
              <a:buFont typeface="Arial" charset="0"/>
              <a:buNone/>
            </a:pPr>
            <a:r>
              <a:rPr lang="en-US" smtClean="0"/>
              <a:t>	-  black holes</a:t>
            </a:r>
          </a:p>
          <a:p>
            <a:pPr>
              <a:buFont typeface="Arial" charset="0"/>
              <a:buNone/>
            </a:pPr>
            <a:r>
              <a:rPr lang="en-US" smtClean="0"/>
              <a:t>	-  active galaxies</a:t>
            </a:r>
          </a:p>
          <a:p>
            <a:pPr>
              <a:buFont typeface="Arial" charset="0"/>
              <a:buNone/>
            </a:pPr>
            <a:r>
              <a:rPr lang="en-US" smtClean="0"/>
              <a:t>	-  quasars / blazers</a:t>
            </a:r>
          </a:p>
          <a:p>
            <a:pPr>
              <a:buFont typeface="Arial" charset="0"/>
              <a:buNone/>
            </a:pPr>
            <a:r>
              <a:rPr lang="en-US" smtClean="0"/>
              <a:t>	-  supernovas and remnants</a:t>
            </a:r>
          </a:p>
          <a:p>
            <a:pPr>
              <a:buFont typeface="Arial" charset="0"/>
              <a:buNone/>
            </a:pPr>
            <a:r>
              <a:rPr lang="en-US" smtClean="0"/>
              <a:t>	-  pulsars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5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smtClean="0"/>
              <a:t>Black Hole Devouring Star</a:t>
            </a:r>
          </a:p>
        </p:txBody>
      </p:sp>
      <p:pic>
        <p:nvPicPr>
          <p:cNvPr id="16386" name="Content Placeholder 3" descr="blackhole-eatingstar.jpg"/>
          <p:cNvPicPr>
            <a:picLocks noGrp="1" noChangeAspect="1"/>
          </p:cNvPicPr>
          <p:nvPr>
            <p:ph idx="1"/>
          </p:nvPr>
        </p:nvPicPr>
        <p:blipFill>
          <a:blip r:embed="rId2"/>
          <a:srcRect t="-19872" b="-19872"/>
          <a:stretch>
            <a:fillRect/>
          </a:stretch>
        </p:blipFill>
        <p:spPr/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409" name="Picture 6" descr="Quasar-artist's_redering_ULAS_J1120+0641.jpg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914400" y="1262063"/>
            <a:ext cx="7315200" cy="4333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433" name="Picture 3" descr="gammaray-fermi-map.jpeg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860425"/>
            <a:ext cx="9144000" cy="5137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457" name="Picture 3" descr="Gammaray-FermiPie.jpeg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143000" y="1001713"/>
            <a:ext cx="6858000" cy="48545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1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smtClean="0"/>
              <a:t>Gamma Ray Bursts (GRB)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pPr>
              <a:buFont typeface="Arial" charset="0"/>
              <a:buNone/>
              <a:defRPr/>
            </a:pPr>
            <a:r>
              <a:rPr lang="en-US" dirty="0" smtClean="0"/>
              <a:t>Last only a few milliseconds to few minutes:</a:t>
            </a:r>
          </a:p>
          <a:p>
            <a:pPr>
              <a:buFont typeface="Arial" charset="0"/>
              <a:buNone/>
              <a:defRPr/>
            </a:pPr>
            <a:endParaRPr lang="en-US" dirty="0" smtClean="0"/>
          </a:p>
          <a:p>
            <a:pPr>
              <a:buFont typeface="Arial" charset="0"/>
              <a:buNone/>
              <a:defRPr/>
            </a:pPr>
            <a:r>
              <a:rPr lang="en-US" dirty="0" smtClean="0"/>
              <a:t>	Long duration  =   &gt;2 seconds</a:t>
            </a:r>
          </a:p>
          <a:p>
            <a:pPr>
              <a:buFont typeface="Arial" charset="0"/>
              <a:buNone/>
              <a:defRPr/>
            </a:pPr>
            <a:r>
              <a:rPr lang="en-US" dirty="0" smtClean="0"/>
              <a:t>	Short duration  =  &lt;2 seconds</a:t>
            </a:r>
          </a:p>
          <a:p>
            <a:pPr>
              <a:buFont typeface="Arial" charset="0"/>
              <a:buNone/>
              <a:defRPr/>
            </a:pPr>
            <a:endParaRPr lang="en-US" dirty="0" smtClean="0"/>
          </a:p>
          <a:p>
            <a:pPr>
              <a:buFont typeface="Arial" charset="0"/>
              <a:buNone/>
              <a:defRPr/>
            </a:pPr>
            <a:r>
              <a:rPr lang="en-US" dirty="0" smtClean="0"/>
              <a:t>Hundreds of times brighter than supernova.</a:t>
            </a:r>
          </a:p>
          <a:p>
            <a:pPr>
              <a:buFont typeface="Arial" charset="0"/>
              <a:buNone/>
              <a:defRPr/>
            </a:pPr>
            <a:endParaRPr lang="en-US" dirty="0" smtClean="0"/>
          </a:p>
          <a:p>
            <a:pPr>
              <a:buFont typeface="Arial" charset="0"/>
              <a:buNone/>
              <a:defRPr/>
            </a:pPr>
            <a:r>
              <a:rPr lang="en-US" dirty="0" err="1" smtClean="0"/>
              <a:t>GRBs</a:t>
            </a:r>
            <a:r>
              <a:rPr lang="en-US" dirty="0" smtClean="0"/>
              <a:t> detected ~1x/day in random directions.  Need to be aligned with GRB to see it.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build="p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5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smtClean="0"/>
              <a:t>What Causes Them?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lnSpc>
                <a:spcPct val="90000"/>
              </a:lnSpc>
              <a:buFont typeface="Arial" charset="0"/>
              <a:buNone/>
            </a:pPr>
            <a:r>
              <a:rPr lang="en-US" smtClean="0"/>
              <a:t>Long duration GRBs likely caused by Hypernovas.</a:t>
            </a:r>
          </a:p>
          <a:p>
            <a:pPr>
              <a:lnSpc>
                <a:spcPct val="90000"/>
              </a:lnSpc>
              <a:buFont typeface="Arial" charset="0"/>
              <a:buNone/>
            </a:pPr>
            <a:endParaRPr lang="en-US" smtClean="0"/>
          </a:p>
          <a:p>
            <a:pPr>
              <a:lnSpc>
                <a:spcPct val="90000"/>
              </a:lnSpc>
              <a:buFont typeface="Arial" charset="0"/>
              <a:buNone/>
            </a:pPr>
            <a:r>
              <a:rPr lang="en-US" u="sng" smtClean="0"/>
              <a:t>Hypernova</a:t>
            </a:r>
            <a:r>
              <a:rPr lang="en-US" smtClean="0"/>
              <a:t>  =  100x more powerful than regular supernova.</a:t>
            </a:r>
          </a:p>
          <a:p>
            <a:pPr>
              <a:lnSpc>
                <a:spcPct val="90000"/>
              </a:lnSpc>
              <a:buFont typeface="Arial" charset="0"/>
              <a:buNone/>
            </a:pPr>
            <a:endParaRPr lang="en-US" smtClean="0"/>
          </a:p>
          <a:p>
            <a:pPr>
              <a:lnSpc>
                <a:spcPct val="90000"/>
              </a:lnSpc>
              <a:buFont typeface="Arial" charset="0"/>
              <a:buNone/>
            </a:pPr>
            <a:r>
              <a:rPr lang="en-US" smtClean="0"/>
              <a:t>	-  star &gt;20x solar mass</a:t>
            </a:r>
          </a:p>
          <a:p>
            <a:pPr>
              <a:lnSpc>
                <a:spcPct val="90000"/>
              </a:lnSpc>
              <a:buFont typeface="Arial" charset="0"/>
              <a:buNone/>
            </a:pPr>
            <a:r>
              <a:rPr lang="en-US" smtClean="0"/>
              <a:t>	-  black hole forms inside star before explosion…  GRB pushes out of star.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529" name="Picture 3" descr="gammarays-DestroyStar.jpg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342900"/>
            <a:ext cx="9144000" cy="6172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3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smtClean="0"/>
              <a:t>Causes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lnSpc>
                <a:spcPct val="90000"/>
              </a:lnSpc>
              <a:buFont typeface="Arial" charset="0"/>
              <a:buNone/>
            </a:pPr>
            <a:r>
              <a:rPr lang="en-US" smtClean="0"/>
              <a:t>	</a:t>
            </a:r>
          </a:p>
          <a:p>
            <a:pPr>
              <a:lnSpc>
                <a:spcPct val="90000"/>
              </a:lnSpc>
              <a:buFont typeface="Arial" charset="0"/>
              <a:buNone/>
            </a:pPr>
            <a:endParaRPr lang="en-US" smtClean="0"/>
          </a:p>
          <a:p>
            <a:pPr>
              <a:lnSpc>
                <a:spcPct val="90000"/>
              </a:lnSpc>
              <a:buFont typeface="Arial" charset="0"/>
              <a:buNone/>
            </a:pPr>
            <a:r>
              <a:rPr lang="en-US" smtClean="0"/>
              <a:t>Short duration GRB likely caused by </a:t>
            </a:r>
            <a:r>
              <a:rPr lang="en-US" b="1" smtClean="0"/>
              <a:t>merging neutron stars</a:t>
            </a:r>
            <a:r>
              <a:rPr lang="en-US" smtClean="0"/>
              <a:t>.</a:t>
            </a:r>
          </a:p>
          <a:p>
            <a:pPr>
              <a:lnSpc>
                <a:spcPct val="90000"/>
              </a:lnSpc>
              <a:buFont typeface="Arial" charset="0"/>
              <a:buNone/>
            </a:pPr>
            <a:endParaRPr lang="en-US" smtClean="0"/>
          </a:p>
          <a:p>
            <a:pPr>
              <a:lnSpc>
                <a:spcPct val="90000"/>
              </a:lnSpc>
              <a:buFont typeface="Arial" charset="0"/>
              <a:buNone/>
            </a:pPr>
            <a:r>
              <a:rPr lang="en-US" smtClean="0"/>
              <a:t>Not well understood.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7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smtClean="0"/>
              <a:t>GRB Dangers (Controversial)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Font typeface="Arial" charset="0"/>
              <a:buNone/>
            </a:pPr>
            <a:r>
              <a:rPr lang="en-US" smtClean="0"/>
              <a:t>If aimed at Earth:</a:t>
            </a:r>
          </a:p>
          <a:p>
            <a:pPr>
              <a:buFont typeface="Arial" charset="0"/>
              <a:buNone/>
            </a:pPr>
            <a:endParaRPr lang="en-US" smtClean="0"/>
          </a:p>
          <a:p>
            <a:pPr>
              <a:buFont typeface="Arial" charset="0"/>
              <a:buNone/>
            </a:pPr>
            <a:r>
              <a:rPr lang="en-US" smtClean="0"/>
              <a:t>	-  deplete ozone</a:t>
            </a:r>
          </a:p>
          <a:p>
            <a:pPr>
              <a:buFont typeface="Arial" charset="0"/>
              <a:buNone/>
            </a:pPr>
            <a:r>
              <a:rPr lang="en-US" smtClean="0"/>
              <a:t>	-  acid rain</a:t>
            </a:r>
          </a:p>
          <a:p>
            <a:pPr>
              <a:buFont typeface="Arial" charset="0"/>
              <a:buNone/>
            </a:pPr>
            <a:r>
              <a:rPr lang="en-US" smtClean="0"/>
              <a:t>	-  global cooling</a:t>
            </a:r>
          </a:p>
          <a:p>
            <a:pPr>
              <a:buFont typeface="Arial" charset="0"/>
              <a:buNone/>
            </a:pPr>
            <a:endParaRPr lang="en-US" smtClean="0"/>
          </a:p>
          <a:p>
            <a:pPr>
              <a:buFont typeface="Arial" charset="0"/>
              <a:buNone/>
            </a:pPr>
            <a:r>
              <a:rPr lang="en-US" smtClean="0"/>
              <a:t>May have caused mass extinction 488 mya.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523</TotalTime>
  <Words>153</Words>
  <Application>Microsoft Macintosh PowerPoint</Application>
  <PresentationFormat>On-screen Show (4:3)</PresentationFormat>
  <Paragraphs>46</Paragraphs>
  <Slides>12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Design Template</vt:lpstr>
      </vt:variant>
      <vt:variant>
        <vt:i4>1</vt:i4>
      </vt:variant>
      <vt:variant>
        <vt:lpstr>Slide Titles</vt:lpstr>
      </vt:variant>
      <vt:variant>
        <vt:i4>12</vt:i4>
      </vt:variant>
    </vt:vector>
  </HeadingPairs>
  <TitlesOfParts>
    <vt:vector size="15" baseType="lpstr">
      <vt:lpstr>Calibri</vt:lpstr>
      <vt:lpstr>Arial</vt:lpstr>
      <vt:lpstr>Office Theme</vt:lpstr>
      <vt:lpstr>Gamma Rays</vt:lpstr>
      <vt:lpstr>EMR Spectrum</vt:lpstr>
      <vt:lpstr>Sources</vt:lpstr>
      <vt:lpstr>Black Hole Devouring Star</vt:lpstr>
      <vt:lpstr>Slide 5</vt:lpstr>
      <vt:lpstr>Slide 6</vt:lpstr>
      <vt:lpstr>Slide 7</vt:lpstr>
      <vt:lpstr>Gamma Ray Bursts (GRB)</vt:lpstr>
      <vt:lpstr>What Causes Them?</vt:lpstr>
      <vt:lpstr>Slide 10</vt:lpstr>
      <vt:lpstr>Causes</vt:lpstr>
      <vt:lpstr>GRB Dangers (Controversial)</vt:lpstr>
    </vt:vector>
  </TitlesOfParts>
  <Company/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Michael Freedman</dc:creator>
  <cp:lastModifiedBy>Benjamin N. Cardozo H.S.</cp:lastModifiedBy>
  <cp:revision>13</cp:revision>
  <dcterms:created xsi:type="dcterms:W3CDTF">2012-03-26T23:30:34Z</dcterms:created>
  <dcterms:modified xsi:type="dcterms:W3CDTF">2013-09-04T13:25:52Z</dcterms:modified>
</cp:coreProperties>
</file>