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3" r:id="rId2"/>
    <p:sldId id="274" r:id="rId3"/>
    <p:sldId id="271" r:id="rId4"/>
    <p:sldId id="265" r:id="rId5"/>
    <p:sldId id="266" r:id="rId6"/>
    <p:sldId id="267" r:id="rId7"/>
    <p:sldId id="264" r:id="rId8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80" d="100"/>
          <a:sy n="80" d="100"/>
        </p:scale>
        <p:origin x="758" y="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F5CA67-B6E8-4508-8752-D9B639EAA0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76E6A7-11AC-4B1E-90AE-F8F0714A048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6FD3229-6F31-4993-A88F-6EF722762E17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895C1E3-8C82-450C-A7DE-00D8E031A1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8183810-BD8D-41EE-95C1-11EB5BBA52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34BFEC-CAC1-4CA0-AA3C-0F58D8BB1E0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4C1BB-AB81-4A29-920F-6801039DD3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B952EE6-82A6-4426-8799-C2207E28F2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96020DBA-41DB-4EF9-AE0A-8CAFE193E3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363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F96C7F7-F3FA-4AAC-AE39-81B91135C9A7}" type="slidenum"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EEB5CEEB-D25D-4710-A30F-38F4A0BEEC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5325"/>
            <a:ext cx="6202362" cy="3489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101C1586-0EA3-47FF-A727-C90EA82AEE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4416425"/>
            <a:ext cx="5607050" cy="4184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b="1"/>
              <a:t>OBJECTIVE 12| Discuss the effects of nourishment, body contact, and familiarity on infant social attachment.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9E090ED0-028E-4F93-9154-A0ABA03178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363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01807E-E22A-410F-BD13-4E984D48A599}" type="slidenum"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92B62C80-F977-4EAB-B834-CEF1F8933D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5325"/>
            <a:ext cx="6202362" cy="3489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14CF4B41-A74C-43B3-A085-C40FDC043A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4416425"/>
            <a:ext cx="5607050" cy="4184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b="1"/>
              <a:t>OBJECTIVE 16| Describe three parenting styles, and offer three potential explanations for the link between authoritative parenting and social competence.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D045EE21-5594-4471-9C43-09E49E1985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363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210F32-C935-4657-B58E-7C001CFBAAF3}" type="slidenum"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4DD536AE-60FE-4301-8049-736F0C9A8E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5325"/>
            <a:ext cx="6202362" cy="3489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63FB6956-6236-47F2-A8DC-8EA039D209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4416425"/>
            <a:ext cx="5607050" cy="4184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b="1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0D46705E-981B-47E3-B9C3-DC02BE251E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363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1C0140-2C27-469F-9CC4-6D47B4C6D2AB}" type="slidenum"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72E34D9F-11F7-4193-9A4F-017DB4F016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5325"/>
            <a:ext cx="6202362" cy="3489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1AB75D53-D2CE-4A08-BFC5-C6937AFBB0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4416425"/>
            <a:ext cx="5607050" cy="4184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46E1E156-0997-4604-8A05-47FAFC0DB7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363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1399041-D8A5-424A-AC16-FFFAE3CFED1E}" type="slidenum"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68019962-12FA-4BEA-9FD8-CA761B7CA8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5325"/>
            <a:ext cx="6202362" cy="3489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E41B5D6E-C225-45F8-ACD1-49E8655725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4416425"/>
            <a:ext cx="5607050" cy="4184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b="1"/>
              <a:t>OBJECTIVE 14| Assess the impact of parental neglect, family disruption, and day care on attachment patterns and development.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F6AB70F1-00F5-4211-A770-06DF30A0A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363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E6BF28F-C584-4B61-A0AA-66816A52A2BF}" type="slidenum"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7DF9861C-637E-4F7C-B45E-55398E582C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5325"/>
            <a:ext cx="6202362" cy="3489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74608B5C-F327-424D-A39A-59A4A78DA5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4416425"/>
            <a:ext cx="5607050" cy="4184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b="1"/>
              <a:t>OBJECTIVE 13| Contrast secure and insecure attachment, and discuss the roles of parents and infants in the development of attachment and an infant’s feelings of basic trust.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0F468-0982-4BF0-B119-E496CE9C2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5BDC6-D525-4382-BAC5-6D5F578C1350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38DA7-3586-4C4B-A2CB-EF5940AC7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A538F-917E-4895-B6F5-1AE75ED20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AFD19-846A-49B4-8D34-6242FFA14E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855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3D446-75B2-4B0F-BD18-A63296687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1AA94-5288-405D-B14E-E858EBF3BDFC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E2DD0-E983-4BCC-8C12-79F625261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42467-B775-4E03-BA71-D5BA07D8B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233F9-BF07-48D3-8034-6E052C495D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801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C5383-F229-43F0-B4E4-BBE00D048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5831-BE51-4C0E-823B-4505DDA769DF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15C88-BE70-4424-A4DE-38861FC59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799AA4-9AAC-47F5-BD4D-3BF11216F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1789C-3CCD-4B1F-9239-53175CAA16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43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097E2D2-1996-4FE8-A3C2-2F7F3CE89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B70A5-857C-497D-8555-14479A9143A6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C045586-1352-47B8-8DC4-F4FDC032E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D293E23-5C2D-4662-8DC8-FDC40E909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45151-8AB0-40AB-A1CD-1C75B84796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481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1269AC9-D00F-4236-8829-1E2560ECF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02F66-61CA-4C09-A182-0680D268E73F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B9017AC-9567-4DE7-B4F6-14A6F9941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481576A-E224-4442-BEE1-6F782A2D7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B4C22-F352-45D2-A9ED-D0C621D325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733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BB51698-A22A-46B5-8B96-EEB5F4A06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0DBBF-30EE-4234-BF42-072E0C476CAA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96406AA-7C7F-4DC3-BA60-A156097F2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1F747EE-8A4D-4B81-BE8E-E2CF9B057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5BBB2-428D-4437-ADA7-95718C677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07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BE313D0-ABF3-4707-92FA-DD25EAF75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A9778-2D2D-4E46-84A4-B15C7795A9E5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7555ACC-E014-4C86-8EEC-A3281278C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E0D0D33-6A1A-4D1F-9D81-2C94DA12A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F6D34-7CA8-4626-BB29-26EADBF01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78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0847C08-4D72-4178-9FF3-4D6462CB7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4396E-F198-4D94-8BCB-DF7FF0404ECF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4A8210-A78D-4E18-88B9-058E3258D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97A0147-7D9E-48EF-ACEA-451EE5545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322DE-5465-4544-B5AB-C55F16A627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387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B7875CD-8B14-4119-B693-A540CC17B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9EAC6-FD68-4761-8DB0-AA349A776309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7D2A871-AB3F-4F63-BF68-8BF12F95F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764A91-2E3E-42EB-83AD-98C438B2D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4C522-7C5D-49CA-98A7-C03DCE1DB6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797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083C6-A4AF-4D38-9E81-B367366A1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CBF7A-B4B0-4BB3-9F82-B0828701CDCC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745A4-29F7-4EEE-B448-6D8D66BB6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5C5E6-9B68-4A95-8520-B729E4241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D64AC-D000-4A39-8CC6-8500501C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633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5A97A-BC63-4C0B-8030-28DA9265B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30F02-3C60-4F72-ADA9-966348CC9AA4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96FA6-AC40-4F02-A721-DE83E1898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DDCF5-3F99-4246-A73C-D3904DC4C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924DF-8B31-44AD-B613-175FDE9E99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006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A08E12F-0636-4059-B2CA-B52A6F2A38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59A5047-8331-4AF0-B1F2-23821F1F36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59486-7B5B-4CF8-966C-77594C5F15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BB0047-0DBB-48DE-B55B-9C2C1FD5CDA4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22E1A-39EA-49F3-934C-E5D14FB0E4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A8AA4-199D-40E8-ACF6-265B63C872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6630C3-0523-4B3B-AE4F-15F2A0D758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CBE0668B-25A6-4456-9A7A-255E07F3A2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9850" y="1066800"/>
            <a:ext cx="3932238" cy="1328738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en-US" sz="4400" b="1" dirty="0">
                <a:latin typeface="+mn-lt"/>
              </a:rPr>
              <a:t>Origins of Attachment</a:t>
            </a:r>
          </a:p>
        </p:txBody>
      </p:sp>
      <p:pic>
        <p:nvPicPr>
          <p:cNvPr id="3075" name="Picture 4" descr="12673_Myers_Psy_8e_fig">
            <a:extLst>
              <a:ext uri="{FF2B5EF4-FFF2-40B4-BE49-F238E27FC236}">
                <a16:creationId xmlns:a16="http://schemas.microsoft.com/office/drawing/2014/main" id="{9214DE29-B288-4084-8949-5E6657FE492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6663" y="987425"/>
            <a:ext cx="3905250" cy="48736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6" name="Text Placeholder 1">
            <a:extLst>
              <a:ext uri="{FF2B5EF4-FFF2-40B4-BE49-F238E27FC236}">
                <a16:creationId xmlns:a16="http://schemas.microsoft.com/office/drawing/2014/main" id="{CC9FC6BB-E58F-4C31-A27D-6AE19745D4C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181100" y="2928938"/>
            <a:ext cx="4495800" cy="3167062"/>
          </a:xfrm>
        </p:spPr>
        <p:txBody>
          <a:bodyPr/>
          <a:lstStyle/>
          <a:p>
            <a:r>
              <a:rPr lang="en-US" altLang="en-US" sz="2800"/>
              <a:t>Harlow (1971) showed that infants bond with surrogate mothers because of </a:t>
            </a:r>
            <a:r>
              <a:rPr lang="en-US" altLang="en-US" sz="2800">
                <a:solidFill>
                  <a:srgbClr val="0000FF"/>
                </a:solidFill>
              </a:rPr>
              <a:t>bodily contact</a:t>
            </a:r>
            <a:r>
              <a:rPr lang="en-US" altLang="en-US" sz="2800"/>
              <a:t> and not because of nourishment. </a:t>
            </a:r>
          </a:p>
          <a:p>
            <a:endParaRPr lang="en-US" altLang="en-US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E99F8620-EE70-4F53-9151-82771E3FDFF4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506620" y="4314031"/>
            <a:ext cx="31670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>
                <a:latin typeface="Palatino Linotype" panose="02040502050505030304" pitchFamily="18" charset="0"/>
                <a:cs typeface="Arial" panose="020B0604020202020204" pitchFamily="34" charset="0"/>
              </a:rPr>
              <a:t>Harlow Primate Laboratory, University of Wisconsin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C1254FB-0175-4297-95A2-6BBB0EFC43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51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69D557-9E31-4DD7-ABF2-BEE2569D6BC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76250" y="479425"/>
            <a:ext cx="11239500" cy="58991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5364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D9FC77A1-45C8-4A5F-B454-995594F2A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0" y="642938"/>
            <a:ext cx="5461000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3DC2C950-1EBC-41EF-B400-FDFB8CEA799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77825" y="342900"/>
            <a:ext cx="11439525" cy="1844675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8B1B1C5F-6A78-4EAF-A936-FAF1236B9E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5463" y="466725"/>
            <a:ext cx="11141075" cy="930275"/>
          </a:xfrm>
        </p:spPr>
        <p:txBody>
          <a:bodyPr rtlCol="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en-US" sz="5400" b="1" dirty="0">
                <a:solidFill>
                  <a:srgbClr val="FFFFFF"/>
                </a:solidFill>
                <a:latin typeface="+mn-lt"/>
              </a:rPr>
              <a:t>Child-Rearing Practices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F857A68-FFC9-4CDC-ACC1-913E856185F3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09800" y="1449388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675" name="Group 3">
            <a:extLst>
              <a:ext uri="{FF2B5EF4-FFF2-40B4-BE49-F238E27FC236}">
                <a16:creationId xmlns:a16="http://schemas.microsoft.com/office/drawing/2014/main" id="{51CFB913-DAC9-4F83-8E45-9ACF9BE6A60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09650" y="2509838"/>
          <a:ext cx="10267950" cy="3997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2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15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80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Practice</a:t>
                      </a:r>
                      <a:endParaRPr kumimoji="0" lang="en-US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882" marR="121882" marT="60925" marB="60925" anchor="ctr" anchorCtr="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Description</a:t>
                      </a:r>
                      <a:endParaRPr kumimoji="0" lang="en-US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882" marR="121882" marT="60925" marB="60925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55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u="none" strike="noStrike" cap="none" normalizeH="0" baseline="0">
                          <a:ln>
                            <a:noFill/>
                          </a:ln>
                          <a:effectLst/>
                          <a:latin typeface="+mn-lt"/>
                        </a:rPr>
                        <a:t>Authoritarian</a:t>
                      </a:r>
                      <a:endParaRPr kumimoji="0" lang="en-US" alt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882" marR="121882" marT="60925" marB="60925" anchor="ctr" anchorCtr="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1079500" indent="-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574800" indent="-3810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20320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4892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9464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34036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8608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43180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32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Parents impose rules and expect obedience.</a:t>
                      </a: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882" marR="121882" marT="60925" marB="60925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68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u="none" strike="noStrike" cap="none" normalizeH="0" baseline="0">
                          <a:ln>
                            <a:noFill/>
                          </a:ln>
                          <a:effectLst/>
                          <a:latin typeface="+mn-lt"/>
                        </a:rPr>
                        <a:t>Permissive</a:t>
                      </a:r>
                      <a:endParaRPr kumimoji="0" lang="en-US" alt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882" marR="121882" marT="60925" marB="60925" anchor="ctr" anchorCtr="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1136650" indent="-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631950" indent="-3810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208915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54635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300355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346075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91795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437515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32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Parents submit to children’s demands.</a:t>
                      </a: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882" marR="121882" marT="60925" marB="60925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68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u="none" strike="noStrike" cap="none" normalizeH="0" baseline="0">
                          <a:ln>
                            <a:noFill/>
                          </a:ln>
                          <a:effectLst/>
                          <a:latin typeface="+mn-lt"/>
                        </a:rPr>
                        <a:t>Authoritative</a:t>
                      </a:r>
                      <a:endParaRPr kumimoji="0" lang="en-US" alt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882" marR="121882" marT="60925" marB="60925" anchor="ctr" anchorCtr="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1136650" indent="-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631950" indent="-3810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208915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54635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300355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346075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91795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437515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32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Parents are demanding but responsive to their children.</a:t>
                      </a: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882" marR="121882" marT="60925" marB="60925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164EF63-E158-4CAE-A51F-B40F751F42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81163" y="228600"/>
            <a:ext cx="8986837" cy="114300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en-US" b="1" dirty="0">
                <a:latin typeface="+mn-lt"/>
              </a:rPr>
              <a:t>Secure Attachment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10D3154-159D-4A69-9628-F1895F42A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1238" y="1247775"/>
            <a:ext cx="7786687" cy="1014413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1036638" indent="-4572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531938" indent="-381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89138" indent="-3429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46338" indent="-3429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903538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360738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817938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75138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en-US" sz="2800" dirty="0">
                <a:latin typeface="+mn-lt"/>
              </a:rPr>
              <a:t>Relaxed and attentive caregiving becomes the backbone of secure attachment. </a:t>
            </a:r>
          </a:p>
        </p:txBody>
      </p:sp>
      <p:pic>
        <p:nvPicPr>
          <p:cNvPr id="7172" name="Picture 4" descr="12673_Myers_Psy_8e_4UN10">
            <a:extLst>
              <a:ext uri="{FF2B5EF4-FFF2-40B4-BE49-F238E27FC236}">
                <a16:creationId xmlns:a16="http://schemas.microsoft.com/office/drawing/2014/main" id="{586C1D5B-0578-437E-9789-700ACCAF9F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2514600"/>
            <a:ext cx="6216650" cy="397351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3" name="Text Box 5">
            <a:extLst>
              <a:ext uri="{FF2B5EF4-FFF2-40B4-BE49-F238E27FC236}">
                <a16:creationId xmlns:a16="http://schemas.microsoft.com/office/drawing/2014/main" id="{40BBDD90-CE95-4863-BE44-B6BC10DBA5E6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821738" y="5876925"/>
            <a:ext cx="977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>
                <a:latin typeface="Palatino Linotype" panose="02040502050505030304" pitchFamily="18" charset="0"/>
                <a:cs typeface="Arial" panose="020B0604020202020204" pitchFamily="34" charset="0"/>
              </a:rPr>
              <a:t>Berry Hewlett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6AE80ADF-1FC0-40BE-8E6A-44A0E5ABD4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76500" y="276225"/>
            <a:ext cx="7491413" cy="114300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en-US" b="1" dirty="0">
                <a:latin typeface="+mn-lt"/>
              </a:rPr>
              <a:t>Insecure Attachment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C57DFEAA-85DD-440F-BF49-5382C3587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7800" y="1347788"/>
            <a:ext cx="7008813" cy="1395412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1036638" indent="-4572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531938" indent="-381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89138" indent="-3429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46338" indent="-3429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903538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360738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817938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75138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en-US" sz="2800" dirty="0">
                <a:latin typeface="+mn-lt"/>
              </a:rPr>
              <a:t>Harlow’s studies showed that monkeys experience great anxiety if their terry-cloth mother is removed.</a:t>
            </a:r>
          </a:p>
        </p:txBody>
      </p:sp>
      <p:pic>
        <p:nvPicPr>
          <p:cNvPr id="9220" name="Picture 4" descr="12673_Myers_Psy_8e_fig">
            <a:extLst>
              <a:ext uri="{FF2B5EF4-FFF2-40B4-BE49-F238E27FC236}">
                <a16:creationId xmlns:a16="http://schemas.microsoft.com/office/drawing/2014/main" id="{399842A9-3DFF-4CEB-8E60-92F12317572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3048000"/>
            <a:ext cx="6216650" cy="32686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1" name="Text Box 5">
            <a:extLst>
              <a:ext uri="{FF2B5EF4-FFF2-40B4-BE49-F238E27FC236}">
                <a16:creationId xmlns:a16="http://schemas.microsoft.com/office/drawing/2014/main" id="{8D1F435A-A4A5-435B-8C07-0101C5DBCFF5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727156" y="4610894"/>
            <a:ext cx="31670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>
                <a:latin typeface="Palatino Linotype" panose="02040502050505030304" pitchFamily="18" charset="0"/>
                <a:cs typeface="Arial" panose="020B0604020202020204" pitchFamily="34" charset="0"/>
              </a:rPr>
              <a:t>Harlow Primate Laboratory, University of Wisconsin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50D3E64-311A-4F51-AF25-C94E161FB1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en-US" b="1" dirty="0">
                <a:latin typeface="+mn-lt"/>
              </a:rPr>
              <a:t>Deprivation of Attachment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8FA48C-25A1-48D2-BAFC-F1F31BD80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3200" dirty="0"/>
              <a:t>What happens when circumstances prevent a child from forming attachments?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en-US" sz="3200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3200" dirty="0"/>
              <a:t>In such circumstances children become: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en-US" sz="3200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3200" dirty="0"/>
              <a:t>Withdrawn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3200" dirty="0"/>
              <a:t>Frightened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3200" dirty="0"/>
              <a:t>Unable to develop speech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EE5C546-6746-434A-962F-3B9468268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2563" y="1600200"/>
            <a:ext cx="9382125" cy="12954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1036638" indent="-4572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531938" indent="-381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89138" indent="-3429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46338" indent="-3429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903538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360738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817938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75138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en-US" sz="3200" dirty="0">
              <a:latin typeface="+mn-lt"/>
            </a:endParaRPr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4519C13B-F412-4E0A-A4C1-D268988A9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5450" y="3429000"/>
            <a:ext cx="7008813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36638"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31938" indent="-3810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89138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46338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03538" indent="-3429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60738" indent="-3429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817938" indent="-3429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75138" indent="-3429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endParaRPr lang="en-US" altLang="en-US">
              <a:latin typeface="Palatino Linotype" panose="02040502050505030304" pitchFamily="18" charset="0"/>
              <a:cs typeface="Arial" panose="020B0604020202020204" pitchFamily="34" charset="0"/>
            </a:endParaRPr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9DCD7CCE-B4F1-4C17-9CB1-682BAC935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0338" y="4343400"/>
            <a:ext cx="47498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12838" indent="-533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608138"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027238" indent="-3810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84438" indent="-3810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41638" indent="-3810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98838" indent="-3810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856038" indent="-3810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313238" indent="-3810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AutoNum type="arabicPeriod"/>
            </a:pPr>
            <a:endParaRPr lang="en-US" altLang="en-US">
              <a:latin typeface="Palatino Linotype" panose="0204050205050503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  <p:bldP spid="2048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0774AC7-D6C8-4099-BB91-837AA478AE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en-US" b="1" dirty="0">
                <a:latin typeface="+mn-lt"/>
              </a:rPr>
              <a:t>Attachment Differences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A549C9-0706-4514-BF5C-29A829062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3200" dirty="0"/>
              <a:t>Placed in a strange situation, 60% of children express </a:t>
            </a:r>
            <a:r>
              <a:rPr lang="en-US" altLang="en-US" sz="3200" dirty="0">
                <a:solidFill>
                  <a:srgbClr val="0000FF"/>
                </a:solidFill>
              </a:rPr>
              <a:t>secure attachment</a:t>
            </a:r>
            <a:r>
              <a:rPr lang="en-US" altLang="en-US" sz="3200" dirty="0"/>
              <a:t>, i.e., they explore their environment happily in the presence of their mothers. When their mother leaves, they show distress.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en-US" sz="3200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3200" dirty="0"/>
              <a:t>The other 30% show </a:t>
            </a:r>
            <a:r>
              <a:rPr lang="en-US" altLang="en-US" sz="3200" dirty="0">
                <a:solidFill>
                  <a:srgbClr val="0000FF"/>
                </a:solidFill>
              </a:rPr>
              <a:t>insecure attachment.</a:t>
            </a:r>
            <a:r>
              <a:rPr lang="en-US" altLang="en-US" sz="3200" dirty="0"/>
              <a:t> These children cling to their mothers or caregivers and are less likely to explore the environment.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50D87065-B41B-4EEC-AD11-EE851E91D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2900" y="1600200"/>
            <a:ext cx="7085013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36638"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31938" indent="-3810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89138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46338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03538" indent="-3429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60738" indent="-3429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817938" indent="-3429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75138" indent="-3429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endParaRPr lang="en-US" altLang="en-US">
              <a:latin typeface="Palatino Linotype" panose="02040502050505030304" pitchFamily="18" charset="0"/>
              <a:cs typeface="Arial" panose="020B0604020202020204" pitchFamily="34" charset="0"/>
            </a:endParaRP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8BBC97F8-2D83-4F81-8C7F-4B44E6A5A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2900" y="4419600"/>
            <a:ext cx="7085013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36638"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31938" indent="-3810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89138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46338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03538" indent="-3429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60738" indent="-3429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817938" indent="-3429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75138" indent="-3429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endParaRPr lang="en-US" altLang="en-US">
              <a:latin typeface="Palatino Linotype" panose="0204050205050503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</Words>
  <Application>Microsoft Office PowerPoint</Application>
  <PresentationFormat>Widescreen</PresentationFormat>
  <Paragraphs>40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Palatino Linotype</vt:lpstr>
      <vt:lpstr>Wingdings</vt:lpstr>
      <vt:lpstr>Office Theme</vt:lpstr>
      <vt:lpstr>Origins of Attachment</vt:lpstr>
      <vt:lpstr>PowerPoint Presentation</vt:lpstr>
      <vt:lpstr>Child-Rearing Practices</vt:lpstr>
      <vt:lpstr>Secure Attachment</vt:lpstr>
      <vt:lpstr>Insecure Attachment</vt:lpstr>
      <vt:lpstr>Deprivation of Attachment</vt:lpstr>
      <vt:lpstr>Attachment Differences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Origins of Attachment</dc:title>
  <dc:creator>M F</dc:creator>
  <cp:lastModifiedBy>M F</cp:lastModifiedBy>
  <cp:revision>2</cp:revision>
  <cp:lastPrinted>2019-03-17T23:08:06Z</cp:lastPrinted>
  <dcterms:created xsi:type="dcterms:W3CDTF">2019-03-17T23:07:26Z</dcterms:created>
  <dcterms:modified xsi:type="dcterms:W3CDTF">2022-02-14T18:46:01Z</dcterms:modified>
</cp:coreProperties>
</file>