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21"/>
  </p:handoutMasterIdLst>
  <p:sldIdLst>
    <p:sldId id="258" r:id="rId2"/>
    <p:sldId id="273" r:id="rId3"/>
    <p:sldId id="259" r:id="rId4"/>
    <p:sldId id="268" r:id="rId5"/>
    <p:sldId id="260" r:id="rId6"/>
    <p:sldId id="277" r:id="rId7"/>
    <p:sldId id="262" r:id="rId8"/>
    <p:sldId id="272" r:id="rId9"/>
    <p:sldId id="267" r:id="rId10"/>
    <p:sldId id="274" r:id="rId11"/>
    <p:sldId id="275" r:id="rId12"/>
    <p:sldId id="263" r:id="rId13"/>
    <p:sldId id="265" r:id="rId14"/>
    <p:sldId id="271" r:id="rId15"/>
    <p:sldId id="269" r:id="rId16"/>
    <p:sldId id="270" r:id="rId17"/>
    <p:sldId id="276" r:id="rId18"/>
    <p:sldId id="278" r:id="rId19"/>
    <p:sldId id="279" r:id="rId20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 snapToObjects="1">
      <p:cViewPr varScale="1">
        <p:scale>
          <a:sx n="152" d="100"/>
          <a:sy n="152" d="100"/>
        </p:scale>
        <p:origin x="2034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36B69C2-F4E5-46DF-AC17-A51D0DB2CF7A}" type="datetimeFigureOut">
              <a:rPr lang="en-US"/>
              <a:pPr>
                <a:defRPr/>
              </a:pPr>
              <a:t>11/15/2023</a:t>
            </a:fld>
            <a:endParaRPr lang="en-US"/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B3F69CD-96C6-4F16-B645-F678E072A6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AA1D7-7FD1-408C-99BB-E8E397B1643A}" type="datetimeFigureOut">
              <a:rPr lang="en-US"/>
              <a:pPr>
                <a:defRPr/>
              </a:pPr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869DF9-D110-4538-BFA9-CB7D925EF0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C293B-E43A-491A-931F-E1EC0AB80A11}" type="datetimeFigureOut">
              <a:rPr lang="en-US"/>
              <a:pPr>
                <a:defRPr/>
              </a:pPr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DC178-C67D-4E58-BDFF-657BECFE5C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1774A1-466E-492A-8D2B-278937D50CE0}" type="datetimeFigureOut">
              <a:rPr lang="en-US"/>
              <a:pPr>
                <a:defRPr/>
              </a:pPr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9EC22-5675-405D-8A13-4A39E487AD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396A1-762E-4CFB-A2A7-74E99A3EFF45}" type="datetimeFigureOut">
              <a:rPr lang="en-US"/>
              <a:pPr>
                <a:defRPr/>
              </a:pPr>
              <a:t>11/15/2023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4F56F-15F9-431A-9409-6911501054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EB4233-0A87-4797-85EA-7FA9E6434528}" type="datetimeFigureOut">
              <a:rPr lang="en-US"/>
              <a:pPr>
                <a:defRPr/>
              </a:pPr>
              <a:t>11/15/2023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DDDD6-1D44-46B8-8AD9-6929FAA485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4162B5-8C23-4EB1-80BA-5E67BB7FA27B}" type="datetimeFigureOut">
              <a:rPr lang="en-US"/>
              <a:pPr>
                <a:defRPr/>
              </a:pPr>
              <a:t>11/15/2023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6C8C1F-24C1-4F70-B2C7-E3D511A5C2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085D4-2F55-4DCB-B34B-8765E48FF1FB}" type="datetimeFigureOut">
              <a:rPr lang="en-US"/>
              <a:pPr>
                <a:defRPr/>
              </a:pPr>
              <a:t>11/15/2023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18986-ABE2-4A39-8016-94AECB0F3F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942F98-45D0-4A20-B676-604B5845D98C}" type="datetimeFigureOut">
              <a:rPr lang="en-US"/>
              <a:pPr>
                <a:defRPr/>
              </a:pPr>
              <a:t>11/15/2023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443901-1AB5-4049-A608-83F66C03D9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83D7C-0361-415B-ABC2-BAF5571DCED6}" type="datetimeFigureOut">
              <a:rPr lang="en-US"/>
              <a:pPr>
                <a:defRPr/>
              </a:pPr>
              <a:t>11/15/2023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F7383-0A8D-46D1-9233-460FFCB517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DB36F-28DD-46A0-A394-03E869EC4BE7}" type="datetimeFigureOut">
              <a:rPr lang="en-US"/>
              <a:pPr>
                <a:defRPr/>
              </a:pPr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E882D1-0BE0-46C0-8AED-C10AA44850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143C2-4067-4961-8842-1E262FA5B9F2}" type="datetimeFigureOut">
              <a:rPr lang="en-US"/>
              <a:pPr>
                <a:defRPr/>
              </a:pPr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F7B1C-8127-46DD-B73C-056A7A62B7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0FD965-DED0-423C-949C-B4ED8952440E}" type="datetimeFigureOut">
              <a:rPr lang="en-US"/>
              <a:pPr>
                <a:defRPr/>
              </a:pPr>
              <a:t>11/15/2023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8BFF7-7BDC-4780-BB77-2DE2E5D77A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55C0BD9-17A3-4B62-AAB1-F1E69664D2F6}" type="datetimeFigureOut">
              <a:rPr lang="en-US"/>
              <a:pPr>
                <a:defRPr/>
              </a:pPr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ED3B8DB-C121-4906-8240-883D284523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0" name="Rectangle 69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61" name="Title 3"/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100" b="1">
                <a:solidFill>
                  <a:srgbClr val="FFFFFF"/>
                </a:solidFill>
              </a:rPr>
              <a:t>Extrasolar Planets</a:t>
            </a:r>
          </a:p>
        </p:txBody>
      </p:sp>
      <p:sp>
        <p:nvSpPr>
          <p:cNvPr id="74" name="Arc 73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335481" y="381000"/>
            <a:ext cx="5337032" cy="5919788"/>
          </a:xfrm>
        </p:spPr>
        <p:txBody>
          <a:bodyPr anchor="ctr">
            <a:normAutofit/>
          </a:bodyPr>
          <a:lstStyle/>
          <a:p>
            <a:pPr>
              <a:buFont typeface="Arial" charset="0"/>
              <a:buNone/>
            </a:pPr>
            <a:r>
              <a:rPr lang="en-US" dirty="0"/>
              <a:t>	Exo-planets are planets outside the Solar System.</a:t>
            </a:r>
          </a:p>
          <a:p>
            <a:endParaRPr lang="en-US" dirty="0"/>
          </a:p>
          <a:p>
            <a:pPr>
              <a:buFont typeface="Arial" charset="0"/>
              <a:buNone/>
            </a:pPr>
            <a:r>
              <a:rPr lang="en-US" dirty="0"/>
              <a:t>	They orbit another star.</a:t>
            </a:r>
          </a:p>
          <a:p>
            <a:endParaRPr lang="en-US" dirty="0"/>
          </a:p>
          <a:p>
            <a:pPr>
              <a:buFont typeface="Arial" charset="0"/>
              <a:buNone/>
            </a:pPr>
            <a:r>
              <a:rPr lang="en-US" dirty="0"/>
              <a:t>	5,000+ confirmed…10,000 identified, but likely billions exist in the Milky Way alone.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Chart&#10;&#10;Description automatically generated">
            <a:extLst>
              <a:ext uri="{FF2B5EF4-FFF2-40B4-BE49-F238E27FC236}">
                <a16:creationId xmlns:a16="http://schemas.microsoft.com/office/drawing/2014/main" id="{37D2042D-74C0-09E5-3F6A-84A48E5721C7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/>
          <a:stretch>
            <a:fillRect/>
          </a:stretch>
        </p:blipFill>
        <p:spPr>
          <a:xfrm>
            <a:off x="708895" y="274638"/>
            <a:ext cx="7726209" cy="5851525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120 ly away (HR 8799)</a:t>
            </a:r>
          </a:p>
        </p:txBody>
      </p:sp>
      <p:pic>
        <p:nvPicPr>
          <p:cNvPr id="16386" name="Content Placeholder 3" descr="exoplanet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187" r="-18187"/>
          <a:stretch>
            <a:fillRect/>
          </a:stretch>
        </p:blipFill>
        <p:spPr/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HR 8799 (Infrared-Keck)</a:t>
            </a:r>
          </a:p>
        </p:txBody>
      </p:sp>
      <p:pic>
        <p:nvPicPr>
          <p:cNvPr id="17410" name="Content Placeholder 3" descr="exoplanet-HR_8799-infrared.jpg"/>
          <p:cNvPicPr>
            <a:picLocks noGrp="1" noChangeAspect="1"/>
          </p:cNvPicPr>
          <p:nvPr>
            <p:ph idx="1"/>
          </p:nvPr>
        </p:nvPicPr>
        <p:blipFill>
          <a:blip r:embed="rId2"/>
          <a:srcRect t="-14439" b="-14439"/>
          <a:stretch>
            <a:fillRect/>
          </a:stretch>
        </p:blipFill>
        <p:spPr/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3724072" y="629268"/>
            <a:ext cx="4939868" cy="794719"/>
          </a:xfrm>
        </p:spPr>
        <p:txBody>
          <a:bodyPr anchor="b">
            <a:normAutofit/>
          </a:bodyPr>
          <a:lstStyle/>
          <a:p>
            <a:r>
              <a:rPr lang="en-US" b="1" dirty="0"/>
              <a:t>Exoplanets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4073" y="2438400"/>
            <a:ext cx="5234190" cy="4257675"/>
          </a:xfrm>
        </p:spPr>
        <p:txBody>
          <a:bodyPr>
            <a:normAutofit/>
          </a:bodyPr>
          <a:lstStyle/>
          <a:p>
            <a:pPr>
              <a:buFont typeface="Arial" charset="0"/>
              <a:buNone/>
            </a:pPr>
            <a:r>
              <a:rPr lang="en-US" sz="1700" dirty="0"/>
              <a:t>	</a:t>
            </a:r>
            <a:r>
              <a:rPr lang="en-US" sz="2400" dirty="0"/>
              <a:t>First one detected in 1992.</a:t>
            </a:r>
          </a:p>
          <a:p>
            <a:endParaRPr lang="en-US" sz="2400" dirty="0"/>
          </a:p>
          <a:p>
            <a:pPr>
              <a:buFont typeface="Arial" charset="0"/>
              <a:buNone/>
            </a:pPr>
            <a:r>
              <a:rPr lang="en-US" sz="2400" dirty="0"/>
              <a:t>	Most are giant planets like Jupiter…why?</a:t>
            </a:r>
          </a:p>
          <a:p>
            <a:endParaRPr lang="en-US" sz="2400" dirty="0"/>
          </a:p>
          <a:p>
            <a:pPr>
              <a:buFont typeface="Arial" charset="0"/>
              <a:buNone/>
            </a:pPr>
            <a:r>
              <a:rPr lang="en-US" sz="2400" dirty="0"/>
              <a:t>	Likely because these are easier to see.</a:t>
            </a:r>
          </a:p>
          <a:p>
            <a:endParaRPr lang="en-US" sz="2400" dirty="0"/>
          </a:p>
          <a:p>
            <a:pPr>
              <a:buFont typeface="Arial" charset="0"/>
              <a:buNone/>
            </a:pPr>
            <a:r>
              <a:rPr lang="en-US" sz="2400" dirty="0"/>
              <a:t>	262 orbit in “habitable zone” (liquid water).</a:t>
            </a:r>
          </a:p>
        </p:txBody>
      </p:sp>
      <p:pic>
        <p:nvPicPr>
          <p:cNvPr id="18435" name="Picture 18434" descr="Outer space photo of the earth with the night terminator">
            <a:extLst>
              <a:ext uri="{FF2B5EF4-FFF2-40B4-BE49-F238E27FC236}">
                <a16:creationId xmlns:a16="http://schemas.microsoft.com/office/drawing/2014/main" id="{0C2893CC-4D07-3A04-4134-38371D91B0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664" r="17877" b="-1"/>
          <a:stretch/>
        </p:blipFill>
        <p:spPr>
          <a:xfrm>
            <a:off x="20" y="10"/>
            <a:ext cx="3476673" cy="6857990"/>
          </a:xfrm>
          <a:prstGeom prst="rect">
            <a:avLst/>
          </a:prstGeom>
          <a:effectLst/>
        </p:spPr>
      </p:pic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10700" y="2115117"/>
            <a:ext cx="4732020" cy="0"/>
          </a:xfrm>
          <a:prstGeom prst="line">
            <a:avLst/>
          </a:prstGeom>
          <a:ln w="19050">
            <a:solidFill>
              <a:srgbClr val="6EAB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55D433C-A0A6-4B88-9233-B1745F18BAD4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/>
          <a:stretch>
            <a:fillRect/>
          </a:stretch>
        </p:blipFill>
        <p:spPr>
          <a:xfrm>
            <a:off x="670983" y="274638"/>
            <a:ext cx="7802033" cy="5851525"/>
          </a:xfrm>
        </p:spPr>
      </p:pic>
    </p:spTree>
    <p:extLst>
      <p:ext uri="{BB962C8B-B14F-4D97-AF65-F5344CB8AC3E}">
        <p14:creationId xmlns:p14="http://schemas.microsoft.com/office/powerpoint/2010/main" val="2965502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3724072" y="629267"/>
            <a:ext cx="4939868" cy="856634"/>
          </a:xfrm>
        </p:spPr>
        <p:txBody>
          <a:bodyPr>
            <a:normAutofit fontScale="90000"/>
          </a:bodyPr>
          <a:lstStyle/>
          <a:p>
            <a:r>
              <a:rPr lang="en-US" sz="4700" b="1" dirty="0"/>
              <a:t>Detection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4073" y="1995488"/>
            <a:ext cx="4939867" cy="4228331"/>
          </a:xfrm>
        </p:spPr>
        <p:txBody>
          <a:bodyPr>
            <a:normAutofit/>
          </a:bodyPr>
          <a:lstStyle/>
          <a:p>
            <a:pPr>
              <a:buFont typeface="Arial" charset="0"/>
              <a:buNone/>
            </a:pPr>
            <a:r>
              <a:rPr lang="en-US" sz="2100" dirty="0"/>
              <a:t>	</a:t>
            </a:r>
            <a:r>
              <a:rPr lang="en-US" sz="2800" dirty="0"/>
              <a:t>Planets typically have &lt;1 millionth of star’s brightness.</a:t>
            </a:r>
          </a:p>
          <a:p>
            <a:pPr>
              <a:buFont typeface="Arial" charset="0"/>
              <a:buNone/>
            </a:pPr>
            <a:endParaRPr lang="en-US" sz="2800" dirty="0"/>
          </a:p>
          <a:p>
            <a:pPr>
              <a:buFont typeface="Arial" charset="0"/>
              <a:buNone/>
            </a:pPr>
            <a:r>
              <a:rPr lang="en-US" sz="2800" dirty="0"/>
              <a:t>1.	 </a:t>
            </a:r>
            <a:r>
              <a:rPr lang="en-US" sz="2800" u="sng" dirty="0"/>
              <a:t>Doppler Method</a:t>
            </a:r>
            <a:r>
              <a:rPr lang="en-US" sz="2800" dirty="0"/>
              <a:t> (Radial Velocity)  =  orbit of planet effects star’s velocity.  Most productive.</a:t>
            </a:r>
          </a:p>
          <a:p>
            <a:endParaRPr lang="en-US" sz="2100" dirty="0"/>
          </a:p>
        </p:txBody>
      </p:sp>
      <p:pic>
        <p:nvPicPr>
          <p:cNvPr id="19459" name="Picture 19458" descr="Orbiting balls art">
            <a:extLst>
              <a:ext uri="{FF2B5EF4-FFF2-40B4-BE49-F238E27FC236}">
                <a16:creationId xmlns:a16="http://schemas.microsoft.com/office/drawing/2014/main" id="{E80C8190-5C3A-9CD0-1945-44F2709C22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525" r="24453"/>
          <a:stretch/>
        </p:blipFill>
        <p:spPr>
          <a:xfrm>
            <a:off x="20" y="10"/>
            <a:ext cx="3476673" cy="6857990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/>
          </p:nvPr>
        </p:nvSpPr>
        <p:spPr>
          <a:xfrm>
            <a:off x="3724072" y="347664"/>
            <a:ext cx="4939868" cy="1471612"/>
          </a:xfrm>
        </p:spPr>
        <p:txBody>
          <a:bodyPr>
            <a:normAutofit fontScale="90000"/>
          </a:bodyPr>
          <a:lstStyle/>
          <a:p>
            <a:r>
              <a:rPr lang="en-US" sz="4700" b="1" dirty="0"/>
              <a:t>Detection Methods</a:t>
            </a:r>
          </a:p>
        </p:txBody>
      </p:sp>
      <p:sp>
        <p:nvSpPr>
          <p:cNvPr id="30723" name="Rectangle 3"/>
          <p:cNvSpPr>
            <a:spLocks noGrp="1"/>
          </p:cNvSpPr>
          <p:nvPr>
            <p:ph type="body" idx="1"/>
          </p:nvPr>
        </p:nvSpPr>
        <p:spPr>
          <a:xfrm>
            <a:off x="3724073" y="1890714"/>
            <a:ext cx="5338965" cy="4333106"/>
          </a:xfrm>
        </p:spPr>
        <p:txBody>
          <a:bodyPr>
            <a:normAutofit/>
          </a:bodyPr>
          <a:lstStyle/>
          <a:p>
            <a:pPr>
              <a:buFont typeface="Arial" charset="0"/>
              <a:buNone/>
            </a:pPr>
            <a:endParaRPr lang="en-US" sz="2100" dirty="0"/>
          </a:p>
          <a:p>
            <a:pPr>
              <a:buFont typeface="Arial" charset="0"/>
              <a:buNone/>
            </a:pPr>
            <a:r>
              <a:rPr lang="en-US" sz="2800" dirty="0"/>
              <a:t>2.	 </a:t>
            </a:r>
            <a:r>
              <a:rPr lang="en-US" sz="2800" u="sng" dirty="0"/>
              <a:t>Transit Method</a:t>
            </a:r>
            <a:r>
              <a:rPr lang="en-US" sz="2800" dirty="0"/>
              <a:t>  =  watch for dimming of star brightness as planet moves in front (“transit”).</a:t>
            </a:r>
            <a:endParaRPr lang="en-US" sz="2800" u="sng" dirty="0"/>
          </a:p>
          <a:p>
            <a:pPr>
              <a:buFont typeface="Arial" charset="0"/>
              <a:buNone/>
            </a:pPr>
            <a:r>
              <a:rPr lang="en-US" sz="2800" dirty="0"/>
              <a:t>	</a:t>
            </a:r>
          </a:p>
          <a:p>
            <a:pPr>
              <a:buFont typeface="Arial" charset="0"/>
              <a:buNone/>
            </a:pPr>
            <a:r>
              <a:rPr lang="en-US" sz="2800" dirty="0"/>
              <a:t>	Kepler Mission Space Observatory uses this.</a:t>
            </a:r>
          </a:p>
        </p:txBody>
      </p:sp>
      <p:pic>
        <p:nvPicPr>
          <p:cNvPr id="30725" name="Picture 30724">
            <a:extLst>
              <a:ext uri="{FF2B5EF4-FFF2-40B4-BE49-F238E27FC236}">
                <a16:creationId xmlns:a16="http://schemas.microsoft.com/office/drawing/2014/main" id="{174C023C-6C22-798F-56CC-95B6B35CE9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18" r="40366"/>
          <a:stretch/>
        </p:blipFill>
        <p:spPr>
          <a:xfrm>
            <a:off x="20" y="10"/>
            <a:ext cx="3476673" cy="685799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086041"/>
          </a:xfrm>
        </p:spPr>
        <p:txBody>
          <a:bodyPr anchor="b">
            <a:normAutofit fontScale="90000"/>
          </a:bodyPr>
          <a:lstStyle/>
          <a:p>
            <a:r>
              <a:rPr lang="en-US" sz="4700" b="1" dirty="0"/>
              <a:t>Detection Methods</a:t>
            </a:r>
          </a:p>
        </p:txBody>
      </p:sp>
      <p:pic>
        <p:nvPicPr>
          <p:cNvPr id="20483" name="Picture 20482" descr="Circular maze labyrinth">
            <a:extLst>
              <a:ext uri="{FF2B5EF4-FFF2-40B4-BE49-F238E27FC236}">
                <a16:creationId xmlns:a16="http://schemas.microsoft.com/office/drawing/2014/main" id="{82636903-C7EE-7023-DC88-BF415BB1B6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89" r="57413" b="-1"/>
          <a:stretch/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onnsiteX0" fmla="*/ 0 w 3182692"/>
              <a:gd name="connsiteY0" fmla="*/ 0 h 18288"/>
              <a:gd name="connsiteX1" fmla="*/ 636538 w 3182692"/>
              <a:gd name="connsiteY1" fmla="*/ 0 h 18288"/>
              <a:gd name="connsiteX2" fmla="*/ 1273077 w 3182692"/>
              <a:gd name="connsiteY2" fmla="*/ 0 h 18288"/>
              <a:gd name="connsiteX3" fmla="*/ 1909615 w 3182692"/>
              <a:gd name="connsiteY3" fmla="*/ 0 h 18288"/>
              <a:gd name="connsiteX4" fmla="*/ 2482500 w 3182692"/>
              <a:gd name="connsiteY4" fmla="*/ 0 h 18288"/>
              <a:gd name="connsiteX5" fmla="*/ 3182692 w 3182692"/>
              <a:gd name="connsiteY5" fmla="*/ 0 h 18288"/>
              <a:gd name="connsiteX6" fmla="*/ 3182692 w 3182692"/>
              <a:gd name="connsiteY6" fmla="*/ 18288 h 18288"/>
              <a:gd name="connsiteX7" fmla="*/ 2609807 w 3182692"/>
              <a:gd name="connsiteY7" fmla="*/ 18288 h 18288"/>
              <a:gd name="connsiteX8" fmla="*/ 2068750 w 3182692"/>
              <a:gd name="connsiteY8" fmla="*/ 18288 h 18288"/>
              <a:gd name="connsiteX9" fmla="*/ 1432211 w 3182692"/>
              <a:gd name="connsiteY9" fmla="*/ 18288 h 18288"/>
              <a:gd name="connsiteX10" fmla="*/ 859327 w 3182692"/>
              <a:gd name="connsiteY10" fmla="*/ 18288 h 18288"/>
              <a:gd name="connsiteX11" fmla="*/ 0 w 3182692"/>
              <a:gd name="connsiteY11" fmla="*/ 18288 h 18288"/>
              <a:gd name="connsiteX12" fmla="*/ 0 w 3182692"/>
              <a:gd name="connsiteY12" fmla="*/ 0 h 18288"/>
              <a:gd name="connsiteX0" fmla="*/ 0 w 3182692"/>
              <a:gd name="connsiteY0" fmla="*/ 0 h 18288"/>
              <a:gd name="connsiteX1" fmla="*/ 572885 w 3182692"/>
              <a:gd name="connsiteY1" fmla="*/ 0 h 18288"/>
              <a:gd name="connsiteX2" fmla="*/ 1113942 w 3182692"/>
              <a:gd name="connsiteY2" fmla="*/ 0 h 18288"/>
              <a:gd name="connsiteX3" fmla="*/ 1686827 w 3182692"/>
              <a:gd name="connsiteY3" fmla="*/ 0 h 18288"/>
              <a:gd name="connsiteX4" fmla="*/ 2323365 w 3182692"/>
              <a:gd name="connsiteY4" fmla="*/ 0 h 18288"/>
              <a:gd name="connsiteX5" fmla="*/ 3182692 w 3182692"/>
              <a:gd name="connsiteY5" fmla="*/ 0 h 18288"/>
              <a:gd name="connsiteX6" fmla="*/ 3182692 w 3182692"/>
              <a:gd name="connsiteY6" fmla="*/ 18288 h 18288"/>
              <a:gd name="connsiteX7" fmla="*/ 2546154 w 3182692"/>
              <a:gd name="connsiteY7" fmla="*/ 18288 h 18288"/>
              <a:gd name="connsiteX8" fmla="*/ 1845961 w 3182692"/>
              <a:gd name="connsiteY8" fmla="*/ 18288 h 18288"/>
              <a:gd name="connsiteX9" fmla="*/ 1304904 w 3182692"/>
              <a:gd name="connsiteY9" fmla="*/ 18288 h 18288"/>
              <a:gd name="connsiteX10" fmla="*/ 604711 w 3182692"/>
              <a:gd name="connsiteY10" fmla="*/ 18288 h 18288"/>
              <a:gd name="connsiteX11" fmla="*/ 0 w 3182692"/>
              <a:gd name="connsiteY11" fmla="*/ 18288 h 18288"/>
              <a:gd name="connsiteX12" fmla="*/ 0 w 3182692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25870" y="33585"/>
                  <a:pt x="418138" y="17639"/>
                  <a:pt x="636538" y="0"/>
                </a:cubicBezTo>
                <a:cubicBezTo>
                  <a:pt x="865372" y="-3887"/>
                  <a:pt x="1010746" y="-18166"/>
                  <a:pt x="1273077" y="0"/>
                </a:cubicBezTo>
                <a:cubicBezTo>
                  <a:pt x="1527846" y="-24408"/>
                  <a:pt x="1703704" y="-36055"/>
                  <a:pt x="1909615" y="0"/>
                </a:cubicBezTo>
                <a:cubicBezTo>
                  <a:pt x="2119487" y="1667"/>
                  <a:pt x="2200543" y="-19343"/>
                  <a:pt x="2482500" y="0"/>
                </a:cubicBezTo>
                <a:cubicBezTo>
                  <a:pt x="2736775" y="57438"/>
                  <a:pt x="2997998" y="-48885"/>
                  <a:pt x="3182692" y="0"/>
                </a:cubicBezTo>
                <a:cubicBezTo>
                  <a:pt x="3182658" y="4844"/>
                  <a:pt x="3182282" y="11009"/>
                  <a:pt x="3182692" y="18288"/>
                </a:cubicBezTo>
                <a:cubicBezTo>
                  <a:pt x="2944477" y="15825"/>
                  <a:pt x="2868931" y="12370"/>
                  <a:pt x="2609807" y="18288"/>
                </a:cubicBezTo>
                <a:cubicBezTo>
                  <a:pt x="2341556" y="6193"/>
                  <a:pt x="2324113" y="22706"/>
                  <a:pt x="2068750" y="18288"/>
                </a:cubicBezTo>
                <a:cubicBezTo>
                  <a:pt x="1817163" y="7852"/>
                  <a:pt x="1716254" y="25979"/>
                  <a:pt x="1432211" y="18288"/>
                </a:cubicBezTo>
                <a:cubicBezTo>
                  <a:pt x="1164747" y="-28137"/>
                  <a:pt x="993140" y="27575"/>
                  <a:pt x="859327" y="18288"/>
                </a:cubicBezTo>
                <a:cubicBezTo>
                  <a:pt x="750703" y="-24974"/>
                  <a:pt x="236193" y="38731"/>
                  <a:pt x="0" y="18288"/>
                </a:cubicBezTo>
                <a:cubicBezTo>
                  <a:pt x="-649" y="11698"/>
                  <a:pt x="663" y="5413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24421" y="-39331"/>
                  <a:pt x="418777" y="11439"/>
                  <a:pt x="572885" y="0"/>
                </a:cubicBezTo>
                <a:cubicBezTo>
                  <a:pt x="750333" y="-6388"/>
                  <a:pt x="940592" y="15806"/>
                  <a:pt x="1113942" y="0"/>
                </a:cubicBezTo>
                <a:cubicBezTo>
                  <a:pt x="1322785" y="-1777"/>
                  <a:pt x="1505363" y="28230"/>
                  <a:pt x="1686827" y="0"/>
                </a:cubicBezTo>
                <a:cubicBezTo>
                  <a:pt x="1853304" y="1595"/>
                  <a:pt x="2194652" y="-1232"/>
                  <a:pt x="2323365" y="0"/>
                </a:cubicBezTo>
                <a:cubicBezTo>
                  <a:pt x="2488732" y="36406"/>
                  <a:pt x="2902093" y="-40336"/>
                  <a:pt x="3182692" y="0"/>
                </a:cubicBezTo>
                <a:cubicBezTo>
                  <a:pt x="3182167" y="5049"/>
                  <a:pt x="3182885" y="12044"/>
                  <a:pt x="3182692" y="18288"/>
                </a:cubicBezTo>
                <a:cubicBezTo>
                  <a:pt x="3012563" y="-37820"/>
                  <a:pt x="2765409" y="35618"/>
                  <a:pt x="2546154" y="18288"/>
                </a:cubicBezTo>
                <a:cubicBezTo>
                  <a:pt x="2333381" y="13914"/>
                  <a:pt x="2154438" y="9838"/>
                  <a:pt x="1845961" y="18288"/>
                </a:cubicBezTo>
                <a:cubicBezTo>
                  <a:pt x="1531509" y="33812"/>
                  <a:pt x="1456631" y="-6606"/>
                  <a:pt x="1304904" y="18288"/>
                </a:cubicBezTo>
                <a:cubicBezTo>
                  <a:pt x="1168344" y="36351"/>
                  <a:pt x="928499" y="15047"/>
                  <a:pt x="604711" y="18288"/>
                </a:cubicBezTo>
                <a:cubicBezTo>
                  <a:pt x="285438" y="38007"/>
                  <a:pt x="116029" y="-22204"/>
                  <a:pt x="0" y="18288"/>
                </a:cubicBezTo>
                <a:cubicBezTo>
                  <a:pt x="-39" y="12511"/>
                  <a:pt x="-381" y="8039"/>
                  <a:pt x="0" y="0"/>
                </a:cubicBezTo>
                <a:close/>
              </a:path>
              <a:path w="3182692" h="18288" fill="none" stroke="0" extrusionOk="0">
                <a:moveTo>
                  <a:pt x="0" y="0"/>
                </a:moveTo>
                <a:cubicBezTo>
                  <a:pt x="245832" y="29445"/>
                  <a:pt x="388924" y="-28919"/>
                  <a:pt x="636538" y="0"/>
                </a:cubicBezTo>
                <a:cubicBezTo>
                  <a:pt x="854919" y="4634"/>
                  <a:pt x="991654" y="8864"/>
                  <a:pt x="1273077" y="0"/>
                </a:cubicBezTo>
                <a:cubicBezTo>
                  <a:pt x="1566644" y="-14667"/>
                  <a:pt x="1666526" y="3717"/>
                  <a:pt x="1909615" y="0"/>
                </a:cubicBezTo>
                <a:cubicBezTo>
                  <a:pt x="2138795" y="27220"/>
                  <a:pt x="2225506" y="-13892"/>
                  <a:pt x="2482500" y="0"/>
                </a:cubicBezTo>
                <a:cubicBezTo>
                  <a:pt x="2775583" y="32183"/>
                  <a:pt x="3003218" y="-43687"/>
                  <a:pt x="3182692" y="0"/>
                </a:cubicBezTo>
                <a:cubicBezTo>
                  <a:pt x="3183006" y="4158"/>
                  <a:pt x="3181713" y="12539"/>
                  <a:pt x="3182692" y="18288"/>
                </a:cubicBezTo>
                <a:cubicBezTo>
                  <a:pt x="2959845" y="25574"/>
                  <a:pt x="2868929" y="24980"/>
                  <a:pt x="2609807" y="18288"/>
                </a:cubicBezTo>
                <a:cubicBezTo>
                  <a:pt x="2341405" y="5992"/>
                  <a:pt x="2328488" y="20436"/>
                  <a:pt x="2068750" y="18288"/>
                </a:cubicBezTo>
                <a:cubicBezTo>
                  <a:pt x="1816113" y="2395"/>
                  <a:pt x="1699345" y="36855"/>
                  <a:pt x="1432211" y="18288"/>
                </a:cubicBezTo>
                <a:cubicBezTo>
                  <a:pt x="1148381" y="-28184"/>
                  <a:pt x="987622" y="2403"/>
                  <a:pt x="859327" y="18288"/>
                </a:cubicBezTo>
                <a:cubicBezTo>
                  <a:pt x="743387" y="37422"/>
                  <a:pt x="194182" y="18789"/>
                  <a:pt x="0" y="18288"/>
                </a:cubicBezTo>
                <a:cubicBezTo>
                  <a:pt x="20" y="11469"/>
                  <a:pt x="-29" y="515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custGeom>
                    <a:avLst/>
                    <a:gdLst>
                      <a:gd name="connsiteX0" fmla="*/ 0 w 3182692"/>
                      <a:gd name="connsiteY0" fmla="*/ 0 h 18288"/>
                      <a:gd name="connsiteX1" fmla="*/ 636538 w 3182692"/>
                      <a:gd name="connsiteY1" fmla="*/ 0 h 18288"/>
                      <a:gd name="connsiteX2" fmla="*/ 1273077 w 3182692"/>
                      <a:gd name="connsiteY2" fmla="*/ 0 h 18288"/>
                      <a:gd name="connsiteX3" fmla="*/ 1909615 w 3182692"/>
                      <a:gd name="connsiteY3" fmla="*/ 0 h 18288"/>
                      <a:gd name="connsiteX4" fmla="*/ 2482500 w 3182692"/>
                      <a:gd name="connsiteY4" fmla="*/ 0 h 18288"/>
                      <a:gd name="connsiteX5" fmla="*/ 3182692 w 3182692"/>
                      <a:gd name="connsiteY5" fmla="*/ 0 h 18288"/>
                      <a:gd name="connsiteX6" fmla="*/ 3182692 w 3182692"/>
                      <a:gd name="connsiteY6" fmla="*/ 18288 h 18288"/>
                      <a:gd name="connsiteX7" fmla="*/ 2609807 w 3182692"/>
                      <a:gd name="connsiteY7" fmla="*/ 18288 h 18288"/>
                      <a:gd name="connsiteX8" fmla="*/ 2068750 w 3182692"/>
                      <a:gd name="connsiteY8" fmla="*/ 18288 h 18288"/>
                      <a:gd name="connsiteX9" fmla="*/ 1432211 w 3182692"/>
                      <a:gd name="connsiteY9" fmla="*/ 18288 h 18288"/>
                      <a:gd name="connsiteX10" fmla="*/ 859327 w 3182692"/>
                      <a:gd name="connsiteY10" fmla="*/ 18288 h 18288"/>
                      <a:gd name="connsiteX11" fmla="*/ 0 w 3182692"/>
                      <a:gd name="connsiteY11" fmla="*/ 18288 h 18288"/>
                      <a:gd name="connsiteX12" fmla="*/ 0 w 3182692"/>
                      <a:gd name="connsiteY12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3182692" h="18288" fill="none" extrusionOk="0">
                        <a:moveTo>
                          <a:pt x="0" y="0"/>
                        </a:moveTo>
                        <a:cubicBezTo>
                          <a:pt x="253588" y="25878"/>
                          <a:pt x="409323" y="-5359"/>
                          <a:pt x="636538" y="0"/>
                        </a:cubicBezTo>
                        <a:cubicBezTo>
                          <a:pt x="863753" y="5359"/>
                          <a:pt x="1007727" y="-28"/>
                          <a:pt x="1273077" y="0"/>
                        </a:cubicBezTo>
                        <a:cubicBezTo>
                          <a:pt x="1538427" y="28"/>
                          <a:pt x="1698640" y="-12775"/>
                          <a:pt x="1909615" y="0"/>
                        </a:cubicBezTo>
                        <a:cubicBezTo>
                          <a:pt x="2120590" y="12775"/>
                          <a:pt x="2210293" y="-21823"/>
                          <a:pt x="2482500" y="0"/>
                        </a:cubicBezTo>
                        <a:cubicBezTo>
                          <a:pt x="2754708" y="21823"/>
                          <a:pt x="3004133" y="-28750"/>
                          <a:pt x="3182692" y="0"/>
                        </a:cubicBezTo>
                        <a:cubicBezTo>
                          <a:pt x="3183134" y="4516"/>
                          <a:pt x="3181865" y="12266"/>
                          <a:pt x="3182692" y="18288"/>
                        </a:cubicBezTo>
                        <a:cubicBezTo>
                          <a:pt x="2947402" y="22440"/>
                          <a:pt x="2876226" y="27191"/>
                          <a:pt x="2609807" y="18288"/>
                        </a:cubicBezTo>
                        <a:cubicBezTo>
                          <a:pt x="2343389" y="9385"/>
                          <a:pt x="2326689" y="25579"/>
                          <a:pt x="2068750" y="18288"/>
                        </a:cubicBezTo>
                        <a:cubicBezTo>
                          <a:pt x="1810811" y="10997"/>
                          <a:pt x="1713836" y="48219"/>
                          <a:pt x="1432211" y="18288"/>
                        </a:cubicBezTo>
                        <a:cubicBezTo>
                          <a:pt x="1150586" y="-11643"/>
                          <a:pt x="982765" y="3747"/>
                          <a:pt x="859327" y="18288"/>
                        </a:cubicBezTo>
                        <a:cubicBezTo>
                          <a:pt x="735889" y="32829"/>
                          <a:pt x="254183" y="35231"/>
                          <a:pt x="0" y="18288"/>
                        </a:cubicBezTo>
                        <a:cubicBezTo>
                          <a:pt x="-306" y="11477"/>
                          <a:pt x="485" y="4355"/>
                          <a:pt x="0" y="0"/>
                        </a:cubicBezTo>
                        <a:close/>
                      </a:path>
                      <a:path w="3182692" h="18288" stroke="0" extrusionOk="0">
                        <a:moveTo>
                          <a:pt x="0" y="0"/>
                        </a:moveTo>
                        <a:cubicBezTo>
                          <a:pt x="243108" y="-22426"/>
                          <a:pt x="387854" y="22949"/>
                          <a:pt x="572885" y="0"/>
                        </a:cubicBezTo>
                        <a:cubicBezTo>
                          <a:pt x="757916" y="-22949"/>
                          <a:pt x="923707" y="6797"/>
                          <a:pt x="1113942" y="0"/>
                        </a:cubicBezTo>
                        <a:cubicBezTo>
                          <a:pt x="1304177" y="-6797"/>
                          <a:pt x="1495991" y="20627"/>
                          <a:pt x="1686827" y="0"/>
                        </a:cubicBezTo>
                        <a:cubicBezTo>
                          <a:pt x="1877663" y="-20627"/>
                          <a:pt x="2170182" y="-20672"/>
                          <a:pt x="2323365" y="0"/>
                        </a:cubicBezTo>
                        <a:cubicBezTo>
                          <a:pt x="2476548" y="20672"/>
                          <a:pt x="2919164" y="6097"/>
                          <a:pt x="3182692" y="0"/>
                        </a:cubicBezTo>
                        <a:cubicBezTo>
                          <a:pt x="3183269" y="4624"/>
                          <a:pt x="3183511" y="11191"/>
                          <a:pt x="3182692" y="18288"/>
                        </a:cubicBezTo>
                        <a:cubicBezTo>
                          <a:pt x="3026065" y="-10849"/>
                          <a:pt x="2775006" y="23067"/>
                          <a:pt x="2546154" y="18288"/>
                        </a:cubicBezTo>
                        <a:cubicBezTo>
                          <a:pt x="2317302" y="13509"/>
                          <a:pt x="2168173" y="-8513"/>
                          <a:pt x="1845961" y="18288"/>
                        </a:cubicBezTo>
                        <a:cubicBezTo>
                          <a:pt x="1523749" y="45089"/>
                          <a:pt x="1450078" y="-844"/>
                          <a:pt x="1304904" y="18288"/>
                        </a:cubicBezTo>
                        <a:cubicBezTo>
                          <a:pt x="1159730" y="37420"/>
                          <a:pt x="942635" y="-10021"/>
                          <a:pt x="604711" y="18288"/>
                        </a:cubicBezTo>
                        <a:cubicBezTo>
                          <a:pt x="266787" y="46597"/>
                          <a:pt x="141927" y="-8395"/>
                          <a:pt x="0" y="18288"/>
                        </a:cubicBezTo>
                        <a:cubicBezTo>
                          <a:pt x="-171" y="12755"/>
                          <a:pt x="-690" y="793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3321" y="2324101"/>
            <a:ext cx="4688333" cy="4291012"/>
          </a:xfrm>
        </p:spPr>
        <p:txBody>
          <a:bodyPr>
            <a:normAutofit/>
          </a:bodyPr>
          <a:lstStyle/>
          <a:p>
            <a:pPr>
              <a:buFont typeface="Arial" charset="0"/>
              <a:buNone/>
            </a:pPr>
            <a:endParaRPr lang="en-US" sz="1900" dirty="0"/>
          </a:p>
          <a:p>
            <a:pPr>
              <a:buFont typeface="Arial" charset="0"/>
              <a:buNone/>
            </a:pPr>
            <a:r>
              <a:rPr lang="en-US" sz="2400" dirty="0"/>
              <a:t>3.	  </a:t>
            </a:r>
            <a:r>
              <a:rPr lang="en-US" sz="2400" u="sng" dirty="0"/>
              <a:t>Transit Timing Variation</a:t>
            </a:r>
            <a:r>
              <a:rPr lang="en-US" sz="2400" dirty="0"/>
              <a:t> (TTV)	 =  a planet’s transit can distort due to another planet.</a:t>
            </a:r>
          </a:p>
          <a:p>
            <a:pPr>
              <a:buFont typeface="Arial" charset="0"/>
              <a:buNone/>
            </a:pPr>
            <a:endParaRPr lang="en-US" sz="2400" dirty="0"/>
          </a:p>
          <a:p>
            <a:pPr>
              <a:buFont typeface="Arial" charset="0"/>
              <a:buNone/>
            </a:pPr>
            <a:r>
              <a:rPr lang="en-US" sz="2400" dirty="0"/>
              <a:t>4.	  </a:t>
            </a:r>
            <a:r>
              <a:rPr lang="en-US" sz="2400" u="sng" dirty="0"/>
              <a:t>Gravitational Microlensing</a:t>
            </a:r>
            <a:r>
              <a:rPr lang="en-US" sz="2400" dirty="0"/>
              <a:t>  =  star’s gravity acts like a lens, magnifying light from background star.  Planet distorts this light.  </a:t>
            </a:r>
            <a:endParaRPr lang="en-US" sz="2400" u="sn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7" name="Picture 5" descr="microlens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543050" y="1379538"/>
            <a:ext cx="6057900" cy="3889375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7" name="Picture 7" descr="Microlens-Einstein_Ring_from_Hubble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481013"/>
            <a:ext cx="8229600" cy="5437187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Content Placeholder 4" descr="exoplanet-kepler-milkyway.jpg"/>
          <p:cNvPicPr>
            <a:picLocks noGrp="1" noChangeAspect="1"/>
          </p:cNvPicPr>
          <p:nvPr>
            <p:ph/>
          </p:nvPr>
        </p:nvPicPr>
        <p:blipFill>
          <a:blip r:embed="rId2"/>
          <a:srcRect l="-2983" r="-2983"/>
          <a:stretch>
            <a:fillRect/>
          </a:stretch>
        </p:blipFill>
        <p:spPr/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Kepler’s First Five</a:t>
            </a:r>
          </a:p>
        </p:txBody>
      </p:sp>
      <p:pic>
        <p:nvPicPr>
          <p:cNvPr id="24578" name="Content Placeholder 2" descr="exoplanet-Kepler_first_five.jpg"/>
          <p:cNvPicPr>
            <a:picLocks noGrp="1" noChangeAspect="1"/>
          </p:cNvPicPr>
          <p:nvPr>
            <p:ph idx="1"/>
          </p:nvPr>
        </p:nvPicPr>
        <p:blipFill>
          <a:blip r:embed="rId2"/>
          <a:srcRect t="-282" b="-282"/>
          <a:stretch>
            <a:fillRect/>
          </a:stretch>
        </p:blipFill>
        <p:spPr/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0" name="Rectangle 69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31870" cy="6858000"/>
          </a:xfrm>
          <a:prstGeom prst="rect">
            <a:avLst/>
          </a:prstGeom>
          <a:solidFill>
            <a:schemeClr val="tx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463248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603504" y="640080"/>
            <a:ext cx="2462022" cy="5257800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bg1"/>
                </a:solidFill>
              </a:rPr>
              <a:t>Kepler 22b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8788" y="640081"/>
            <a:ext cx="4518490" cy="5257800"/>
          </a:xfrm>
        </p:spPr>
        <p:txBody>
          <a:bodyPr anchor="ctr">
            <a:normAutofit/>
          </a:bodyPr>
          <a:lstStyle/>
          <a:p>
            <a:pPr>
              <a:buFont typeface="Arial" charset="0"/>
              <a:buNone/>
            </a:pPr>
            <a:r>
              <a:rPr lang="en-US" sz="2100" dirty="0"/>
              <a:t>	</a:t>
            </a:r>
            <a:r>
              <a:rPr lang="en-US" sz="2800" dirty="0"/>
              <a:t>First habitable zone planet (Dec. 2011)</a:t>
            </a:r>
          </a:p>
          <a:p>
            <a:pPr>
              <a:buFont typeface="Arial" charset="0"/>
              <a:buNone/>
            </a:pPr>
            <a:endParaRPr lang="en-US" sz="2800" dirty="0"/>
          </a:p>
          <a:p>
            <a:pPr>
              <a:buFont typeface="Arial" charset="0"/>
              <a:buNone/>
            </a:pPr>
            <a:r>
              <a:rPr lang="en-US" sz="2800" dirty="0"/>
              <a:t>	Rocky planet 2.4x size of Earth.</a:t>
            </a:r>
          </a:p>
          <a:p>
            <a:endParaRPr lang="en-US" sz="2800" dirty="0"/>
          </a:p>
          <a:p>
            <a:pPr>
              <a:buFont typeface="Arial" charset="0"/>
              <a:buNone/>
            </a:pPr>
            <a:r>
              <a:rPr lang="en-US" sz="2800" dirty="0"/>
              <a:t>	600 </a:t>
            </a:r>
            <a:r>
              <a:rPr lang="en-US" sz="2800" dirty="0" err="1"/>
              <a:t>ly</a:t>
            </a:r>
            <a:r>
              <a:rPr lang="en-US" sz="2800" dirty="0"/>
              <a:t> away</a:t>
            </a:r>
          </a:p>
          <a:p>
            <a:endParaRPr lang="en-US" sz="2800" dirty="0"/>
          </a:p>
          <a:p>
            <a:pPr>
              <a:buFont typeface="Arial" charset="0"/>
              <a:buNone/>
            </a:pPr>
            <a:r>
              <a:rPr lang="en-US" sz="2800" dirty="0"/>
              <a:t>	Star is similar to Sun, but smaller.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Content Placeholder 4" descr="exoplanet-Kepler22bArtwork.jpg"/>
          <p:cNvPicPr>
            <a:picLocks noGrp="1" noChangeAspect="1"/>
          </p:cNvPicPr>
          <p:nvPr>
            <p:ph/>
          </p:nvPr>
        </p:nvPicPr>
        <p:blipFill>
          <a:blip r:embed="rId2"/>
          <a:srcRect l="-2740" r="-2740"/>
          <a:stretch>
            <a:fillRect/>
          </a:stretch>
        </p:blipFill>
        <p:spPr/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Content Placeholder 4" descr="exoplanet-Kepler22bDiagram.jpg"/>
          <p:cNvPicPr>
            <a:picLocks noGrp="1" noChangeAspect="1"/>
          </p:cNvPicPr>
          <p:nvPr>
            <p:ph/>
          </p:nvPr>
        </p:nvPicPr>
        <p:blipFill>
          <a:blip r:embed="rId2"/>
          <a:srcRect l="-6256" r="-6256"/>
          <a:stretch>
            <a:fillRect/>
          </a:stretch>
        </p:blipFill>
        <p:spPr/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6F40762-C6EB-4417-8C64-9701A2348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Trappist-1 System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58E7435-74F2-4D11-9333-8637090024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8331" y="1600200"/>
            <a:ext cx="8047338" cy="4525963"/>
          </a:xfrm>
        </p:spPr>
      </p:pic>
    </p:spTree>
    <p:extLst>
      <p:ext uri="{BB962C8B-B14F-4D97-AF65-F5344CB8AC3E}">
        <p14:creationId xmlns:p14="http://schemas.microsoft.com/office/powerpoint/2010/main" val="38181946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047A0FAC-7A45-0018-8BEE-46A9DA04D492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/>
          <a:stretch>
            <a:fillRect/>
          </a:stretch>
        </p:blipFill>
        <p:spPr>
          <a:xfrm>
            <a:off x="457200" y="1143000"/>
            <a:ext cx="8229600" cy="4114800"/>
          </a:xfrm>
        </p:spPr>
      </p:pic>
    </p:spTree>
    <p:extLst>
      <p:ext uri="{BB962C8B-B14F-4D97-AF65-F5344CB8AC3E}">
        <p14:creationId xmlns:p14="http://schemas.microsoft.com/office/powerpoint/2010/main" val="8041175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06384-82EE-45CA-B188-DD681971A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Trappist </a:t>
            </a:r>
            <a:r>
              <a:rPr lang="en-US" b="1"/>
              <a:t>1f (maybe?)</a:t>
            </a:r>
            <a:endParaRPr lang="en-US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2AC310C-EBFF-49DC-BFDF-88A1612523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8330" y="1600200"/>
            <a:ext cx="8047339" cy="4525963"/>
          </a:xfrm>
        </p:spPr>
      </p:pic>
    </p:spTree>
    <p:extLst>
      <p:ext uri="{BB962C8B-B14F-4D97-AF65-F5344CB8AC3E}">
        <p14:creationId xmlns:p14="http://schemas.microsoft.com/office/powerpoint/2010/main" val="25461681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246</Words>
  <Application>Microsoft Office PowerPoint</Application>
  <PresentationFormat>On-screen Show (4:3)</PresentationFormat>
  <Paragraphs>41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Extrasolar Planets</vt:lpstr>
      <vt:lpstr>PowerPoint Presentation</vt:lpstr>
      <vt:lpstr>120 ly away (HR 8799)</vt:lpstr>
      <vt:lpstr>HR 8799 (Infrared-Keck)</vt:lpstr>
      <vt:lpstr>Exoplanets</vt:lpstr>
      <vt:lpstr>PowerPoint Presentation</vt:lpstr>
      <vt:lpstr>Detection Methods</vt:lpstr>
      <vt:lpstr>Detection Methods</vt:lpstr>
      <vt:lpstr>Detection Methods</vt:lpstr>
      <vt:lpstr>PowerPoint Presentation</vt:lpstr>
      <vt:lpstr>PowerPoint Presentation</vt:lpstr>
      <vt:lpstr>PowerPoint Presentation</vt:lpstr>
      <vt:lpstr>Kepler’s First Five</vt:lpstr>
      <vt:lpstr>Kepler 22b</vt:lpstr>
      <vt:lpstr>PowerPoint Presentation</vt:lpstr>
      <vt:lpstr>PowerPoint Presentation</vt:lpstr>
      <vt:lpstr>Trappist-1 System</vt:lpstr>
      <vt:lpstr>PowerPoint Presentation</vt:lpstr>
      <vt:lpstr>Trappist 1f (maybe?)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Freedman</dc:creator>
  <cp:lastModifiedBy>M F</cp:lastModifiedBy>
  <cp:revision>32</cp:revision>
  <cp:lastPrinted>2012-01-09T02:40:52Z</cp:lastPrinted>
  <dcterms:created xsi:type="dcterms:W3CDTF">2012-01-10T23:18:02Z</dcterms:created>
  <dcterms:modified xsi:type="dcterms:W3CDTF">2023-11-15T22:16:22Z</dcterms:modified>
</cp:coreProperties>
</file>