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3" r:id="rId1"/>
  </p:sldMasterIdLst>
  <p:notesMasterIdLst>
    <p:notesMasterId r:id="rId23"/>
  </p:notesMasterIdLst>
  <p:handoutMasterIdLst>
    <p:handoutMasterId r:id="rId24"/>
  </p:handoutMasterIdLst>
  <p:sldIdLst>
    <p:sldId id="257" r:id="rId2"/>
    <p:sldId id="260" r:id="rId3"/>
    <p:sldId id="270" r:id="rId4"/>
    <p:sldId id="271" r:id="rId5"/>
    <p:sldId id="263" r:id="rId6"/>
    <p:sldId id="261" r:id="rId7"/>
    <p:sldId id="278" r:id="rId8"/>
    <p:sldId id="284" r:id="rId9"/>
    <p:sldId id="281" r:id="rId10"/>
    <p:sldId id="280" r:id="rId11"/>
    <p:sldId id="283" r:id="rId12"/>
    <p:sldId id="282" r:id="rId13"/>
    <p:sldId id="272" r:id="rId14"/>
    <p:sldId id="277" r:id="rId15"/>
    <p:sldId id="273" r:id="rId16"/>
    <p:sldId id="275" r:id="rId17"/>
    <p:sldId id="274" r:id="rId18"/>
    <p:sldId id="276" r:id="rId19"/>
    <p:sldId id="258" r:id="rId20"/>
    <p:sldId id="265" r:id="rId21"/>
    <p:sldId id="266" r:id="rId22"/>
  </p:sldIdLst>
  <p:sldSz cx="9144000" cy="6858000" type="screen4x3"/>
  <p:notesSz cx="68580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1502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 F" userId="2d8788e2eb72bde9" providerId="LiveId" clId="{7554890D-E9F0-4C6A-9FA2-DCB210F34522}"/>
    <pc:docChg chg="custSel addSld modSld sldOrd">
      <pc:chgData name="M F" userId="2d8788e2eb72bde9" providerId="LiveId" clId="{7554890D-E9F0-4C6A-9FA2-DCB210F34522}" dt="2018-03-14T15:24:41.718" v="335" actId="20577"/>
      <pc:docMkLst>
        <pc:docMk/>
      </pc:docMkLst>
      <pc:sldChg chg="modSp">
        <pc:chgData name="M F" userId="2d8788e2eb72bde9" providerId="LiveId" clId="{7554890D-E9F0-4C6A-9FA2-DCB210F34522}" dt="2018-03-14T15:24:41.718" v="335" actId="20577"/>
        <pc:sldMkLst>
          <pc:docMk/>
          <pc:sldMk cId="0" sldId="275"/>
        </pc:sldMkLst>
        <pc:spChg chg="mod">
          <ac:chgData name="M F" userId="2d8788e2eb72bde9" providerId="LiveId" clId="{7554890D-E9F0-4C6A-9FA2-DCB210F34522}" dt="2018-03-14T15:24:41.718" v="335" actId="20577"/>
          <ac:spMkLst>
            <pc:docMk/>
            <pc:sldMk cId="0" sldId="275"/>
            <ac:spMk id="3" creationId="{00000000-0000-0000-0000-000000000000}"/>
          </ac:spMkLst>
        </pc:spChg>
      </pc:sldChg>
      <pc:sldChg chg="modSp modAnim">
        <pc:chgData name="M F" userId="2d8788e2eb72bde9" providerId="LiveId" clId="{7554890D-E9F0-4C6A-9FA2-DCB210F34522}" dt="2018-03-12T00:15:51.522" v="213" actId="20577"/>
        <pc:sldMkLst>
          <pc:docMk/>
          <pc:sldMk cId="0" sldId="278"/>
        </pc:sldMkLst>
        <pc:spChg chg="mod">
          <ac:chgData name="M F" userId="2d8788e2eb72bde9" providerId="LiveId" clId="{7554890D-E9F0-4C6A-9FA2-DCB210F34522}" dt="2018-03-12T00:15:51.522" v="213" actId="20577"/>
          <ac:spMkLst>
            <pc:docMk/>
            <pc:sldMk cId="0" sldId="278"/>
            <ac:spMk id="15362" creationId="{00000000-0000-0000-0000-000000000000}"/>
          </ac:spMkLst>
        </pc:spChg>
      </pc:sldChg>
      <pc:sldChg chg="addSp delSp modSp ord">
        <pc:chgData name="M F" userId="2d8788e2eb72bde9" providerId="LiveId" clId="{7554890D-E9F0-4C6A-9FA2-DCB210F34522}" dt="2018-03-12T00:28:49.370" v="292" actId="20577"/>
        <pc:sldMkLst>
          <pc:docMk/>
          <pc:sldMk cId="0" sldId="280"/>
        </pc:sldMkLst>
        <pc:spChg chg="add del mod">
          <ac:chgData name="M F" userId="2d8788e2eb72bde9" providerId="LiveId" clId="{7554890D-E9F0-4C6A-9FA2-DCB210F34522}" dt="2018-03-12T00:25:10.406" v="278" actId="20577"/>
          <ac:spMkLst>
            <pc:docMk/>
            <pc:sldMk cId="0" sldId="280"/>
            <ac:spMk id="2" creationId="{97F3875D-2C84-4183-8D33-0654C1874519}"/>
          </ac:spMkLst>
        </pc:spChg>
        <pc:spChg chg="add del mod">
          <ac:chgData name="M F" userId="2d8788e2eb72bde9" providerId="LiveId" clId="{7554890D-E9F0-4C6A-9FA2-DCB210F34522}" dt="2018-03-12T00:24:50.826" v="277" actId="931"/>
          <ac:spMkLst>
            <pc:docMk/>
            <pc:sldMk cId="0" sldId="280"/>
            <ac:spMk id="3" creationId="{09E127BA-4E2C-42D0-B542-CB6CD12CDEB9}"/>
          </ac:spMkLst>
        </pc:spChg>
        <pc:picChg chg="add mod">
          <ac:chgData name="M F" userId="2d8788e2eb72bde9" providerId="LiveId" clId="{7554890D-E9F0-4C6A-9FA2-DCB210F34522}" dt="2018-03-12T00:25:29.860" v="283" actId="14100"/>
          <ac:picMkLst>
            <pc:docMk/>
            <pc:sldMk cId="0" sldId="280"/>
            <ac:picMk id="5" creationId="{C453FD42-7528-4CEB-8740-E9ECDC38C601}"/>
          </ac:picMkLst>
        </pc:picChg>
        <pc:picChg chg="del mod">
          <ac:chgData name="M F" userId="2d8788e2eb72bde9" providerId="LiveId" clId="{7554890D-E9F0-4C6A-9FA2-DCB210F34522}" dt="2018-03-12T00:17:06.424" v="275" actId="478"/>
          <ac:picMkLst>
            <pc:docMk/>
            <pc:sldMk cId="0" sldId="280"/>
            <ac:picMk id="23553" creationId="{00000000-0000-0000-0000-000000000000}"/>
          </ac:picMkLst>
        </pc:picChg>
      </pc:sldChg>
      <pc:sldChg chg="modSp modAnim">
        <pc:chgData name="M F" userId="2d8788e2eb72bde9" providerId="LiveId" clId="{7554890D-E9F0-4C6A-9FA2-DCB210F34522}" dt="2018-03-12T15:57:11.430" v="301" actId="20577"/>
        <pc:sldMkLst>
          <pc:docMk/>
          <pc:sldMk cId="0" sldId="281"/>
        </pc:sldMkLst>
        <pc:spChg chg="mod">
          <ac:chgData name="M F" userId="2d8788e2eb72bde9" providerId="LiveId" clId="{7554890D-E9F0-4C6A-9FA2-DCB210F34522}" dt="2018-03-12T15:57:11.430" v="301" actId="20577"/>
          <ac:spMkLst>
            <pc:docMk/>
            <pc:sldMk cId="0" sldId="281"/>
            <ac:spMk id="15362" creationId="{00000000-0000-0000-0000-000000000000}"/>
          </ac:spMkLst>
        </pc:spChg>
        <pc:spChg chg="mod">
          <ac:chgData name="M F" userId="2d8788e2eb72bde9" providerId="LiveId" clId="{7554890D-E9F0-4C6A-9FA2-DCB210F34522}" dt="2018-03-12T00:13:32.636" v="185" actId="20577"/>
          <ac:spMkLst>
            <pc:docMk/>
            <pc:sldMk cId="0" sldId="281"/>
            <ac:spMk id="22529" creationId="{00000000-0000-0000-0000-000000000000}"/>
          </ac:spMkLst>
        </pc:spChg>
      </pc:sldChg>
      <pc:sldChg chg="ord">
        <pc:chgData name="M F" userId="2d8788e2eb72bde9" providerId="LiveId" clId="{7554890D-E9F0-4C6A-9FA2-DCB210F34522}" dt="2018-03-14T15:23:24.563" v="303"/>
        <pc:sldMkLst>
          <pc:docMk/>
          <pc:sldMk cId="0" sldId="282"/>
        </pc:sldMkLst>
      </pc:sldChg>
      <pc:sldChg chg="addSp modSp add ord">
        <pc:chgData name="M F" userId="2d8788e2eb72bde9" providerId="LiveId" clId="{7554890D-E9F0-4C6A-9FA2-DCB210F34522}" dt="2018-03-12T00:26:04.315" v="286" actId="20577"/>
        <pc:sldMkLst>
          <pc:docMk/>
          <pc:sldMk cId="1519516896" sldId="283"/>
        </pc:sldMkLst>
        <pc:picChg chg="add mod">
          <ac:chgData name="M F" userId="2d8788e2eb72bde9" providerId="LiveId" clId="{7554890D-E9F0-4C6A-9FA2-DCB210F34522}" dt="2018-03-12T00:25:50.251" v="285" actId="931"/>
          <ac:picMkLst>
            <pc:docMk/>
            <pc:sldMk cId="1519516896" sldId="283"/>
            <ac:picMk id="3" creationId="{8B7F195C-90D5-4711-A1EF-828DAD890E2C}"/>
          </ac:picMkLst>
        </pc:picChg>
      </pc:sldChg>
      <pc:sldChg chg="addSp modSp add ord">
        <pc:chgData name="M F" userId="2d8788e2eb72bde9" providerId="LiveId" clId="{7554890D-E9F0-4C6A-9FA2-DCB210F34522}" dt="2018-03-12T00:28:07.049" v="291" actId="20577"/>
        <pc:sldMkLst>
          <pc:docMk/>
          <pc:sldMk cId="2770095630" sldId="284"/>
        </pc:sldMkLst>
        <pc:picChg chg="add mod">
          <ac:chgData name="M F" userId="2d8788e2eb72bde9" providerId="LiveId" clId="{7554890D-E9F0-4C6A-9FA2-DCB210F34522}" dt="2018-03-12T00:26:39.435" v="288" actId="931"/>
          <ac:picMkLst>
            <pc:docMk/>
            <pc:sldMk cId="2770095630" sldId="284"/>
            <ac:picMk id="3" creationId="{872E7A16-C700-40DB-A693-9738DC74028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625E72E-3E2D-4F19-A162-26E5784E00EE}" type="datetimeFigureOut">
              <a:rPr lang="en-US"/>
              <a:pPr>
                <a:defRPr/>
              </a:pPr>
              <a:t>3/14/2018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A6995C3-147C-4C9F-A232-9074A98006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622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F30FF9B-23CA-44F0-87A2-B8AEDC0ED00D}" type="datetimeFigureOut">
              <a:rPr lang="en-US"/>
              <a:pPr>
                <a:defRPr/>
              </a:pPr>
              <a:t>3/14/2018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288DCCC-FF57-499F-A411-723FDF3A07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6282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E5F0D-E196-40A4-8E80-D0F43A3E4CA6}" type="datetimeFigureOut">
              <a:rPr lang="en-US"/>
              <a:pPr>
                <a:defRPr/>
              </a:pPr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FF63A-26BE-4FEB-B492-E585F506C7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BAEB8-923D-4FB0-8216-F22D19FDF2DD}" type="datetimeFigureOut">
              <a:rPr lang="en-US"/>
              <a:pPr>
                <a:defRPr/>
              </a:pPr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83253-AF9F-442E-ACD9-031E31E3B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D22F4-4B12-401A-802B-7A9B1B887016}" type="datetimeFigureOut">
              <a:rPr lang="en-US"/>
              <a:pPr>
                <a:defRPr/>
              </a:pPr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89680-5741-4F98-8B67-8130469C74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47C6E-788A-497B-B781-52224ABC2550}" type="datetimeFigureOut">
              <a:rPr lang="en-US"/>
              <a:pPr>
                <a:defRPr/>
              </a:pPr>
              <a:t>3/14/2018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14206-BCC0-4605-A30E-80C74A91B4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C4F7C-E9D0-4E29-BFC7-5E7C3416A403}" type="datetimeFigureOut">
              <a:rPr lang="en-US"/>
              <a:pPr>
                <a:defRPr/>
              </a:pPr>
              <a:t>3/14/2018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6E4DF-16D3-4FED-87BE-6E7C9614B9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8A662-3FFA-4935-B7A0-DDF5EEE20CEA}" type="datetimeFigureOut">
              <a:rPr lang="en-US"/>
              <a:pPr>
                <a:defRPr/>
              </a:pPr>
              <a:t>3/14/2018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3A5DD-76EA-4DE1-AB07-989F050A7A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75DFC-A54D-467B-A559-3C4496A7E42C}" type="datetimeFigureOut">
              <a:rPr lang="en-US"/>
              <a:pPr>
                <a:defRPr/>
              </a:pPr>
              <a:t>3/14/2018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521DD-92A2-43E3-A90E-1DC810398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A5D49-5E9A-4642-BC5D-87E011FBDB9A}" type="datetimeFigureOut">
              <a:rPr lang="en-US"/>
              <a:pPr>
                <a:defRPr/>
              </a:pPr>
              <a:t>3/14/2018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F0613-69EF-4FA4-AD73-3E265913D0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29ED0-888B-4887-83CB-AA62892C1641}" type="datetimeFigureOut">
              <a:rPr lang="en-US"/>
              <a:pPr>
                <a:defRPr/>
              </a:pPr>
              <a:t>3/14/2018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01223-A224-4718-95A2-6BCE35EBFF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C601C-16B6-4019-B0AC-E55E18DE37C0}" type="datetimeFigureOut">
              <a:rPr lang="en-US"/>
              <a:pPr>
                <a:defRPr/>
              </a:pPr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D6B4F-D01D-4E93-B3CE-4AFA36F8A8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83FC8-5FFD-4075-A158-CFE9D00CB03F}" type="datetimeFigureOut">
              <a:rPr lang="en-US"/>
              <a:pPr>
                <a:defRPr/>
              </a:pPr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20281-1B58-4A63-ADCC-FF65546515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03E776F-22DC-4C08-9CA7-354C666B8503}" type="datetimeFigureOut">
              <a:rPr lang="en-US"/>
              <a:pPr>
                <a:defRPr/>
              </a:pPr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3694EA0-8623-4A9B-8127-0FF7E659BC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3" r:id="rId2"/>
    <p:sldLayoutId id="2147483812" r:id="rId3"/>
    <p:sldLayoutId id="2147483811" r:id="rId4"/>
    <p:sldLayoutId id="2147483810" r:id="rId5"/>
    <p:sldLayoutId id="2147483809" r:id="rId6"/>
    <p:sldLayoutId id="2147483808" r:id="rId7"/>
    <p:sldLayoutId id="2147483807" r:id="rId8"/>
    <p:sldLayoutId id="2147483806" r:id="rId9"/>
    <p:sldLayoutId id="2147483805" r:id="rId10"/>
    <p:sldLayoutId id="2147483804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Electromagnetic Radiation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None/>
              <a:defRPr/>
            </a:pPr>
            <a:r>
              <a:rPr lang="en-US" sz="2700" i="1" dirty="0"/>
              <a:t>Energy</a:t>
            </a:r>
            <a:r>
              <a:rPr lang="en-US" sz="2700" dirty="0"/>
              <a:t>  =  movement of atoms and molecules.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endParaRPr lang="en-US" sz="2700" dirty="0"/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None/>
              <a:defRPr/>
            </a:pPr>
            <a:r>
              <a:rPr lang="en-US" sz="2700" i="1" dirty="0"/>
              <a:t>Electromagnetic radiation</a:t>
            </a:r>
            <a:r>
              <a:rPr lang="en-US" sz="2700" dirty="0"/>
              <a:t>  (EMR)  =  electric and magnetic fields traveling through space. 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endParaRPr lang="en-US" sz="2700" dirty="0"/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None/>
              <a:defRPr/>
            </a:pPr>
            <a:r>
              <a:rPr lang="en-US" sz="2700" dirty="0"/>
              <a:t>Visible EMR is called light.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None/>
              <a:defRPr/>
            </a:pPr>
            <a:endParaRPr lang="en-US" sz="2700" dirty="0"/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None/>
              <a:defRPr/>
            </a:pPr>
            <a:r>
              <a:rPr lang="en-US" sz="2700" dirty="0"/>
              <a:t>EMR travels in “waves” and “particles” that carry energy.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endParaRPr lang="en-US" sz="2700" dirty="0"/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None/>
              <a:defRPr/>
            </a:pPr>
            <a:r>
              <a:rPr lang="en-US" sz="2700" dirty="0"/>
              <a:t>Photon is basic unit of EMR.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Frequency - Wavelength</a:t>
            </a:r>
          </a:p>
        </p:txBody>
      </p:sp>
      <p:sp>
        <p:nvSpPr>
          <p:cNvPr id="17410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i="1"/>
              <a:t>Wavelength</a:t>
            </a:r>
            <a:r>
              <a:rPr lang="en-US"/>
              <a:t>  =  </a:t>
            </a:r>
            <a:r>
              <a:rPr lang="en-US" u="sng"/>
              <a:t>distance</a:t>
            </a:r>
            <a:r>
              <a:rPr lang="en-US"/>
              <a:t> from crest to crest.</a:t>
            </a:r>
          </a:p>
          <a:p>
            <a:pPr eaLnBrk="1" hangingPunct="1">
              <a:buFont typeface="Arial" charset="0"/>
              <a:buNone/>
            </a:pPr>
            <a:endParaRPr lang="en-US"/>
          </a:p>
          <a:p>
            <a:pPr eaLnBrk="1" hangingPunct="1">
              <a:buFont typeface="Arial" charset="0"/>
              <a:buNone/>
            </a:pPr>
            <a:r>
              <a:rPr lang="en-US" i="1"/>
              <a:t>Frequency</a:t>
            </a:r>
            <a:r>
              <a:rPr lang="en-US"/>
              <a:t>  =  </a:t>
            </a:r>
            <a:r>
              <a:rPr lang="en-US" u="sng"/>
              <a:t>time</a:t>
            </a:r>
            <a:r>
              <a:rPr lang="en-US"/>
              <a:t> it takes for wavelength to repeat.</a:t>
            </a:r>
          </a:p>
          <a:p>
            <a:pPr eaLnBrk="1" hangingPunct="1">
              <a:buFont typeface="Arial" charset="0"/>
              <a:buNone/>
            </a:pPr>
            <a:endParaRPr lang="en-US"/>
          </a:p>
          <a:p>
            <a:pPr eaLnBrk="1" hangingPunct="1">
              <a:buFont typeface="Arial" charset="0"/>
              <a:buNone/>
            </a:pPr>
            <a:r>
              <a:rPr lang="en-US"/>
              <a:t> 	Short wavelength are high frequency</a:t>
            </a:r>
          </a:p>
          <a:p>
            <a:pPr eaLnBrk="1" hangingPunct="1">
              <a:buFont typeface="Arial" charset="0"/>
              <a:buNone/>
            </a:pPr>
            <a:r>
              <a:rPr lang="en-US"/>
              <a:t> 	Long wavelengths are low frequency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 descr="wavelength-frequency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6700" y="1019175"/>
            <a:ext cx="607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Electromagnetic Spectrum</a:t>
            </a:r>
          </a:p>
        </p:txBody>
      </p:sp>
      <p:pic>
        <p:nvPicPr>
          <p:cNvPr id="18434" name="Content Placeholder 3" descr="em_spectrum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133" r="-7133"/>
          <a:stretch>
            <a:fillRect/>
          </a:stretch>
        </p:blipFill>
        <p:spPr/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Solar Radiation</a:t>
            </a:r>
          </a:p>
        </p:txBody>
      </p:sp>
      <p:pic>
        <p:nvPicPr>
          <p:cNvPr id="19458" name="Content Placeholder 3" descr="planck_black-body_radiation.png"/>
          <p:cNvPicPr>
            <a:picLocks noGrp="1" noChangeAspect="1"/>
          </p:cNvPicPr>
          <p:nvPr>
            <p:ph idx="1"/>
          </p:nvPr>
        </p:nvPicPr>
        <p:blipFill>
          <a:blip r:embed="rId2"/>
          <a:srcRect t="-169" b="-169"/>
          <a:stretch>
            <a:fillRect/>
          </a:stretch>
        </p:blipFill>
        <p:spPr/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Temperature</a:t>
            </a:r>
          </a:p>
        </p:txBody>
      </p:sp>
      <p:sp>
        <p:nvSpPr>
          <p:cNvPr id="21507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Arial" charset="0"/>
              <a:buNone/>
            </a:pPr>
            <a:r>
              <a:rPr lang="en-US" sz="2800" i="1"/>
              <a:t>Temperature </a:t>
            </a:r>
            <a:r>
              <a:rPr lang="en-US" sz="2800"/>
              <a:t> =  measurement of motion (or energy) of particles.</a:t>
            </a:r>
          </a:p>
          <a:p>
            <a:pPr marL="609600" indent="-609600" eaLnBrk="1" hangingPunct="1">
              <a:lnSpc>
                <a:spcPct val="90000"/>
              </a:lnSpc>
              <a:buFont typeface="Arial" charset="0"/>
              <a:buNone/>
            </a:pPr>
            <a:endParaRPr lang="en-US" sz="2800"/>
          </a:p>
          <a:p>
            <a:pPr marL="609600" indent="-6096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2800"/>
              <a:t>Kelvin  =  “absolute zero” is 0 Kelvin</a:t>
            </a:r>
          </a:p>
          <a:p>
            <a:pPr marL="609600" indent="-6096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2800"/>
              <a:t>Celsius</a:t>
            </a:r>
          </a:p>
          <a:p>
            <a:pPr marL="609600" indent="-6096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2800"/>
              <a:t>Fahrenheit</a:t>
            </a:r>
          </a:p>
          <a:p>
            <a:pPr marL="609600" indent="-609600" eaLnBrk="1" hangingPunct="1">
              <a:lnSpc>
                <a:spcPct val="90000"/>
              </a:lnSpc>
              <a:buFont typeface="Arial" charset="0"/>
              <a:buAutoNum type="arabicPeriod"/>
            </a:pPr>
            <a:endParaRPr lang="en-US" sz="2800"/>
          </a:p>
          <a:p>
            <a:pPr marL="609600" indent="-609600" eaLnBrk="1" hangingPunct="1">
              <a:lnSpc>
                <a:spcPct val="90000"/>
              </a:lnSpc>
              <a:buFont typeface="Arial" charset="0"/>
              <a:buNone/>
            </a:pPr>
            <a:r>
              <a:rPr lang="en-US" sz="2800" u="sng"/>
              <a:t>Absolute Zero</a:t>
            </a:r>
            <a:r>
              <a:rPr lang="en-US" sz="2800"/>
              <a:t>  =  temperature where atoms move as slowly as they possibly can.  (-273</a:t>
            </a:r>
            <a:r>
              <a:rPr lang="en-US" sz="2800" baseline="30000"/>
              <a:t>0</a:t>
            </a:r>
            <a:r>
              <a:rPr lang="en-US" sz="2800"/>
              <a:t> C or -459</a:t>
            </a:r>
            <a:r>
              <a:rPr lang="en-US" sz="2800" baseline="30000"/>
              <a:t>0</a:t>
            </a:r>
            <a:r>
              <a:rPr lang="en-US" sz="2800"/>
              <a:t> F)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Luminosity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en-US" u="sng" dirty="0"/>
              <a:t>Luminosity</a:t>
            </a:r>
            <a:r>
              <a:rPr lang="en-US" dirty="0"/>
              <a:t> (brightness) -  measurement of amount of EMR radiated.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US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u="sng" dirty="0"/>
              <a:t>Magnitude</a:t>
            </a:r>
            <a:r>
              <a:rPr lang="en-US" dirty="0"/>
              <a:t> -  scale used to measure luminosity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US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dirty="0"/>
              <a:t>	The brighter the object, the lower the magnitude number.  Ex.  Sun = -27, Pluto = 14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None/>
              <a:defRPr/>
            </a:pP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2E7A16-C700-40DB-A693-9738DC740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77950"/>
            <a:ext cx="7467600" cy="410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095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Magnitude Scale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b="1" i="1" dirty="0"/>
              <a:t>Apparent Magnitude</a:t>
            </a:r>
            <a:r>
              <a:rPr lang="en-US" i="1" dirty="0"/>
              <a:t>  </a:t>
            </a:r>
            <a:r>
              <a:rPr lang="en-US" dirty="0"/>
              <a:t>=  How bright is object as seen from Earth, without Earth’s atmosphere.</a:t>
            </a:r>
          </a:p>
          <a:p>
            <a:pPr eaLnBrk="1" hangingPunct="1">
              <a:buFont typeface="Arial" charset="0"/>
              <a:buNone/>
            </a:pPr>
            <a:endParaRPr lang="en-US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None/>
              <a:defRPr/>
            </a:pPr>
            <a:r>
              <a:rPr lang="en-US" b="1" i="1" dirty="0"/>
              <a:t>Absolute Magnitude</a:t>
            </a:r>
            <a:r>
              <a:rPr lang="en-US" dirty="0"/>
              <a:t>  =  the brightness a star would have 10 parsecs (33 </a:t>
            </a:r>
            <a:r>
              <a:rPr lang="en-US" dirty="0" err="1"/>
              <a:t>ly</a:t>
            </a:r>
            <a:r>
              <a:rPr lang="en-US" dirty="0"/>
              <a:t>) from Earth.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None/>
              <a:defRPr/>
            </a:pPr>
            <a:r>
              <a:rPr lang="en-US" dirty="0"/>
              <a:t>	-  independent of distance.</a:t>
            </a:r>
          </a:p>
          <a:p>
            <a:pPr eaLnBrk="1" hangingPunct="1">
              <a:buFont typeface="Arial" charset="0"/>
              <a:buNone/>
            </a:pPr>
            <a:r>
              <a:rPr lang="en-US" dirty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53FD42-7528-4CEB-8740-E9ECDC38C60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966247" y="570322"/>
            <a:ext cx="7230359" cy="5656082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7F195C-90D5-4711-A1EF-828DAD890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516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92250"/>
            <a:ext cx="5715000" cy="387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EM Spectrum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u="sng"/>
              <a:t>Continuous Spectrum</a:t>
            </a:r>
            <a:r>
              <a:rPr lang="en-US"/>
              <a:t> =  energy at all wavelengths.   </a:t>
            </a:r>
          </a:p>
          <a:p>
            <a:pPr marL="514350" indent="-514350" eaLnBrk="1" hangingPunct="1">
              <a:buFont typeface="Arial" charset="0"/>
              <a:buNone/>
            </a:pPr>
            <a:endParaRPr lang="en-US"/>
          </a:p>
          <a:p>
            <a:pPr marL="514350" indent="-514350" eaLnBrk="1" hangingPunct="1">
              <a:buFont typeface="Arial" charset="0"/>
              <a:buNone/>
            </a:pPr>
            <a:r>
              <a:rPr lang="en-US"/>
              <a:t>Ex.  rainbow.</a:t>
            </a:r>
          </a:p>
          <a:p>
            <a:pPr marL="514350" indent="-514350" eaLnBrk="1" hangingPunct="1">
              <a:buFont typeface="Arial" charset="0"/>
              <a:buNone/>
            </a:pPr>
            <a:endParaRPr lang="en-US"/>
          </a:p>
          <a:p>
            <a:pPr marL="514350" indent="-514350" eaLnBrk="1" hangingPunct="1">
              <a:buFont typeface="Arial" charset="0"/>
              <a:buNone/>
            </a:pPr>
            <a:r>
              <a:rPr lang="en-US"/>
              <a:t>Usually from hot, dense objects likes stars  =  thermal spectrum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3" descr="Spect-Prism-sm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339850"/>
            <a:ext cx="5715000" cy="417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Continuous Spectrum</a:t>
            </a:r>
          </a:p>
        </p:txBody>
      </p:sp>
      <p:pic>
        <p:nvPicPr>
          <p:cNvPr id="27650" name="Content Placeholder 5" descr="Spectrum2.jpg"/>
          <p:cNvPicPr>
            <a:picLocks noGrp="1" noChangeAspect="1"/>
          </p:cNvPicPr>
          <p:nvPr>
            <p:ph idx="1"/>
          </p:nvPr>
        </p:nvPicPr>
        <p:blipFill>
          <a:blip r:embed="rId2"/>
          <a:srcRect t="-51399" b="-51399"/>
          <a:stretch>
            <a:fillRect/>
          </a:stretch>
        </p:blipFill>
        <p:spPr/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Continuous Spectrum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en-US" dirty="0"/>
              <a:t>All mass has thermal spectrum, if over 0 Kelvin.</a:t>
            </a:r>
          </a:p>
          <a:p>
            <a:pPr marL="0" indent="0" eaLnBrk="1" hangingPunct="1"/>
            <a:endParaRPr lang="en-US" dirty="0"/>
          </a:p>
          <a:p>
            <a:pPr marL="0" indent="0" eaLnBrk="1" hangingPunct="1">
              <a:buFont typeface="Arial" charset="0"/>
              <a:buNone/>
            </a:pPr>
            <a:r>
              <a:rPr lang="en-US"/>
              <a:t>Only </a:t>
            </a:r>
            <a:r>
              <a:rPr lang="en-US" dirty="0"/>
              <a:t>depends on temperature, not composition (can determine star temperatures).</a:t>
            </a:r>
          </a:p>
          <a:p>
            <a:pPr marL="0" indent="0" eaLnBrk="1" hangingPunct="1">
              <a:buFont typeface="Arial" charset="0"/>
              <a:buNone/>
            </a:pPr>
            <a:endParaRPr lang="en-US" dirty="0"/>
          </a:p>
          <a:p>
            <a:pPr marL="0" indent="0" eaLnBrk="1" hangingPunct="1">
              <a:buFont typeface="Arial" charset="0"/>
              <a:buNone/>
            </a:pPr>
            <a:r>
              <a:rPr lang="en-US" dirty="0"/>
              <a:t>Cool temperature  =  red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dirty="0"/>
              <a:t>Hot temperature  =  blue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EM Spectrum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Arial"/>
              <a:buAutoNum type="arabicPeriod" startAt="2"/>
              <a:defRPr/>
            </a:pPr>
            <a:r>
              <a:rPr lang="en-US" u="sng" dirty="0"/>
              <a:t>Discrete Spectrum</a:t>
            </a:r>
            <a:r>
              <a:rPr lang="en-US" dirty="0"/>
              <a:t>  =  energy at certain wavelengths.  Used to determine composition of object (star).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/>
              <a:buAutoNum type="arabicPeriod" startAt="2"/>
              <a:defRPr/>
            </a:pPr>
            <a:endParaRPr lang="en-US" dirty="0"/>
          </a:p>
          <a:p>
            <a:pPr marL="514350" indent="-514350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/>
              <a:t>Absorption Lines  (dark spaces) =  radiation absorbed by cooler gas.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  <a:p>
            <a:pPr marL="514350" indent="-514350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/>
              <a:t>Emission Lines (bright lines)  =  radiation emitted by hot gas.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  <a:p>
            <a:pPr marL="514350" indent="-514350" eaLnBrk="1" fontAlgn="auto" hangingPunct="1">
              <a:spcAft>
                <a:spcPts val="0"/>
              </a:spcAft>
              <a:buFont typeface="Arial"/>
              <a:buAutoNum type="arabicPeriod" startAt="2"/>
              <a:defRPr/>
            </a:pPr>
            <a:endParaRPr lang="en-US" u="sng" dirty="0"/>
          </a:p>
          <a:p>
            <a:pPr marL="514350" indent="-514350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Discrete Spectrum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/>
              <a:t>A </a:t>
            </a:r>
            <a:r>
              <a:rPr lang="en-US" i="1" dirty="0"/>
              <a:t>spectrograph</a:t>
            </a:r>
            <a:r>
              <a:rPr lang="en-US" dirty="0"/>
              <a:t> observes spectrum.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</p:txBody>
      </p:sp>
      <p:pic>
        <p:nvPicPr>
          <p:cNvPr id="30723" name="Picture 9" descr="Spectral_lines_en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12925" y="2462213"/>
            <a:ext cx="5591175" cy="396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Interactions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1.	Refracted  =  bent due to density differences.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2.	Reflected  =  bounced off material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3.	Absorbed  =  taken into material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Refraction</a:t>
            </a:r>
          </a:p>
        </p:txBody>
      </p:sp>
      <p:pic>
        <p:nvPicPr>
          <p:cNvPr id="32770" name="Content Placeholder 3" descr="straw-refraction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1602" r="-41602"/>
          <a:stretch>
            <a:fillRect/>
          </a:stretch>
        </p:blipFill>
        <p:spPr/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Reflection</a:t>
            </a:r>
          </a:p>
        </p:txBody>
      </p:sp>
      <p:pic>
        <p:nvPicPr>
          <p:cNvPr id="33794" name="Content Placeholder 3" descr="reflection_graphic.gif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/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297</Words>
  <Application>Microsoft Office PowerPoint</Application>
  <PresentationFormat>On-screen Show (4:3)</PresentationFormat>
  <Paragraphs>74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Electromagnetic Radiation</vt:lpstr>
      <vt:lpstr>Frequency - Wavelength</vt:lpstr>
      <vt:lpstr>PowerPoint Presentation</vt:lpstr>
      <vt:lpstr>Electromagnetic Spectrum</vt:lpstr>
      <vt:lpstr>Solar Radiation</vt:lpstr>
      <vt:lpstr>Temperature</vt:lpstr>
      <vt:lpstr>Luminosity</vt:lpstr>
      <vt:lpstr>PowerPoint Presentation</vt:lpstr>
      <vt:lpstr>Magnitude Scale</vt:lpstr>
      <vt:lpstr>PowerPoint Presentation</vt:lpstr>
      <vt:lpstr>PowerPoint Presentation</vt:lpstr>
      <vt:lpstr>PowerPoint Presentation</vt:lpstr>
      <vt:lpstr>EM Spectrum</vt:lpstr>
      <vt:lpstr>PowerPoint Presentation</vt:lpstr>
      <vt:lpstr>Continuous Spectrum</vt:lpstr>
      <vt:lpstr>Continuous Spectrum</vt:lpstr>
      <vt:lpstr>EM Spectrum</vt:lpstr>
      <vt:lpstr>Discrete Spectrum</vt:lpstr>
      <vt:lpstr>Interactions</vt:lpstr>
      <vt:lpstr>Refraction</vt:lpstr>
      <vt:lpstr>Reflection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NOW</dc:title>
  <dc:creator>mf</dc:creator>
  <cp:lastModifiedBy>M F</cp:lastModifiedBy>
  <cp:revision>33</cp:revision>
  <cp:lastPrinted>2012-10-15T01:38:02Z</cp:lastPrinted>
  <dcterms:created xsi:type="dcterms:W3CDTF">2011-10-17T01:49:18Z</dcterms:created>
  <dcterms:modified xsi:type="dcterms:W3CDTF">2018-03-14T15:24:49Z</dcterms:modified>
</cp:coreProperties>
</file>