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7" r:id="rId2"/>
    <p:sldId id="271" r:id="rId3"/>
    <p:sldId id="272" r:id="rId4"/>
    <p:sldId id="282" r:id="rId5"/>
    <p:sldId id="284" r:id="rId6"/>
    <p:sldId id="286" r:id="rId7"/>
    <p:sldId id="287" r:id="rId8"/>
    <p:sldId id="307" r:id="rId9"/>
    <p:sldId id="308" r:id="rId10"/>
    <p:sldId id="30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1" d="100"/>
          <a:sy n="81" d="100"/>
        </p:scale>
        <p:origin x="4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105D44-C852-4399-9C00-6547A137F87C}" type="datetimeFigureOut">
              <a:rPr lang="en-US" smtClean="0"/>
              <a:t>3/14/2022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F7428-DAB0-49D8-96C2-7F01899E94AC}" type="slidenum">
              <a:rPr lang="en-US" smtClean="0"/>
              <a:t>‹#›</a:t>
            </a:fld>
            <a:endParaRPr lang="en-US"/>
          </a:p>
        </p:txBody>
      </p:sp>
    </p:spTree>
    <p:extLst>
      <p:ext uri="{BB962C8B-B14F-4D97-AF65-F5344CB8AC3E}">
        <p14:creationId xmlns:p14="http://schemas.microsoft.com/office/powerpoint/2010/main" val="329547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FAAB865C-66DE-4A06-978A-78DB9456E69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1F70817-ADC2-4C1A-A8AA-07DDA973FD04}" type="slidenum">
              <a:rPr lang="en-US" altLang="en-US" smtClean="0"/>
              <a:pPr/>
              <a:t>1</a:t>
            </a:fld>
            <a:endParaRPr lang="en-US" altLang="en-US"/>
          </a:p>
        </p:txBody>
      </p:sp>
      <p:sp>
        <p:nvSpPr>
          <p:cNvPr id="9219" name="Rectangle 2">
            <a:extLst>
              <a:ext uri="{FF2B5EF4-FFF2-40B4-BE49-F238E27FC236}">
                <a16:creationId xmlns:a16="http://schemas.microsoft.com/office/drawing/2014/main" id="{364923E7-0F6F-4B79-96B5-4DA17B6A5B14}"/>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0C35735B-2C37-42E4-91BC-85A1201F6384}"/>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6BFC16A6-604B-4FB3-9177-41B56822A5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A63B80C-B552-438C-A835-7B380FC6FD55}" type="slidenum">
              <a:rPr lang="en-US" altLang="en-US" smtClean="0"/>
              <a:pPr/>
              <a:t>2</a:t>
            </a:fld>
            <a:endParaRPr lang="en-US" altLang="en-US"/>
          </a:p>
        </p:txBody>
      </p:sp>
      <p:sp>
        <p:nvSpPr>
          <p:cNvPr id="13315" name="Rectangle 2">
            <a:extLst>
              <a:ext uri="{FF2B5EF4-FFF2-40B4-BE49-F238E27FC236}">
                <a16:creationId xmlns:a16="http://schemas.microsoft.com/office/drawing/2014/main" id="{9186A963-8F75-4692-A602-3ADEA8F6A252}"/>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2DB38273-588F-48B2-9BF2-9F1F5567E3C8}"/>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D4ADCB0-862E-46A4-9E3B-49ABD4366D4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A91FAF-3B69-41D3-98C1-688E026CB89D}" type="slidenum">
              <a:rPr lang="en-US" altLang="en-US" smtClean="0"/>
              <a:pPr/>
              <a:t>3</a:t>
            </a:fld>
            <a:endParaRPr lang="en-US" altLang="en-US"/>
          </a:p>
        </p:txBody>
      </p:sp>
      <p:sp>
        <p:nvSpPr>
          <p:cNvPr id="15363" name="Rectangle 2">
            <a:extLst>
              <a:ext uri="{FF2B5EF4-FFF2-40B4-BE49-F238E27FC236}">
                <a16:creationId xmlns:a16="http://schemas.microsoft.com/office/drawing/2014/main" id="{48947B38-59B9-43CB-B793-27A55EFC7BA1}"/>
              </a:ext>
            </a:extLst>
          </p:cNvPr>
          <p:cNvSpPr>
            <a:spLocks noGrp="1" noRot="1" noChangeAspect="1" noChangeArrowheads="1" noTextEdit="1"/>
          </p:cNvSpPr>
          <p:nvPr>
            <p:ph type="sldImg"/>
          </p:nvPr>
        </p:nvSpPr>
        <p:spPr>
          <a:xfrm>
            <a:off x="379413" y="684213"/>
            <a:ext cx="6100762" cy="3432175"/>
          </a:xfrm>
          <a:ln/>
        </p:spPr>
      </p:sp>
      <p:sp>
        <p:nvSpPr>
          <p:cNvPr id="15364" name="Rectangle 3">
            <a:extLst>
              <a:ext uri="{FF2B5EF4-FFF2-40B4-BE49-F238E27FC236}">
                <a16:creationId xmlns:a16="http://schemas.microsoft.com/office/drawing/2014/main" id="{3907C2FF-5F06-4E5B-AA1E-BCE93F1EDDA2}"/>
              </a:ext>
            </a:extLst>
          </p:cNvPr>
          <p:cNvSpPr>
            <a:spLocks noGrp="1" noChangeArrowheads="1"/>
          </p:cNvSpPr>
          <p:nvPr>
            <p:ph type="body" idx="1"/>
          </p:nvPr>
        </p:nvSpPr>
        <p:spPr>
          <a:xfrm>
            <a:off x="685800" y="4343400"/>
            <a:ext cx="5486400" cy="4116388"/>
          </a:xfrm>
          <a:noFill/>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CD13B7AA-1104-411C-A260-1D1C4DB1BD5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330B88-40D3-4E15-B0D4-90E03B24191D}" type="slidenum">
              <a:rPr lang="en-US" altLang="en-US" smtClean="0"/>
              <a:pPr/>
              <a:t>4</a:t>
            </a:fld>
            <a:endParaRPr lang="en-US" altLang="en-US"/>
          </a:p>
        </p:txBody>
      </p:sp>
      <p:sp>
        <p:nvSpPr>
          <p:cNvPr id="33795" name="Rectangle 2">
            <a:extLst>
              <a:ext uri="{FF2B5EF4-FFF2-40B4-BE49-F238E27FC236}">
                <a16:creationId xmlns:a16="http://schemas.microsoft.com/office/drawing/2014/main" id="{3AF937C6-4DDE-4F5E-8DC6-A4D3FCE2CE4B}"/>
              </a:ext>
            </a:extLst>
          </p:cNvPr>
          <p:cNvSpPr>
            <a:spLocks noGrp="1" noRot="1" noChangeAspect="1" noChangeArrowheads="1" noTextEdit="1"/>
          </p:cNvSpPr>
          <p:nvPr>
            <p:ph type="sldImg"/>
          </p:nvPr>
        </p:nvSpPr>
        <p:spPr>
          <a:xfrm>
            <a:off x="379413" y="684213"/>
            <a:ext cx="6100762" cy="3432175"/>
          </a:xfrm>
          <a:ln/>
        </p:spPr>
      </p:sp>
      <p:sp>
        <p:nvSpPr>
          <p:cNvPr id="33796" name="Rectangle 3">
            <a:extLst>
              <a:ext uri="{FF2B5EF4-FFF2-40B4-BE49-F238E27FC236}">
                <a16:creationId xmlns:a16="http://schemas.microsoft.com/office/drawing/2014/main" id="{B9796BB6-6F54-4362-B7A5-FFC08BBC8EA5}"/>
              </a:ext>
            </a:extLst>
          </p:cNvPr>
          <p:cNvSpPr>
            <a:spLocks noGrp="1" noChangeArrowheads="1"/>
          </p:cNvSpPr>
          <p:nvPr>
            <p:ph type="body" idx="1"/>
          </p:nvPr>
        </p:nvSpPr>
        <p:spPr>
          <a:xfrm>
            <a:off x="685800" y="4343400"/>
            <a:ext cx="5486400" cy="4116388"/>
          </a:xfrm>
          <a:noFill/>
        </p:spPr>
        <p:txBody>
          <a:bodyPr/>
          <a:lstStyle/>
          <a:p>
            <a:r>
              <a:rPr lang="en-US" altLang="en-US"/>
              <a:t>1) Cannon suggested that body’s responses were not distinct enough to evoke different emotions. 2) Physiological responses seemed too slow to trigger sudden emotions.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B290CD2E-6C4C-4EE4-AB4A-BCC139F4A91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E8B103-441E-4E25-B049-60BEF62F916F}" type="slidenum">
              <a:rPr lang="en-US" altLang="en-US" smtClean="0"/>
              <a:pPr/>
              <a:t>5</a:t>
            </a:fld>
            <a:endParaRPr lang="en-US" altLang="en-US"/>
          </a:p>
        </p:txBody>
      </p:sp>
      <p:sp>
        <p:nvSpPr>
          <p:cNvPr id="39939" name="Rectangle 2">
            <a:extLst>
              <a:ext uri="{FF2B5EF4-FFF2-40B4-BE49-F238E27FC236}">
                <a16:creationId xmlns:a16="http://schemas.microsoft.com/office/drawing/2014/main" id="{B53FDA36-3412-4C2A-9AB5-3D771CE7F502}"/>
              </a:ext>
            </a:extLst>
          </p:cNvPr>
          <p:cNvSpPr>
            <a:spLocks noGrp="1" noRot="1" noChangeAspect="1" noChangeArrowheads="1" noTextEdit="1"/>
          </p:cNvSpPr>
          <p:nvPr>
            <p:ph type="sldImg"/>
          </p:nvPr>
        </p:nvSpPr>
        <p:spPr>
          <a:xfrm>
            <a:off x="379413" y="684213"/>
            <a:ext cx="6100762" cy="3432175"/>
          </a:xfrm>
          <a:ln/>
        </p:spPr>
      </p:sp>
      <p:sp>
        <p:nvSpPr>
          <p:cNvPr id="39940" name="Rectangle 3">
            <a:extLst>
              <a:ext uri="{FF2B5EF4-FFF2-40B4-BE49-F238E27FC236}">
                <a16:creationId xmlns:a16="http://schemas.microsoft.com/office/drawing/2014/main" id="{ACF23AE0-7488-4F58-AE9D-021F83A1825D}"/>
              </a:ext>
            </a:extLst>
          </p:cNvPr>
          <p:cNvSpPr>
            <a:spLocks noGrp="1" noChangeArrowheads="1"/>
          </p:cNvSpPr>
          <p:nvPr>
            <p:ph type="body" idx="1"/>
          </p:nvPr>
        </p:nvSpPr>
        <p:spPr>
          <a:xfrm>
            <a:off x="685800" y="4343400"/>
            <a:ext cx="5486400" cy="4116388"/>
          </a:xfrm>
          <a:noFill/>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90918EE7-B3F7-42C8-8679-9420AC969C6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FD64C4-1B06-41C7-AEDA-D76BF1830104}" type="slidenum">
              <a:rPr lang="en-US" altLang="en-US" smtClean="0"/>
              <a:pPr/>
              <a:t>6</a:t>
            </a:fld>
            <a:endParaRPr lang="en-US" altLang="en-US"/>
          </a:p>
        </p:txBody>
      </p:sp>
      <p:sp>
        <p:nvSpPr>
          <p:cNvPr id="46083" name="Rectangle 2">
            <a:extLst>
              <a:ext uri="{FF2B5EF4-FFF2-40B4-BE49-F238E27FC236}">
                <a16:creationId xmlns:a16="http://schemas.microsoft.com/office/drawing/2014/main" id="{9DBD5CC0-6598-4A44-9E37-CF3645D7578F}"/>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5FCDF7F8-B41B-49CD-98B5-986C62E1B5C6}"/>
              </a:ext>
            </a:extLst>
          </p:cNvPr>
          <p:cNvSpPr>
            <a:spLocks noGrp="1" noChangeArrowheads="1"/>
          </p:cNvSpPr>
          <p:nvPr>
            <p:ph type="body" idx="1"/>
          </p:nvPr>
        </p:nvSpPr>
        <p:spPr>
          <a:noFill/>
        </p:spPr>
        <p:txBody>
          <a:bodyPr/>
          <a:lstStyle/>
          <a:p>
            <a:r>
              <a:rPr lang="en-US" altLang="en-US"/>
              <a:t>Of course, explained like this it might sound like it just “makes sense,” but as always, we would like a little bit of actual proof that this is what happens. To test the theory, we need a strong hypothesis that the theory would predict.</a:t>
            </a:r>
          </a:p>
          <a:p>
            <a:endParaRPr lang="en-US" altLang="en-US"/>
          </a:p>
          <a:p>
            <a:r>
              <a:rPr lang="en-US" altLang="en-US"/>
              <a:t>The Schachter theory assumes that the body cannot tell us exactly what we are or should be feeling. Instead, even if we have a fast bodily reaction to something, it is our mind that decides what the emotion will be. In other words, will the same bodily reaction be interpreted in different ways if you are in different situations? </a:t>
            </a:r>
          </a:p>
          <a:p>
            <a:endParaRPr lang="en-US" altLang="en-US"/>
          </a:p>
          <a:p>
            <a:r>
              <a:rPr lang="en-US" altLang="en-US"/>
              <a:t>Schachter &amp; Singer did a very fun experiment to test exactly that question. Basically, they gave people a dose of adrenaline, which created a certain bodily reaction [beating heart]; but then they put them in different situations [bug/face]. The idea is that the cognitive appraisal of the situation should influence the emotion you feel. SO if you are with a giant bug, you’d feel fear; if you’re with a gorgeous man, you’d feel love. Or woman. In the pictures we’ve been using so far, we have bodily reaction; two DIFFERENT situations; and then two DIFFERENT emotions.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1CBFECE4-43DA-4351-A49D-9242CAE581F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8DF27CC-B668-44D0-9EA8-A0BF7A18AD0B}" type="slidenum">
              <a:rPr lang="en-US" altLang="en-US" smtClean="0"/>
              <a:pPr/>
              <a:t>7</a:t>
            </a:fld>
            <a:endParaRPr lang="en-US" altLang="en-US"/>
          </a:p>
        </p:txBody>
      </p:sp>
      <p:sp>
        <p:nvSpPr>
          <p:cNvPr id="48131" name="Rectangle 2">
            <a:extLst>
              <a:ext uri="{FF2B5EF4-FFF2-40B4-BE49-F238E27FC236}">
                <a16:creationId xmlns:a16="http://schemas.microsoft.com/office/drawing/2014/main" id="{A49F565F-E156-4719-A141-8ED0C13B3339}"/>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D5AD69CE-DD67-4E75-AF29-AD9F4D80CCE5}"/>
              </a:ext>
            </a:extLst>
          </p:cNvPr>
          <p:cNvSpPr>
            <a:spLocks noGrp="1" noChangeArrowheads="1"/>
          </p:cNvSpPr>
          <p:nvPr>
            <p:ph type="body" idx="1"/>
          </p:nvPr>
        </p:nvSpPr>
        <p:spPr>
          <a:noFill/>
        </p:spPr>
        <p:txBody>
          <a:bodyPr/>
          <a:lstStyle/>
          <a:p>
            <a:r>
              <a:rPr lang="en-US" altLang="en-US"/>
              <a:t>Ok, in a moment I’m going to ask you to make some predictions, so be ready. </a:t>
            </a:r>
          </a:p>
          <a:p>
            <a:endParaRPr lang="en-US" altLang="en-US"/>
          </a:p>
          <a:p>
            <a:r>
              <a:rPr lang="en-US" altLang="en-US"/>
              <a:t>Now in the real study, to make the situations, they didn’t bring in giant bugs, or even Brad Pitt, sadly. In the real experiment, instead of a giant bug, they trained a “confederate” to act as a co-participant who was really angry and annoyed at everything; and instead of movie stars, there was just a confederate who was super, super excited and happy about everything. So the two situations were a super-angry co-participant, or a super-happy co-participant. </a:t>
            </a:r>
          </a:p>
          <a:p>
            <a:endParaRPr lang="en-US" altLang="en-US"/>
          </a:p>
          <a:p>
            <a:r>
              <a:rPr lang="en-US" altLang="en-US"/>
              <a:t>Now, like good scientists, they of course some control groups. They had two control groups: people who didn’t take the adrenaline pill at all; and people who had taken the adrenaline pill but were told what the pill would do to them.</a:t>
            </a:r>
          </a:p>
          <a:p>
            <a:endParaRPr lang="en-US" altLang="en-US"/>
          </a:p>
          <a:p>
            <a:r>
              <a:rPr lang="en-US" altLang="en-US"/>
              <a:t>Ok. Take a look at those three groups in blue. Each of the groups had to deal with a very angry co-participant. Which group do you think was the angriest? First, second, or third?</a:t>
            </a:r>
          </a:p>
          <a:p>
            <a:endParaRPr lang="en-US" altLang="en-US"/>
          </a:p>
          <a:p>
            <a:r>
              <a:rPr lang="en-US" altLang="en-US"/>
              <a:t>Now what does this show us? It shows that even the very same feelings in the body cannot create the very same emotion; instead, it depends on how we interpret those feelings in the body, in the CONTEXT of the situation. It proves, in other words, that the mind has a great deal of control over how we feel. It also shows, however, that our body matters too. If your body is reacting in a certain way, and you have no reason to ignore it, then you will naturally interpret it as a part of your emotion; you will actually FEEL happier or angrier. </a:t>
            </a:r>
          </a:p>
          <a:p>
            <a:endParaRPr lang="en-US" altLang="en-US"/>
          </a:p>
          <a:p>
            <a:r>
              <a:rPr lang="en-US" altLang="en-US"/>
              <a:t>Now, next time you’re really angry at your best friend, or your parents, or your exam... If you don’t want to feel angry, it might do you some good to act like these people who knew what the pill was going to do for their body!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E23B973-E8A9-47BF-88E4-19EE71F0554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27D977-6299-4B93-BB75-76CF1685FA9C}" type="slidenum">
              <a:rPr lang="en-US" altLang="en-US" smtClean="0"/>
              <a:pPr/>
              <a:t>10</a:t>
            </a:fld>
            <a:endParaRPr lang="en-US" altLang="en-US"/>
          </a:p>
        </p:txBody>
      </p:sp>
      <p:sp>
        <p:nvSpPr>
          <p:cNvPr id="41987" name="Rectangle 2">
            <a:extLst>
              <a:ext uri="{FF2B5EF4-FFF2-40B4-BE49-F238E27FC236}">
                <a16:creationId xmlns:a16="http://schemas.microsoft.com/office/drawing/2014/main" id="{68FBF5B4-1E40-4E19-A2C4-7AE6CD0CF434}"/>
              </a:ext>
            </a:extLst>
          </p:cNvPr>
          <p:cNvSpPr>
            <a:spLocks noGrp="1" noRot="1" noChangeAspect="1" noChangeArrowheads="1" noTextEdit="1"/>
          </p:cNvSpPr>
          <p:nvPr>
            <p:ph type="sldImg"/>
          </p:nvPr>
        </p:nvSpPr>
        <p:spPr>
          <a:xfrm>
            <a:off x="379413" y="684213"/>
            <a:ext cx="6100762" cy="3432175"/>
          </a:xfrm>
          <a:ln/>
        </p:spPr>
      </p:sp>
      <p:sp>
        <p:nvSpPr>
          <p:cNvPr id="41988" name="Rectangle 3">
            <a:extLst>
              <a:ext uri="{FF2B5EF4-FFF2-40B4-BE49-F238E27FC236}">
                <a16:creationId xmlns:a16="http://schemas.microsoft.com/office/drawing/2014/main" id="{1F372928-95A5-4EEE-9918-DA6D71012C63}"/>
              </a:ext>
            </a:extLst>
          </p:cNvPr>
          <p:cNvSpPr>
            <a:spLocks noGrp="1" noChangeArrowheads="1"/>
          </p:cNvSpPr>
          <p:nvPr>
            <p:ph type="body" idx="1"/>
          </p:nvPr>
        </p:nvSpPr>
        <p:spPr>
          <a:xfrm>
            <a:off x="685800" y="4343400"/>
            <a:ext cx="5486400" cy="4116388"/>
          </a:xfrm>
          <a:noFill/>
        </p:spPr>
        <p:txBody>
          <a:bodyPr/>
          <a:lstStyle/>
          <a:p>
            <a:r>
              <a:rPr lang="en-US" altLang="en-US" b="1"/>
              <a:t>OBJECTIVE 6| Explain how spillover effect influences our experience of emotion.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8C3E9-6066-4975-828C-5A760A96C9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D6177B-A3EE-4063-8AEC-4D7C3D2F93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BA8375-22FF-4999-A709-342B36EFFDC0}"/>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5" name="Footer Placeholder 4">
            <a:extLst>
              <a:ext uri="{FF2B5EF4-FFF2-40B4-BE49-F238E27FC236}">
                <a16:creationId xmlns:a16="http://schemas.microsoft.com/office/drawing/2014/main" id="{F9920346-7BCF-44D3-AEFA-4113674E9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7DBF1-B48F-4A2F-BD12-E8AEFB666CD7}"/>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201444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78E-862D-42FE-94F9-A29A979105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228E03-2F3D-4101-BDCA-C3755AE30D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55281-BFBC-4B7D-BE24-AC761977822A}"/>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5" name="Footer Placeholder 4">
            <a:extLst>
              <a:ext uri="{FF2B5EF4-FFF2-40B4-BE49-F238E27FC236}">
                <a16:creationId xmlns:a16="http://schemas.microsoft.com/office/drawing/2014/main" id="{273CEBEC-0EF3-4584-8FCE-F12B3E8C13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5A7FE-59DA-488D-8005-299ED553FA5B}"/>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637700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E8503-EE3D-4C10-8ABD-C2044A0BAC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9B440E-3185-402F-BD61-687044288A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EC55FB-F197-40F1-BB54-C1A4DFFD18A4}"/>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5" name="Footer Placeholder 4">
            <a:extLst>
              <a:ext uri="{FF2B5EF4-FFF2-40B4-BE49-F238E27FC236}">
                <a16:creationId xmlns:a16="http://schemas.microsoft.com/office/drawing/2014/main" id="{DDE19D95-EACF-4EC4-9245-24AA8B304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6D4517-BAE9-4F22-A583-90CF27CA742A}"/>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1954688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E239E-2BA8-4FA9-9CEA-9E86C25D67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333ED2-AFC0-47A1-AE32-4D3624A99C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C291B1-CD90-48AA-BB5F-7C7FA7D57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917E1A-9298-48C0-951F-E375220F1BE7}"/>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6" name="Footer Placeholder 5">
            <a:extLst>
              <a:ext uri="{FF2B5EF4-FFF2-40B4-BE49-F238E27FC236}">
                <a16:creationId xmlns:a16="http://schemas.microsoft.com/office/drawing/2014/main" id="{419D0B50-4CE2-4001-81ED-0FF6861347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B2FCE0-74B6-49F7-A43D-35107AF3315B}"/>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189830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D031C-0ED0-4F1D-AB58-8C71A4F75E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F1082B-1370-4B78-897A-E9A114A1E7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837CA9-0074-4489-A98B-3AE84753E4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051CA2-7DB7-4E40-BD8B-174513E494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A780D8-B619-4178-98EB-23C96FC065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B1B93A-B507-4B1D-8AD1-62F2ADB8EE67}"/>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8" name="Footer Placeholder 7">
            <a:extLst>
              <a:ext uri="{FF2B5EF4-FFF2-40B4-BE49-F238E27FC236}">
                <a16:creationId xmlns:a16="http://schemas.microsoft.com/office/drawing/2014/main" id="{4D5CBA89-B864-4B66-9ED9-B3EF8AA4D1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E9FC8E-C3A7-49AD-85DB-1222ECF114CE}"/>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2648130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02E3-4D7A-468A-BA89-510473186D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9E7BF4-562D-4A67-AB82-3C0B69866932}"/>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4" name="Footer Placeholder 3">
            <a:extLst>
              <a:ext uri="{FF2B5EF4-FFF2-40B4-BE49-F238E27FC236}">
                <a16:creationId xmlns:a16="http://schemas.microsoft.com/office/drawing/2014/main" id="{F2A90633-1C59-4411-899F-FABFCB3017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BC19C0-B382-4F36-9FBD-3FB7DE939A7C}"/>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1091311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144F5A-DAD8-4DFE-9E31-03F658671A60}"/>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3" name="Footer Placeholder 2">
            <a:extLst>
              <a:ext uri="{FF2B5EF4-FFF2-40B4-BE49-F238E27FC236}">
                <a16:creationId xmlns:a16="http://schemas.microsoft.com/office/drawing/2014/main" id="{22A11D63-BC8A-4EBE-A562-8EBBE093CB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C208A5-8428-4F0A-BD32-FB63545BF3B0}"/>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1481553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1A03-8A6C-4A45-A525-6C758A8D9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5DA0FB-4BB2-44D9-8365-B3292DCED5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9253BE-A72E-4898-9B92-5B57B16C7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E6D0A-28D9-4DDC-8B02-7730DCAAC014}"/>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6" name="Footer Placeholder 5">
            <a:extLst>
              <a:ext uri="{FF2B5EF4-FFF2-40B4-BE49-F238E27FC236}">
                <a16:creationId xmlns:a16="http://schemas.microsoft.com/office/drawing/2014/main" id="{7BC9BBC1-F966-4067-8FC5-41752A6908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5AFC27-C58D-48B2-9278-125B3BEA9C4E}"/>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399139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F2FE0-473A-44A3-8D49-015F2AB699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63857E-26FB-487B-8FE9-D38D9BFC5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A27373-B05F-4285-9011-6A0721425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FAE7D3-1CE9-4434-9998-3E45DEC7933A}"/>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6" name="Footer Placeholder 5">
            <a:extLst>
              <a:ext uri="{FF2B5EF4-FFF2-40B4-BE49-F238E27FC236}">
                <a16:creationId xmlns:a16="http://schemas.microsoft.com/office/drawing/2014/main" id="{CA26D6F9-9415-48E5-B905-71AD8C9AB0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325246-B52C-439D-92C7-791F6524D6AC}"/>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247041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67D4-E387-4C7D-81D0-2065D35332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93D1CF-5375-4ADC-9CF5-C256203018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655E75-B47A-4581-8C62-F4D9F4508317}"/>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5" name="Footer Placeholder 4">
            <a:extLst>
              <a:ext uri="{FF2B5EF4-FFF2-40B4-BE49-F238E27FC236}">
                <a16:creationId xmlns:a16="http://schemas.microsoft.com/office/drawing/2014/main" id="{7D91C4FB-B53B-4C9E-B4C0-B4B6F820E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11CFF1-E9AF-43F5-905A-45B30A62A9C2}"/>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3436651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F2707A-4B4F-4B9C-831C-9D024B393A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7DE61B-570C-404B-B42A-D0258864C4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5E54CC-2407-4523-A21D-360E41540893}"/>
              </a:ext>
            </a:extLst>
          </p:cNvPr>
          <p:cNvSpPr>
            <a:spLocks noGrp="1"/>
          </p:cNvSpPr>
          <p:nvPr>
            <p:ph type="dt" sz="half" idx="10"/>
          </p:nvPr>
        </p:nvSpPr>
        <p:spPr/>
        <p:txBody>
          <a:bodyPr/>
          <a:lstStyle/>
          <a:p>
            <a:fld id="{FE4F46C1-7558-400F-AA45-A7D3AC9A28E8}" type="datetimeFigureOut">
              <a:rPr lang="en-US" smtClean="0"/>
              <a:t>3/14/2022</a:t>
            </a:fld>
            <a:endParaRPr lang="en-US"/>
          </a:p>
        </p:txBody>
      </p:sp>
      <p:sp>
        <p:nvSpPr>
          <p:cNvPr id="5" name="Footer Placeholder 4">
            <a:extLst>
              <a:ext uri="{FF2B5EF4-FFF2-40B4-BE49-F238E27FC236}">
                <a16:creationId xmlns:a16="http://schemas.microsoft.com/office/drawing/2014/main" id="{56BDD798-7266-4388-B8C4-6280EEC85F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6E279-6966-4D41-8972-0B0652FD0857}"/>
              </a:ext>
            </a:extLst>
          </p:cNvPr>
          <p:cNvSpPr>
            <a:spLocks noGrp="1"/>
          </p:cNvSpPr>
          <p:nvPr>
            <p:ph type="sldNum" sz="quarter" idx="12"/>
          </p:nvPr>
        </p:nvSpPr>
        <p:spPr/>
        <p:txBody>
          <a:bodyPr/>
          <a:lstStyle/>
          <a:p>
            <a:fld id="{BF76EB13-1AB0-42AD-8529-38C4336F8FE3}" type="slidenum">
              <a:rPr lang="en-US" smtClean="0"/>
              <a:t>‹#›</a:t>
            </a:fld>
            <a:endParaRPr lang="en-US"/>
          </a:p>
        </p:txBody>
      </p:sp>
    </p:spTree>
    <p:extLst>
      <p:ext uri="{BB962C8B-B14F-4D97-AF65-F5344CB8AC3E}">
        <p14:creationId xmlns:p14="http://schemas.microsoft.com/office/powerpoint/2010/main" val="575774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EA3847-0B58-4C5D-952B-2E453F419BDD}"/>
              </a:ext>
            </a:extLst>
          </p:cNvPr>
          <p:cNvSpPr>
            <a:spLocks noGrp="1"/>
          </p:cNvSpPr>
          <p:nvPr>
            <p:ph type="dt" sz="half" idx="10"/>
          </p:nvPr>
        </p:nvSpPr>
        <p:spPr>
          <a:xfrm>
            <a:off x="609600" y="6245225"/>
            <a:ext cx="2844800" cy="476250"/>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8A5D6B28-54A3-4115-A631-48A9AB127B03}"/>
              </a:ext>
            </a:extLst>
          </p:cNvPr>
          <p:cNvSpPr>
            <a:spLocks noGrp="1"/>
          </p:cNvSpPr>
          <p:nvPr>
            <p:ph type="ftr" sz="quarter" idx="11"/>
          </p:nvPr>
        </p:nvSpPr>
        <p:spPr>
          <a:xfrm>
            <a:off x="4165600" y="6245225"/>
            <a:ext cx="3860800" cy="476250"/>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185FD329-7A5D-4E0E-A63C-2C80FB6FBF27}"/>
              </a:ext>
            </a:extLst>
          </p:cNvPr>
          <p:cNvSpPr>
            <a:spLocks noGrp="1"/>
          </p:cNvSpPr>
          <p:nvPr>
            <p:ph type="sldNum" sz="quarter" idx="12"/>
          </p:nvPr>
        </p:nvSpPr>
        <p:spPr>
          <a:xfrm>
            <a:off x="8737600" y="6245225"/>
            <a:ext cx="2844800" cy="476250"/>
          </a:xfrm>
        </p:spPr>
        <p:txBody>
          <a:bodyPr/>
          <a:lstStyle>
            <a:lvl1pPr>
              <a:defRPr/>
            </a:lvl1pPr>
          </a:lstStyle>
          <a:p>
            <a:pPr>
              <a:defRPr/>
            </a:pPr>
            <a:fld id="{AB206058-516E-4639-AD49-3579AF56CFCE}" type="slidenum">
              <a:rPr lang="en-US" altLang="en-US"/>
              <a:pPr>
                <a:defRPr/>
              </a:pPr>
              <a:t>‹#›</a:t>
            </a:fld>
            <a:endParaRPr lang="en-US" altLang="en-US"/>
          </a:p>
        </p:txBody>
      </p:sp>
    </p:spTree>
    <p:extLst>
      <p:ext uri="{BB962C8B-B14F-4D97-AF65-F5344CB8AC3E}">
        <p14:creationId xmlns:p14="http://schemas.microsoft.com/office/powerpoint/2010/main" val="1709085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782C5C6C-CDE5-4B60-ACA2-0EFBBCBB0805}"/>
              </a:ext>
            </a:extLst>
          </p:cNvPr>
          <p:cNvSpPr>
            <a:spLocks noGrp="1"/>
          </p:cNvSpPr>
          <p:nvPr>
            <p:ph type="dt" sz="half" idx="10"/>
          </p:nvPr>
        </p:nvSpPr>
        <p:spPr>
          <a:xfrm>
            <a:off x="609600" y="6245225"/>
            <a:ext cx="2844800" cy="476250"/>
          </a:xfrm>
          <a:prstGeom prst="rect">
            <a:avLst/>
          </a:prstGeom>
        </p:spPr>
        <p:txBody>
          <a:bodyPr/>
          <a:lstStyle>
            <a:lvl1pPr>
              <a:defRPr/>
            </a:lvl1pPr>
          </a:lstStyle>
          <a:p>
            <a:pPr>
              <a:defRPr/>
            </a:pPr>
            <a:endParaRPr lang="en-US" altLang="en-US"/>
          </a:p>
        </p:txBody>
      </p:sp>
      <p:sp>
        <p:nvSpPr>
          <p:cNvPr id="7" name="Footer Placeholder 6">
            <a:extLst>
              <a:ext uri="{FF2B5EF4-FFF2-40B4-BE49-F238E27FC236}">
                <a16:creationId xmlns:a16="http://schemas.microsoft.com/office/drawing/2014/main" id="{312C7FA4-CDAA-4362-B585-1A99D969BDF5}"/>
              </a:ext>
            </a:extLst>
          </p:cNvPr>
          <p:cNvSpPr>
            <a:spLocks noGrp="1"/>
          </p:cNvSpPr>
          <p:nvPr>
            <p:ph type="ftr" sz="quarter" idx="11"/>
          </p:nvPr>
        </p:nvSpPr>
        <p:spPr>
          <a:xfrm>
            <a:off x="4165600" y="6245225"/>
            <a:ext cx="3860800" cy="476250"/>
          </a:xfrm>
          <a:prstGeom prst="rect">
            <a:avLst/>
          </a:prstGeom>
        </p:spPr>
        <p:txBody>
          <a:bodyPr/>
          <a:lstStyle>
            <a:lvl1pPr>
              <a:defRPr/>
            </a:lvl1pPr>
          </a:lstStyle>
          <a:p>
            <a:pPr>
              <a:defRPr/>
            </a:pPr>
            <a:endParaRPr lang="en-US" altLang="en-US"/>
          </a:p>
        </p:txBody>
      </p:sp>
      <p:sp>
        <p:nvSpPr>
          <p:cNvPr id="8" name="Slide Number Placeholder 7">
            <a:extLst>
              <a:ext uri="{FF2B5EF4-FFF2-40B4-BE49-F238E27FC236}">
                <a16:creationId xmlns:a16="http://schemas.microsoft.com/office/drawing/2014/main" id="{0683A448-48F9-4B8D-8F90-3ABB348864FA}"/>
              </a:ext>
            </a:extLst>
          </p:cNvPr>
          <p:cNvSpPr>
            <a:spLocks noGrp="1"/>
          </p:cNvSpPr>
          <p:nvPr>
            <p:ph type="sldNum" sz="quarter" idx="12"/>
          </p:nvPr>
        </p:nvSpPr>
        <p:spPr>
          <a:xfrm>
            <a:off x="8737600" y="6245225"/>
            <a:ext cx="2844800" cy="476250"/>
          </a:xfrm>
        </p:spPr>
        <p:txBody>
          <a:bodyPr/>
          <a:lstStyle>
            <a:lvl1pPr>
              <a:defRPr/>
            </a:lvl1pPr>
          </a:lstStyle>
          <a:p>
            <a:pPr>
              <a:defRPr/>
            </a:pPr>
            <a:fld id="{AD665DCB-A9E4-43AE-A010-3D691CEA37B7}" type="slidenum">
              <a:rPr lang="en-US" altLang="en-US"/>
              <a:pPr>
                <a:defRPr/>
              </a:pPr>
              <a:t>‹#›</a:t>
            </a:fld>
            <a:endParaRPr lang="en-US" altLang="en-US"/>
          </a:p>
        </p:txBody>
      </p:sp>
    </p:spTree>
    <p:extLst>
      <p:ext uri="{BB962C8B-B14F-4D97-AF65-F5344CB8AC3E}">
        <p14:creationId xmlns:p14="http://schemas.microsoft.com/office/powerpoint/2010/main" val="2348443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7EE2A-5D66-459D-AA1E-89F5D6F689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C56586-CF53-408B-817F-140350DB2D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BE13E-803E-4F08-B444-9573E6A484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46C1-7558-400F-AA45-A7D3AC9A28E8}" type="datetimeFigureOut">
              <a:rPr lang="en-US" smtClean="0"/>
              <a:t>3/14/2022</a:t>
            </a:fld>
            <a:endParaRPr lang="en-US"/>
          </a:p>
        </p:txBody>
      </p:sp>
      <p:sp>
        <p:nvSpPr>
          <p:cNvPr id="5" name="Footer Placeholder 4">
            <a:extLst>
              <a:ext uri="{FF2B5EF4-FFF2-40B4-BE49-F238E27FC236}">
                <a16:creationId xmlns:a16="http://schemas.microsoft.com/office/drawing/2014/main" id="{43A4B6FE-A1A0-4C47-8FC3-75B1E00FB1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FD7860-A835-402E-B4F2-2852078AF7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6EB13-1AB0-42AD-8529-38C4336F8FE3}" type="slidenum">
              <a:rPr lang="en-US" smtClean="0"/>
              <a:t>‹#›</a:t>
            </a:fld>
            <a:endParaRPr lang="en-US"/>
          </a:p>
        </p:txBody>
      </p:sp>
    </p:spTree>
    <p:extLst>
      <p:ext uri="{BB962C8B-B14F-4D97-AF65-F5344CB8AC3E}">
        <p14:creationId xmlns:p14="http://schemas.microsoft.com/office/powerpoint/2010/main" val="505594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194" name="Rectangle 2">
            <a:extLst>
              <a:ext uri="{FF2B5EF4-FFF2-40B4-BE49-F238E27FC236}">
                <a16:creationId xmlns:a16="http://schemas.microsoft.com/office/drawing/2014/main" id="{FBEFF4B5-F100-42E7-836E-79C766A8F120}"/>
              </a:ext>
            </a:extLst>
          </p:cNvPr>
          <p:cNvSpPr>
            <a:spLocks noGrp="1" noChangeArrowheads="1"/>
          </p:cNvSpPr>
          <p:nvPr>
            <p:ph type="title"/>
          </p:nvPr>
        </p:nvSpPr>
        <p:spPr>
          <a:xfrm>
            <a:off x="309282" y="643468"/>
            <a:ext cx="3971365" cy="1144992"/>
          </a:xfrm>
          <a:noFill/>
          <a:ln w="19050">
            <a:solidFill>
              <a:schemeClr val="bg1"/>
            </a:solidFill>
          </a:ln>
        </p:spPr>
        <p:txBody>
          <a:bodyPr vert="horz" wrap="square" lIns="91440" tIns="45720" rIns="91440" bIns="45720" rtlCol="0" anchor="ctr">
            <a:noAutofit/>
          </a:bodyPr>
          <a:lstStyle/>
          <a:p>
            <a:pPr algn="ctr"/>
            <a:r>
              <a:rPr lang="en-US" altLang="en-US" sz="4400" b="1" kern="1200" dirty="0">
                <a:solidFill>
                  <a:schemeClr val="bg1"/>
                </a:solidFill>
                <a:latin typeface="+mn-lt"/>
                <a:ea typeface="+mj-ea"/>
                <a:cs typeface="+mj-cs"/>
              </a:rPr>
              <a:t>Basic Emotion</a:t>
            </a:r>
          </a:p>
        </p:txBody>
      </p:sp>
      <p:sp>
        <p:nvSpPr>
          <p:cNvPr id="18435" name="Rectangle 3">
            <a:extLst>
              <a:ext uri="{FF2B5EF4-FFF2-40B4-BE49-F238E27FC236}">
                <a16:creationId xmlns:a16="http://schemas.microsoft.com/office/drawing/2014/main" id="{F426D303-1AB5-4298-803C-AC92D587F2F7}"/>
              </a:ext>
            </a:extLst>
          </p:cNvPr>
          <p:cNvSpPr>
            <a:spLocks noGrp="1" noChangeArrowheads="1"/>
          </p:cNvSpPr>
          <p:nvPr>
            <p:ph type="body" sz="half" idx="2"/>
          </p:nvPr>
        </p:nvSpPr>
        <p:spPr>
          <a:xfrm>
            <a:off x="134471" y="2223247"/>
            <a:ext cx="4320987" cy="3830419"/>
          </a:xfrm>
        </p:spPr>
        <p:txBody>
          <a:bodyPr vert="horz" lIns="91440" tIns="45720" rIns="91440" bIns="45720" rtlCol="0">
            <a:normAutofit/>
          </a:bodyPr>
          <a:lstStyle/>
          <a:p>
            <a:pPr>
              <a:defRPr/>
            </a:pPr>
            <a:r>
              <a:rPr lang="en-US" altLang="en-US" sz="2400" dirty="0">
                <a:solidFill>
                  <a:schemeClr val="bg1"/>
                </a:solidFill>
              </a:rPr>
              <a:t>Revised model of basic emotions includes:</a:t>
            </a:r>
          </a:p>
          <a:p>
            <a:pPr marL="0" indent="-228600">
              <a:buFont typeface="Arial" panose="020B0604020202020204" pitchFamily="34" charset="0"/>
              <a:buChar char="•"/>
              <a:defRPr/>
            </a:pPr>
            <a:endParaRPr lang="en-US" altLang="en-US" sz="2400" dirty="0">
              <a:solidFill>
                <a:schemeClr val="bg1"/>
              </a:solidFill>
            </a:endParaRPr>
          </a:p>
          <a:p>
            <a:pPr marL="228600" lvl="1">
              <a:defRPr/>
            </a:pPr>
            <a:r>
              <a:rPr lang="en-US" altLang="en-US" sz="2400" dirty="0">
                <a:solidFill>
                  <a:schemeClr val="bg1"/>
                </a:solidFill>
              </a:rPr>
              <a:t>Happiness</a:t>
            </a:r>
          </a:p>
          <a:p>
            <a:pPr marL="228600" lvl="1">
              <a:defRPr/>
            </a:pPr>
            <a:r>
              <a:rPr lang="en-US" altLang="en-US" sz="2400" dirty="0">
                <a:solidFill>
                  <a:schemeClr val="bg1"/>
                </a:solidFill>
              </a:rPr>
              <a:t>Surprise</a:t>
            </a:r>
          </a:p>
          <a:p>
            <a:pPr marL="228600" lvl="1">
              <a:defRPr/>
            </a:pPr>
            <a:r>
              <a:rPr lang="en-US" altLang="en-US" sz="2400" dirty="0">
                <a:solidFill>
                  <a:schemeClr val="bg1"/>
                </a:solidFill>
              </a:rPr>
              <a:t>Sadness</a:t>
            </a:r>
          </a:p>
          <a:p>
            <a:pPr marL="228600" lvl="1">
              <a:defRPr/>
            </a:pPr>
            <a:r>
              <a:rPr lang="en-US" altLang="en-US" sz="2400" dirty="0">
                <a:solidFill>
                  <a:schemeClr val="bg1"/>
                </a:solidFill>
              </a:rPr>
              <a:t>Fear</a:t>
            </a:r>
          </a:p>
          <a:p>
            <a:pPr marL="228600" lvl="1">
              <a:defRPr/>
            </a:pPr>
            <a:r>
              <a:rPr lang="en-US" altLang="en-US" sz="2400" dirty="0">
                <a:solidFill>
                  <a:schemeClr val="bg1"/>
                </a:solidFill>
              </a:rPr>
              <a:t>Disgust</a:t>
            </a:r>
          </a:p>
          <a:p>
            <a:pPr marL="228600" lvl="1">
              <a:defRPr/>
            </a:pPr>
            <a:r>
              <a:rPr lang="en-US" altLang="en-US" sz="2400" dirty="0">
                <a:solidFill>
                  <a:schemeClr val="bg1"/>
                </a:solidFill>
              </a:rPr>
              <a:t>Anger</a:t>
            </a:r>
          </a:p>
        </p:txBody>
      </p:sp>
      <p:pic>
        <p:nvPicPr>
          <p:cNvPr id="4" name="Content Placeholder 3" descr="A group of people posing for a photo&#10;&#10;Description automatically generated">
            <a:extLst>
              <a:ext uri="{FF2B5EF4-FFF2-40B4-BE49-F238E27FC236}">
                <a16:creationId xmlns:a16="http://schemas.microsoft.com/office/drawing/2014/main" id="{ADA24234-B9F6-4749-A5F7-5DB8A86708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22747" y="643467"/>
            <a:ext cx="6200801" cy="54101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a:extLst>
              <a:ext uri="{FF2B5EF4-FFF2-40B4-BE49-F238E27FC236}">
                <a16:creationId xmlns:a16="http://schemas.microsoft.com/office/drawing/2014/main" id="{6CEEB0C4-DC85-40D6-9094-62BE7413E3EB}"/>
              </a:ext>
            </a:extLst>
          </p:cNvPr>
          <p:cNvSpPr>
            <a:spLocks noGrp="1" noChangeArrowheads="1"/>
          </p:cNvSpPr>
          <p:nvPr>
            <p:ph type="title"/>
          </p:nvPr>
        </p:nvSpPr>
        <p:spPr>
          <a:xfrm>
            <a:off x="740749" y="1300950"/>
            <a:ext cx="3494362" cy="3339182"/>
          </a:xfrm>
        </p:spPr>
        <p:txBody>
          <a:bodyPr>
            <a:normAutofit/>
          </a:bodyPr>
          <a:lstStyle/>
          <a:p>
            <a:pPr algn="ctr"/>
            <a:r>
              <a:rPr lang="en-US" altLang="en-US" b="1" dirty="0">
                <a:solidFill>
                  <a:schemeClr val="accent1"/>
                </a:solidFill>
                <a:latin typeface="+mn-lt"/>
              </a:rPr>
              <a:t>Theories</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291" name="Rectangle 3">
            <a:extLst>
              <a:ext uri="{FF2B5EF4-FFF2-40B4-BE49-F238E27FC236}">
                <a16:creationId xmlns:a16="http://schemas.microsoft.com/office/drawing/2014/main" id="{1B2CFC3C-815C-400A-BE83-374865269ADD}"/>
              </a:ext>
            </a:extLst>
          </p:cNvPr>
          <p:cNvSpPr>
            <a:spLocks noGrp="1" noChangeArrowheads="1"/>
          </p:cNvSpPr>
          <p:nvPr>
            <p:ph type="body" idx="1"/>
          </p:nvPr>
        </p:nvSpPr>
        <p:spPr>
          <a:xfrm>
            <a:off x="4976031" y="963877"/>
            <a:ext cx="6377769" cy="4930246"/>
          </a:xfrm>
        </p:spPr>
        <p:txBody>
          <a:bodyPr anchor="ctr">
            <a:normAutofit/>
          </a:bodyPr>
          <a:lstStyle/>
          <a:p>
            <a:pPr marL="609600" indent="-609600">
              <a:buFontTx/>
              <a:buAutoNum type="arabicPeriod"/>
            </a:pPr>
            <a:endParaRPr lang="en-US" altLang="en-US" sz="3200" dirty="0"/>
          </a:p>
          <a:p>
            <a:pPr marL="609600" indent="-609600">
              <a:buFontTx/>
              <a:buAutoNum type="arabicPeriod"/>
            </a:pPr>
            <a:r>
              <a:rPr lang="en-US" altLang="en-US" sz="3200" dirty="0"/>
              <a:t>James-Lange Theory</a:t>
            </a:r>
          </a:p>
          <a:p>
            <a:pPr marL="609600" indent="-609600">
              <a:buFontTx/>
              <a:buAutoNum type="arabicPeriod"/>
            </a:pPr>
            <a:r>
              <a:rPr lang="en-US" altLang="en-US" sz="3200" dirty="0"/>
              <a:t>Cannon-Bard Theory</a:t>
            </a:r>
          </a:p>
          <a:p>
            <a:pPr marL="609600" indent="-609600">
              <a:buFontTx/>
              <a:buAutoNum type="arabicPeriod"/>
            </a:pPr>
            <a:r>
              <a:rPr lang="en-US" altLang="en-US" sz="3200" dirty="0"/>
              <a:t>Schachter-Singer Theory</a:t>
            </a:r>
          </a:p>
          <a:p>
            <a:pPr marL="609600" indent="-609600">
              <a:buFontTx/>
              <a:buAutoNum type="arabicPeriod"/>
            </a:pPr>
            <a:r>
              <a:rPr lang="en-US" altLang="en-US" sz="3200" dirty="0"/>
              <a:t>High-Low Road (Ledoux)</a:t>
            </a:r>
          </a:p>
          <a:p>
            <a:pPr marL="609600" indent="-609600">
              <a:buFontTx/>
              <a:buAutoNum type="arabicPeriod"/>
            </a:pPr>
            <a:endParaRPr lang="en-US" altLang="en-US" sz="3200" dirty="0"/>
          </a:p>
          <a:p>
            <a:pPr marL="609600" indent="-609600"/>
            <a:endParaRPr lang="en-US"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D74B678-B3D5-4589-ADF4-3385BFCEC536}"/>
              </a:ext>
            </a:extLst>
          </p:cNvPr>
          <p:cNvSpPr>
            <a:spLocks noGrp="1" noChangeArrowheads="1"/>
          </p:cNvSpPr>
          <p:nvPr>
            <p:ph type="title"/>
          </p:nvPr>
        </p:nvSpPr>
        <p:spPr>
          <a:xfrm>
            <a:off x="2236696" y="416858"/>
            <a:ext cx="7560890" cy="986118"/>
          </a:xfrm>
        </p:spPr>
        <p:txBody>
          <a:bodyPr>
            <a:normAutofit/>
          </a:bodyPr>
          <a:lstStyle/>
          <a:p>
            <a:pPr algn="ctr"/>
            <a:r>
              <a:rPr lang="en-US" altLang="en-US" b="1" dirty="0">
                <a:latin typeface="+mn-lt"/>
                <a:cs typeface="Calibri" panose="020F0502020204030204" pitchFamily="34" charset="0"/>
              </a:rPr>
              <a:t>James-Lange Theory</a:t>
            </a:r>
          </a:p>
        </p:txBody>
      </p:sp>
      <p:sp>
        <p:nvSpPr>
          <p:cNvPr id="14339" name="Rectangle 3">
            <a:extLst>
              <a:ext uri="{FF2B5EF4-FFF2-40B4-BE49-F238E27FC236}">
                <a16:creationId xmlns:a16="http://schemas.microsoft.com/office/drawing/2014/main" id="{BEFD5302-BCED-4D70-9912-009D95AFF8AC}"/>
              </a:ext>
            </a:extLst>
          </p:cNvPr>
          <p:cNvSpPr>
            <a:spLocks noGrp="1" noChangeArrowheads="1"/>
          </p:cNvSpPr>
          <p:nvPr>
            <p:ph type="body" sz="half" idx="1"/>
          </p:nvPr>
        </p:nvSpPr>
        <p:spPr>
          <a:xfrm>
            <a:off x="869576" y="1402976"/>
            <a:ext cx="4536142" cy="4648200"/>
          </a:xfrm>
        </p:spPr>
        <p:txBody>
          <a:bodyPr/>
          <a:lstStyle/>
          <a:p>
            <a:pPr marL="0" indent="0" algn="ctr">
              <a:buNone/>
            </a:pPr>
            <a:endParaRPr lang="en-US" altLang="en-US" dirty="0">
              <a:cs typeface="Calibri" panose="020F0502020204030204" pitchFamily="34" charset="0"/>
            </a:endParaRPr>
          </a:p>
          <a:p>
            <a:pPr marL="0" indent="0">
              <a:buNone/>
            </a:pPr>
            <a:r>
              <a:rPr lang="en-US" altLang="en-US" dirty="0">
                <a:cs typeface="Calibri" panose="020F0502020204030204" pitchFamily="34" charset="0"/>
              </a:rPr>
              <a:t>The James-Lange Theory proposes that </a:t>
            </a:r>
            <a:r>
              <a:rPr lang="en-US" altLang="en-US" b="1" i="1" dirty="0">
                <a:cs typeface="Calibri" panose="020F0502020204030204" pitchFamily="34" charset="0"/>
              </a:rPr>
              <a:t>the emotion follows the body’s response, not before</a:t>
            </a:r>
            <a:endParaRPr lang="en-US" altLang="en-US" b="1" dirty="0">
              <a:cs typeface="Calibri" panose="020F0502020204030204" pitchFamily="34" charset="0"/>
            </a:endParaRPr>
          </a:p>
        </p:txBody>
      </p:sp>
      <p:pic>
        <p:nvPicPr>
          <p:cNvPr id="14340" name="Picture 4" descr="figure-37-01-1">
            <a:extLst>
              <a:ext uri="{FF2B5EF4-FFF2-40B4-BE49-F238E27FC236}">
                <a16:creationId xmlns:a16="http://schemas.microsoft.com/office/drawing/2014/main" id="{5D2846FC-A517-478E-96B9-E1EA8E41FA6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87470" y="1730187"/>
            <a:ext cx="34798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6EAA7A1-ACD0-4938-B52D-14AED807DD6A}"/>
              </a:ext>
            </a:extLst>
          </p:cNvPr>
          <p:cNvSpPr>
            <a:spLocks noGrp="1" noChangeArrowheads="1"/>
          </p:cNvSpPr>
          <p:nvPr>
            <p:ph type="title"/>
          </p:nvPr>
        </p:nvSpPr>
        <p:spPr>
          <a:xfrm>
            <a:off x="1658471" y="228600"/>
            <a:ext cx="9009529" cy="1143000"/>
          </a:xfrm>
        </p:spPr>
        <p:txBody>
          <a:bodyPr>
            <a:normAutofit/>
          </a:bodyPr>
          <a:lstStyle/>
          <a:p>
            <a:pPr algn="ctr"/>
            <a:r>
              <a:rPr lang="en-US" altLang="en-US" b="1" dirty="0">
                <a:latin typeface="+mn-lt"/>
                <a:cs typeface="Calibri" panose="020F0502020204030204" pitchFamily="34" charset="0"/>
              </a:rPr>
              <a:t>Cannon-Bard Theory</a:t>
            </a:r>
          </a:p>
        </p:txBody>
      </p:sp>
      <p:sp>
        <p:nvSpPr>
          <p:cNvPr id="32771" name="Rectangle 3">
            <a:extLst>
              <a:ext uri="{FF2B5EF4-FFF2-40B4-BE49-F238E27FC236}">
                <a16:creationId xmlns:a16="http://schemas.microsoft.com/office/drawing/2014/main" id="{5C13EAAE-E058-4EF5-969D-1C295D842542}"/>
              </a:ext>
            </a:extLst>
          </p:cNvPr>
          <p:cNvSpPr>
            <a:spLocks noGrp="1" noChangeArrowheads="1"/>
          </p:cNvSpPr>
          <p:nvPr>
            <p:ph type="body" sz="half" idx="1"/>
          </p:nvPr>
        </p:nvSpPr>
        <p:spPr>
          <a:xfrm>
            <a:off x="1120589" y="2386292"/>
            <a:ext cx="4939552" cy="3378014"/>
          </a:xfrm>
        </p:spPr>
        <p:txBody>
          <a:bodyPr/>
          <a:lstStyle/>
          <a:p>
            <a:pPr marL="0" indent="0">
              <a:buNone/>
            </a:pPr>
            <a:r>
              <a:rPr lang="en-US" altLang="en-US" dirty="0">
                <a:cs typeface="Calibri" panose="020F0502020204030204" pitchFamily="34" charset="0"/>
              </a:rPr>
              <a:t>Walter Cannon and Phillip Bard proposed that </a:t>
            </a:r>
            <a:r>
              <a:rPr lang="en-US" altLang="en-US" b="1" i="1" dirty="0">
                <a:cs typeface="Calibri" panose="020F0502020204030204" pitchFamily="34" charset="0"/>
              </a:rPr>
              <a:t>an emotion and the body’s response take place simultaneously.</a:t>
            </a:r>
          </a:p>
        </p:txBody>
      </p:sp>
      <p:pic>
        <p:nvPicPr>
          <p:cNvPr id="32772" name="Picture 4" descr="figure-37-01-2">
            <a:extLst>
              <a:ext uri="{FF2B5EF4-FFF2-40B4-BE49-F238E27FC236}">
                <a16:creationId xmlns:a16="http://schemas.microsoft.com/office/drawing/2014/main" id="{EA31181D-3726-44D5-8232-30743A99DFC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53518" y="1600200"/>
            <a:ext cx="2825750" cy="457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4D7A658-31A4-457D-8568-7CA78226DD2D}"/>
              </a:ext>
            </a:extLst>
          </p:cNvPr>
          <p:cNvSpPr>
            <a:spLocks noGrp="1" noChangeArrowheads="1"/>
          </p:cNvSpPr>
          <p:nvPr>
            <p:ph type="title"/>
          </p:nvPr>
        </p:nvSpPr>
        <p:spPr>
          <a:xfrm>
            <a:off x="1443317" y="304799"/>
            <a:ext cx="9381565" cy="1228165"/>
          </a:xfrm>
        </p:spPr>
        <p:txBody>
          <a:bodyPr>
            <a:normAutofit/>
          </a:bodyPr>
          <a:lstStyle/>
          <a:p>
            <a:pPr algn="ctr"/>
            <a:r>
              <a:rPr lang="en-US" altLang="en-US" b="1" dirty="0">
                <a:latin typeface="+mn-lt"/>
              </a:rPr>
              <a:t>Schachter-Singer Two-Factor Theory</a:t>
            </a:r>
          </a:p>
        </p:txBody>
      </p:sp>
      <p:sp>
        <p:nvSpPr>
          <p:cNvPr id="38915" name="Rectangle 3">
            <a:extLst>
              <a:ext uri="{FF2B5EF4-FFF2-40B4-BE49-F238E27FC236}">
                <a16:creationId xmlns:a16="http://schemas.microsoft.com/office/drawing/2014/main" id="{2C5F7B32-C845-45F2-8EC5-70C1CA4F1953}"/>
              </a:ext>
            </a:extLst>
          </p:cNvPr>
          <p:cNvSpPr>
            <a:spLocks noGrp="1" noChangeArrowheads="1"/>
          </p:cNvSpPr>
          <p:nvPr>
            <p:ph type="body" sz="half" idx="1"/>
          </p:nvPr>
        </p:nvSpPr>
        <p:spPr>
          <a:xfrm>
            <a:off x="690282" y="2442882"/>
            <a:ext cx="5285535" cy="3657600"/>
          </a:xfrm>
        </p:spPr>
        <p:txBody>
          <a:bodyPr/>
          <a:lstStyle/>
          <a:p>
            <a:pPr marL="0" indent="0">
              <a:buNone/>
            </a:pPr>
            <a:r>
              <a:rPr lang="en-US" altLang="en-US" dirty="0">
                <a:cs typeface="Calibri" panose="020F0502020204030204" pitchFamily="34" charset="0"/>
              </a:rPr>
              <a:t>Stanley Schachter and Jerome Singer suggest that emotions cannot exist without appraisal.  </a:t>
            </a:r>
          </a:p>
          <a:p>
            <a:pPr marL="0" indent="0">
              <a:buNone/>
            </a:pPr>
            <a:r>
              <a:rPr lang="en-US" altLang="en-US" dirty="0">
                <a:cs typeface="Calibri" panose="020F0502020204030204" pitchFamily="34" charset="0"/>
              </a:rPr>
              <a:t>That labeling the feeling creates the emotion.</a:t>
            </a:r>
            <a:endParaRPr lang="en-US" altLang="en-US" b="1" i="1" dirty="0">
              <a:cs typeface="Calibri" panose="020F0502020204030204" pitchFamily="34" charset="0"/>
            </a:endParaRPr>
          </a:p>
          <a:p>
            <a:pPr marL="0" indent="0">
              <a:buNone/>
            </a:pPr>
            <a:endParaRPr lang="en-US" altLang="en-US" b="1" i="1" dirty="0">
              <a:cs typeface="Calibri" panose="020F0502020204030204" pitchFamily="34" charset="0"/>
            </a:endParaRPr>
          </a:p>
          <a:p>
            <a:pPr marL="0" indent="0">
              <a:buNone/>
            </a:pPr>
            <a:endParaRPr lang="en-US" altLang="en-US" b="1" i="1" dirty="0">
              <a:cs typeface="Calibri" panose="020F0502020204030204" pitchFamily="34" charset="0"/>
            </a:endParaRPr>
          </a:p>
        </p:txBody>
      </p:sp>
      <p:pic>
        <p:nvPicPr>
          <p:cNvPr id="38916" name="Picture 4" descr="figure-37-01-3">
            <a:extLst>
              <a:ext uri="{FF2B5EF4-FFF2-40B4-BE49-F238E27FC236}">
                <a16:creationId xmlns:a16="http://schemas.microsoft.com/office/drawing/2014/main" id="{B09AD136-B0D8-4722-894A-9986D12A490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582150" y="1931895"/>
            <a:ext cx="4054475" cy="388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94E4B26-258F-4EAA-BCDA-5DFE9C741E72}"/>
              </a:ext>
            </a:extLst>
          </p:cNvPr>
          <p:cNvSpPr>
            <a:spLocks noGrp="1" noChangeArrowheads="1"/>
          </p:cNvSpPr>
          <p:nvPr>
            <p:ph type="title"/>
          </p:nvPr>
        </p:nvSpPr>
        <p:spPr>
          <a:xfrm>
            <a:off x="838200" y="365125"/>
            <a:ext cx="10515600" cy="1087157"/>
          </a:xfrm>
        </p:spPr>
        <p:txBody>
          <a:bodyPr/>
          <a:lstStyle/>
          <a:p>
            <a:pPr marL="838200" indent="-838200" algn="ctr"/>
            <a:r>
              <a:rPr lang="en-US" altLang="en-US" b="1" dirty="0">
                <a:latin typeface="+mn-lt"/>
              </a:rPr>
              <a:t>The Schachter-Singer Theory</a:t>
            </a:r>
          </a:p>
        </p:txBody>
      </p:sp>
      <p:sp>
        <p:nvSpPr>
          <p:cNvPr id="76803" name="Rectangle 3">
            <a:extLst>
              <a:ext uri="{FF2B5EF4-FFF2-40B4-BE49-F238E27FC236}">
                <a16:creationId xmlns:a16="http://schemas.microsoft.com/office/drawing/2014/main" id="{1CAC99F7-E2B8-4CBF-AF87-A8C57CAC8B69}"/>
              </a:ext>
            </a:extLst>
          </p:cNvPr>
          <p:cNvSpPr>
            <a:spLocks noGrp="1" noChangeArrowheads="1"/>
          </p:cNvSpPr>
          <p:nvPr>
            <p:ph type="body" idx="1"/>
          </p:nvPr>
        </p:nvSpPr>
        <p:spPr/>
        <p:txBody>
          <a:bodyPr>
            <a:normAutofit/>
          </a:bodyPr>
          <a:lstStyle/>
          <a:p>
            <a:pPr marL="0" indent="0">
              <a:buNone/>
              <a:defRPr/>
            </a:pPr>
            <a:r>
              <a:rPr lang="en-US" altLang="en-US" dirty="0"/>
              <a:t>Testing the theory</a:t>
            </a:r>
          </a:p>
          <a:p>
            <a:pPr marL="0" indent="0">
              <a:buNone/>
              <a:defRPr/>
            </a:pPr>
            <a:endParaRPr lang="en-US" altLang="en-US" dirty="0"/>
          </a:p>
          <a:p>
            <a:pPr marL="0" indent="0">
              <a:buNone/>
              <a:defRPr/>
            </a:pPr>
            <a:r>
              <a:rPr lang="en-US" altLang="en-US" dirty="0"/>
              <a:t>Hypothesis:  The same bodily reaction will cause one emotion in one situation, and another emotion in a different situation.</a:t>
            </a:r>
          </a:p>
          <a:p>
            <a:pPr marL="0" indent="0">
              <a:buNone/>
              <a:defRPr/>
            </a:pPr>
            <a:endParaRPr lang="en-US" altLang="en-US" dirty="0"/>
          </a:p>
          <a:p>
            <a:pPr lvl="1">
              <a:defRPr/>
            </a:pPr>
            <a:r>
              <a:rPr lang="en-US" altLang="en-US" dirty="0"/>
              <a:t>Give people a dose of adrenaline;</a:t>
            </a:r>
          </a:p>
          <a:p>
            <a:pPr lvl="1">
              <a:defRPr/>
            </a:pPr>
            <a:r>
              <a:rPr lang="en-US" altLang="en-US" dirty="0"/>
              <a:t>Put them in different situations;</a:t>
            </a:r>
          </a:p>
          <a:p>
            <a:pPr lvl="1">
              <a:defRPr/>
            </a:pPr>
            <a:r>
              <a:rPr lang="en-US" altLang="en-US" dirty="0"/>
              <a:t>What happens?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803">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DE9B453F-995C-4D77-A5AF-36BE25E50763}"/>
              </a:ext>
            </a:extLst>
          </p:cNvPr>
          <p:cNvSpPr>
            <a:spLocks noChangeArrowheads="1"/>
          </p:cNvSpPr>
          <p:nvPr/>
        </p:nvSpPr>
        <p:spPr bwMode="auto">
          <a:xfrm>
            <a:off x="1943100" y="2552700"/>
            <a:ext cx="8305800" cy="1752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endParaRPr lang="en-US" altLang="en-US" sz="1800" dirty="0">
              <a:latin typeface="Arial" panose="020B0604020202020204" pitchFamily="34" charset="0"/>
            </a:endParaRPr>
          </a:p>
        </p:txBody>
      </p:sp>
      <p:sp>
        <p:nvSpPr>
          <p:cNvPr id="47107" name="Rectangle 3">
            <a:extLst>
              <a:ext uri="{FF2B5EF4-FFF2-40B4-BE49-F238E27FC236}">
                <a16:creationId xmlns:a16="http://schemas.microsoft.com/office/drawing/2014/main" id="{9A623377-46ED-4EB0-B1DA-9D776F6229A2}"/>
              </a:ext>
            </a:extLst>
          </p:cNvPr>
          <p:cNvSpPr>
            <a:spLocks noGrp="1" noChangeArrowheads="1"/>
          </p:cNvSpPr>
          <p:nvPr>
            <p:ph type="body" idx="1"/>
          </p:nvPr>
        </p:nvSpPr>
        <p:spPr>
          <a:xfrm>
            <a:off x="838200" y="1125415"/>
            <a:ext cx="10515600" cy="4916611"/>
          </a:xfrm>
        </p:spPr>
        <p:txBody>
          <a:bodyPr/>
          <a:lstStyle/>
          <a:p>
            <a:pPr marL="0" indent="0">
              <a:buNone/>
            </a:pPr>
            <a:r>
              <a:rPr lang="en-US" altLang="en-US" sz="2400" dirty="0"/>
              <a:t>Testing:  Men get injection of adrenaline. One group told that they will feel aroused.  Other group is told no effect.  Then put into room with either angry or happy person.  Same physiological arousal, but different emotions based on knowledge.</a:t>
            </a:r>
          </a:p>
          <a:p>
            <a:pPr marL="0" indent="0">
              <a:buNone/>
            </a:pPr>
            <a:endParaRPr lang="en-US" altLang="en-US" dirty="0"/>
          </a:p>
        </p:txBody>
      </p:sp>
      <p:sp>
        <p:nvSpPr>
          <p:cNvPr id="47108" name="Rectangle 4">
            <a:extLst>
              <a:ext uri="{FF2B5EF4-FFF2-40B4-BE49-F238E27FC236}">
                <a16:creationId xmlns:a16="http://schemas.microsoft.com/office/drawing/2014/main" id="{F24CE374-0C42-4895-9647-2AA4F3B28DF2}"/>
              </a:ext>
            </a:extLst>
          </p:cNvPr>
          <p:cNvSpPr>
            <a:spLocks noGrp="1" noChangeArrowheads="1"/>
          </p:cNvSpPr>
          <p:nvPr>
            <p:ph type="title"/>
          </p:nvPr>
        </p:nvSpPr>
        <p:spPr>
          <a:xfrm>
            <a:off x="838200" y="228601"/>
            <a:ext cx="10515600" cy="860426"/>
          </a:xfrm>
          <a:noFill/>
        </p:spPr>
        <p:txBody>
          <a:bodyPr/>
          <a:lstStyle/>
          <a:p>
            <a:pPr marL="838200" indent="-838200" algn="ctr"/>
            <a:r>
              <a:rPr lang="en-US" altLang="en-US" b="1" dirty="0">
                <a:latin typeface="+mn-lt"/>
              </a:rPr>
              <a:t>The Schachter-Singer Theory</a:t>
            </a:r>
          </a:p>
        </p:txBody>
      </p:sp>
      <p:pic>
        <p:nvPicPr>
          <p:cNvPr id="78854" name="Picture 6" descr="aniheart">
            <a:extLst>
              <a:ext uri="{FF2B5EF4-FFF2-40B4-BE49-F238E27FC236}">
                <a16:creationId xmlns:a16="http://schemas.microsoft.com/office/drawing/2014/main" id="{54F94F4A-5D29-4733-802B-DFB72B3A3C6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52900" y="25527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5" name="Picture 7">
            <a:extLst>
              <a:ext uri="{FF2B5EF4-FFF2-40B4-BE49-F238E27FC236}">
                <a16:creationId xmlns:a16="http://schemas.microsoft.com/office/drawing/2014/main" id="{822B2808-AB6E-41E5-A70B-F6B69A5CAA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9035" y="2800350"/>
            <a:ext cx="885825"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6" name="Picture 8">
            <a:extLst>
              <a:ext uri="{FF2B5EF4-FFF2-40B4-BE49-F238E27FC236}">
                <a16:creationId xmlns:a16="http://schemas.microsoft.com/office/drawing/2014/main" id="{F81B9F5B-24D7-4CBE-AA47-4F1178D25E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040" y="4495800"/>
            <a:ext cx="10477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8857" name="Rectangle 9">
            <a:extLst>
              <a:ext uri="{FF2B5EF4-FFF2-40B4-BE49-F238E27FC236}">
                <a16:creationId xmlns:a16="http://schemas.microsoft.com/office/drawing/2014/main" id="{59671824-30A5-4705-84A8-F2878961BE75}"/>
              </a:ext>
            </a:extLst>
          </p:cNvPr>
          <p:cNvSpPr>
            <a:spLocks noChangeArrowheads="1"/>
          </p:cNvSpPr>
          <p:nvPr/>
        </p:nvSpPr>
        <p:spPr bwMode="auto">
          <a:xfrm>
            <a:off x="4076700" y="2552700"/>
            <a:ext cx="2057400" cy="3581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US" altLang="en-US" sz="1800">
              <a:latin typeface="Arial" panose="020B0604020202020204" pitchFamily="34" charset="0"/>
            </a:endParaRPr>
          </a:p>
        </p:txBody>
      </p:sp>
      <p:sp>
        <p:nvSpPr>
          <p:cNvPr id="78859" name="Text Box 11">
            <a:extLst>
              <a:ext uri="{FF2B5EF4-FFF2-40B4-BE49-F238E27FC236}">
                <a16:creationId xmlns:a16="http://schemas.microsoft.com/office/drawing/2014/main" id="{F8E369E0-A7FD-49A1-A90C-BE0A34AA8DA4}"/>
              </a:ext>
            </a:extLst>
          </p:cNvPr>
          <p:cNvSpPr txBox="1">
            <a:spLocks noChangeArrowheads="1"/>
          </p:cNvSpPr>
          <p:nvPr/>
        </p:nvSpPr>
        <p:spPr bwMode="auto">
          <a:xfrm>
            <a:off x="4152900" y="5295901"/>
            <a:ext cx="192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latin typeface="Arial" panose="020B0604020202020204" pitchFamily="34" charset="0"/>
              </a:rPr>
              <a:t>VERY EXCITED</a:t>
            </a:r>
          </a:p>
        </p:txBody>
      </p:sp>
      <p:pic>
        <p:nvPicPr>
          <p:cNvPr id="78860" name="Picture 12" descr="aniheart">
            <a:extLst>
              <a:ext uri="{FF2B5EF4-FFF2-40B4-BE49-F238E27FC236}">
                <a16:creationId xmlns:a16="http://schemas.microsoft.com/office/drawing/2014/main" id="{B8A72B91-2827-4A4B-B2B7-AFD694FCA931}"/>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67700" y="25527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1" name="Rectangle 13">
            <a:extLst>
              <a:ext uri="{FF2B5EF4-FFF2-40B4-BE49-F238E27FC236}">
                <a16:creationId xmlns:a16="http://schemas.microsoft.com/office/drawing/2014/main" id="{C849EA9C-82BA-4E06-82B8-3FE5E1FFFD15}"/>
              </a:ext>
            </a:extLst>
          </p:cNvPr>
          <p:cNvSpPr>
            <a:spLocks noChangeArrowheads="1"/>
          </p:cNvSpPr>
          <p:nvPr/>
        </p:nvSpPr>
        <p:spPr bwMode="auto">
          <a:xfrm>
            <a:off x="8191500" y="2552700"/>
            <a:ext cx="2057400" cy="3581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US" altLang="en-US" sz="1800" dirty="0">
              <a:latin typeface="Arial" panose="020B0604020202020204" pitchFamily="34" charset="0"/>
            </a:endParaRPr>
          </a:p>
        </p:txBody>
      </p:sp>
      <p:sp>
        <p:nvSpPr>
          <p:cNvPr id="78862" name="Text Box 14">
            <a:extLst>
              <a:ext uri="{FF2B5EF4-FFF2-40B4-BE49-F238E27FC236}">
                <a16:creationId xmlns:a16="http://schemas.microsoft.com/office/drawing/2014/main" id="{C719CD9A-FEBE-4481-AC28-BEBC867C4B4C}"/>
              </a:ext>
            </a:extLst>
          </p:cNvPr>
          <p:cNvSpPr txBox="1">
            <a:spLocks noChangeArrowheads="1"/>
          </p:cNvSpPr>
          <p:nvPr/>
        </p:nvSpPr>
        <p:spPr bwMode="auto">
          <a:xfrm>
            <a:off x="8861426" y="2712245"/>
            <a:ext cx="146367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000" dirty="0">
                <a:latin typeface="+mn-lt"/>
              </a:rPr>
              <a:t>(know what </a:t>
            </a:r>
          </a:p>
          <a:p>
            <a:pPr>
              <a:spcBef>
                <a:spcPct val="0"/>
              </a:spcBef>
              <a:buFontTx/>
              <a:buNone/>
            </a:pPr>
            <a:r>
              <a:rPr lang="en-US" altLang="en-US" sz="2000" dirty="0">
                <a:latin typeface="+mn-lt"/>
              </a:rPr>
              <a:t>pill does)</a:t>
            </a:r>
          </a:p>
        </p:txBody>
      </p:sp>
      <p:sp>
        <p:nvSpPr>
          <p:cNvPr id="78863" name="Text Box 15">
            <a:extLst>
              <a:ext uri="{FF2B5EF4-FFF2-40B4-BE49-F238E27FC236}">
                <a16:creationId xmlns:a16="http://schemas.microsoft.com/office/drawing/2014/main" id="{D48DACC2-2128-4638-AD1D-BB55263E053B}"/>
              </a:ext>
            </a:extLst>
          </p:cNvPr>
          <p:cNvSpPr txBox="1">
            <a:spLocks noChangeArrowheads="1"/>
          </p:cNvSpPr>
          <p:nvPr/>
        </p:nvSpPr>
        <p:spPr bwMode="auto">
          <a:xfrm>
            <a:off x="8489950" y="3695701"/>
            <a:ext cx="1377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a:latin typeface="Arial" panose="020B0604020202020204" pitchFamily="34" charset="0"/>
              </a:rPr>
              <a:t>Least angry</a:t>
            </a:r>
          </a:p>
        </p:txBody>
      </p:sp>
      <p:sp>
        <p:nvSpPr>
          <p:cNvPr id="78864" name="Text Box 16">
            <a:extLst>
              <a:ext uri="{FF2B5EF4-FFF2-40B4-BE49-F238E27FC236}">
                <a16:creationId xmlns:a16="http://schemas.microsoft.com/office/drawing/2014/main" id="{959A5125-E8E8-4DED-9C73-41B6F2D8D237}"/>
              </a:ext>
            </a:extLst>
          </p:cNvPr>
          <p:cNvSpPr txBox="1">
            <a:spLocks noChangeArrowheads="1"/>
          </p:cNvSpPr>
          <p:nvPr/>
        </p:nvSpPr>
        <p:spPr bwMode="auto">
          <a:xfrm>
            <a:off x="8413750" y="5295901"/>
            <a:ext cx="153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a:latin typeface="Arial" panose="020B0604020202020204" pitchFamily="34" charset="0"/>
              </a:rPr>
              <a:t>Least excited</a:t>
            </a:r>
          </a:p>
        </p:txBody>
      </p:sp>
      <p:sp>
        <p:nvSpPr>
          <p:cNvPr id="78865" name="Text Box 17">
            <a:extLst>
              <a:ext uri="{FF2B5EF4-FFF2-40B4-BE49-F238E27FC236}">
                <a16:creationId xmlns:a16="http://schemas.microsoft.com/office/drawing/2014/main" id="{325BA362-7B37-413C-951A-6C60CCC6302A}"/>
              </a:ext>
            </a:extLst>
          </p:cNvPr>
          <p:cNvSpPr txBox="1">
            <a:spLocks noChangeArrowheads="1"/>
          </p:cNvSpPr>
          <p:nvPr/>
        </p:nvSpPr>
        <p:spPr bwMode="auto">
          <a:xfrm>
            <a:off x="6343650" y="3709988"/>
            <a:ext cx="169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latin typeface="Arial" panose="020B0604020202020204" pitchFamily="34" charset="0"/>
              </a:rPr>
              <a:t>Medium angry</a:t>
            </a:r>
          </a:p>
        </p:txBody>
      </p:sp>
      <p:sp>
        <p:nvSpPr>
          <p:cNvPr id="78866" name="Rectangle 18">
            <a:extLst>
              <a:ext uri="{FF2B5EF4-FFF2-40B4-BE49-F238E27FC236}">
                <a16:creationId xmlns:a16="http://schemas.microsoft.com/office/drawing/2014/main" id="{8C9B5F5C-B093-46A9-98C4-E902307E8A4B}"/>
              </a:ext>
            </a:extLst>
          </p:cNvPr>
          <p:cNvSpPr>
            <a:spLocks noChangeArrowheads="1"/>
          </p:cNvSpPr>
          <p:nvPr/>
        </p:nvSpPr>
        <p:spPr bwMode="auto">
          <a:xfrm>
            <a:off x="6134100" y="2552700"/>
            <a:ext cx="2057400" cy="3581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US" altLang="en-US" sz="1800">
              <a:latin typeface="Arial" panose="020B0604020202020204" pitchFamily="34" charset="0"/>
            </a:endParaRPr>
          </a:p>
        </p:txBody>
      </p:sp>
      <p:sp>
        <p:nvSpPr>
          <p:cNvPr id="78868" name="Text Box 20">
            <a:extLst>
              <a:ext uri="{FF2B5EF4-FFF2-40B4-BE49-F238E27FC236}">
                <a16:creationId xmlns:a16="http://schemas.microsoft.com/office/drawing/2014/main" id="{70D6CD08-5D99-43F0-9C06-F5F6DA3FEADA}"/>
              </a:ext>
            </a:extLst>
          </p:cNvPr>
          <p:cNvSpPr txBox="1">
            <a:spLocks noChangeArrowheads="1"/>
          </p:cNvSpPr>
          <p:nvPr/>
        </p:nvSpPr>
        <p:spPr bwMode="auto">
          <a:xfrm>
            <a:off x="6267450" y="5310188"/>
            <a:ext cx="1847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latin typeface="Arial" panose="020B0604020202020204" pitchFamily="34" charset="0"/>
              </a:rPr>
              <a:t>Medium excited</a:t>
            </a:r>
          </a:p>
        </p:txBody>
      </p:sp>
      <p:sp>
        <p:nvSpPr>
          <p:cNvPr id="2" name="TextBox 1">
            <a:extLst>
              <a:ext uri="{FF2B5EF4-FFF2-40B4-BE49-F238E27FC236}">
                <a16:creationId xmlns:a16="http://schemas.microsoft.com/office/drawing/2014/main" id="{EEE71122-A7B9-46C4-AFC3-6B6B477B2E56}"/>
              </a:ext>
            </a:extLst>
          </p:cNvPr>
          <p:cNvSpPr txBox="1"/>
          <p:nvPr/>
        </p:nvSpPr>
        <p:spPr>
          <a:xfrm>
            <a:off x="4995210" y="2568057"/>
            <a:ext cx="1176990" cy="1015663"/>
          </a:xfrm>
          <a:prstGeom prst="rect">
            <a:avLst/>
          </a:prstGeom>
          <a:noFill/>
        </p:spPr>
        <p:txBody>
          <a:bodyPr wrap="square" rtlCol="0">
            <a:spAutoFit/>
          </a:bodyPr>
          <a:lstStyle/>
          <a:p>
            <a:r>
              <a:rPr lang="en-US" sz="2000" dirty="0"/>
              <a:t>Told pill had no effect</a:t>
            </a:r>
          </a:p>
        </p:txBody>
      </p:sp>
      <p:sp>
        <p:nvSpPr>
          <p:cNvPr id="22" name="Text Box 11">
            <a:extLst>
              <a:ext uri="{FF2B5EF4-FFF2-40B4-BE49-F238E27FC236}">
                <a16:creationId xmlns:a16="http://schemas.microsoft.com/office/drawing/2014/main" id="{88AF5187-5FC9-4ED8-B1E2-03E0D29BAAAF}"/>
              </a:ext>
            </a:extLst>
          </p:cNvPr>
          <p:cNvSpPr txBox="1">
            <a:spLocks noChangeArrowheads="1"/>
          </p:cNvSpPr>
          <p:nvPr/>
        </p:nvSpPr>
        <p:spPr bwMode="auto">
          <a:xfrm>
            <a:off x="4143375" y="3709987"/>
            <a:ext cx="17367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latin typeface="Arial" panose="020B0604020202020204" pitchFamily="34" charset="0"/>
              </a:rPr>
              <a:t>VERY ANGRY</a:t>
            </a:r>
          </a:p>
        </p:txBody>
      </p:sp>
      <p:sp>
        <p:nvSpPr>
          <p:cNvPr id="23" name="Text Box 11">
            <a:extLst>
              <a:ext uri="{FF2B5EF4-FFF2-40B4-BE49-F238E27FC236}">
                <a16:creationId xmlns:a16="http://schemas.microsoft.com/office/drawing/2014/main" id="{1CEC8766-DCE0-4CC8-97BC-1748F6F1A60C}"/>
              </a:ext>
            </a:extLst>
          </p:cNvPr>
          <p:cNvSpPr txBox="1">
            <a:spLocks noChangeArrowheads="1"/>
          </p:cNvSpPr>
          <p:nvPr/>
        </p:nvSpPr>
        <p:spPr bwMode="auto">
          <a:xfrm>
            <a:off x="6256317" y="2857500"/>
            <a:ext cx="163378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latin typeface="Arial" panose="020B0604020202020204" pitchFamily="34" charset="0"/>
              </a:rPr>
              <a:t>Control Group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8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85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885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88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8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86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88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886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886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886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886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8859"/>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8864"/>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886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animBg="1"/>
      <p:bldP spid="78857" grpId="0" animBg="1"/>
      <p:bldP spid="78859" grpId="0"/>
      <p:bldP spid="78861" grpId="0" animBg="1"/>
      <p:bldP spid="78862" grpId="0"/>
      <p:bldP spid="78863" grpId="0"/>
      <p:bldP spid="78864" grpId="0"/>
      <p:bldP spid="78865" grpId="0"/>
      <p:bldP spid="78866" grpId="0" animBg="1"/>
      <p:bldP spid="78868"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A51571-7708-4BCE-89BB-56171EC36920}"/>
              </a:ext>
            </a:extLst>
          </p:cNvPr>
          <p:cNvSpPr>
            <a:spLocks noGrp="1"/>
          </p:cNvSpPr>
          <p:nvPr>
            <p:ph type="title"/>
          </p:nvPr>
        </p:nvSpPr>
        <p:spPr>
          <a:xfrm>
            <a:off x="648929" y="300318"/>
            <a:ext cx="3651467" cy="1017495"/>
          </a:xfrm>
        </p:spPr>
        <p:txBody>
          <a:bodyPr vert="horz" lIns="91440" tIns="45720" rIns="91440" bIns="45720" rtlCol="0" anchor="ctr">
            <a:normAutofit/>
          </a:bodyPr>
          <a:lstStyle/>
          <a:p>
            <a:r>
              <a:rPr lang="en-US" sz="4400" b="1" dirty="0">
                <a:latin typeface="+mn-lt"/>
              </a:rPr>
              <a:t>LeDoux</a:t>
            </a:r>
          </a:p>
        </p:txBody>
      </p:sp>
      <p:sp>
        <p:nvSpPr>
          <p:cNvPr id="6" name="Text Placeholder 5">
            <a:extLst>
              <a:ext uri="{FF2B5EF4-FFF2-40B4-BE49-F238E27FC236}">
                <a16:creationId xmlns:a16="http://schemas.microsoft.com/office/drawing/2014/main" id="{3549903E-C6DE-46E1-A016-ADE6D168C0DF}"/>
              </a:ext>
            </a:extLst>
          </p:cNvPr>
          <p:cNvSpPr>
            <a:spLocks noGrp="1"/>
          </p:cNvSpPr>
          <p:nvPr>
            <p:ph type="body" sz="half" idx="2"/>
          </p:nvPr>
        </p:nvSpPr>
        <p:spPr>
          <a:xfrm>
            <a:off x="212103" y="1564341"/>
            <a:ext cx="4088294" cy="4944867"/>
          </a:xfrm>
        </p:spPr>
        <p:txBody>
          <a:bodyPr vert="horz" lIns="91440" tIns="45720" rIns="91440" bIns="45720" rtlCol="0">
            <a:normAutofit/>
          </a:bodyPr>
          <a:lstStyle/>
          <a:p>
            <a:r>
              <a:rPr lang="en-US" sz="2800" dirty="0"/>
              <a:t>Jump at sound first, then realize it’s just the wind. </a:t>
            </a:r>
          </a:p>
          <a:p>
            <a:endParaRPr lang="en-US" sz="2800" dirty="0"/>
          </a:p>
          <a:p>
            <a:r>
              <a:rPr lang="en-US" sz="2800" dirty="0"/>
              <a:t>Fast processing path directly to the amygdala, causes initial fear, </a:t>
            </a:r>
          </a:p>
          <a:p>
            <a:endParaRPr lang="en-US" sz="2800" dirty="0"/>
          </a:p>
          <a:p>
            <a:r>
              <a:rPr lang="en-US" sz="2800" dirty="0"/>
              <a:t>Slower path </a:t>
            </a:r>
            <a:r>
              <a:rPr lang="en-US" sz="2800"/>
              <a:t>processes sensory </a:t>
            </a:r>
            <a:r>
              <a:rPr lang="en-US" sz="2800" dirty="0"/>
              <a:t>information first, which can then override fear response.</a:t>
            </a:r>
          </a:p>
        </p:txBody>
      </p:sp>
      <p:pic>
        <p:nvPicPr>
          <p:cNvPr id="8" name="Content Placeholder 7" descr="A close up of text on a white background&#10;&#10;Description automatically generated">
            <a:extLst>
              <a:ext uri="{FF2B5EF4-FFF2-40B4-BE49-F238E27FC236}">
                <a16:creationId xmlns:a16="http://schemas.microsoft.com/office/drawing/2014/main" id="{5D35F465-228F-47FE-8D22-ABF45D6BDDD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9179" r="8221"/>
          <a:stretch/>
        </p:blipFill>
        <p:spPr>
          <a:xfrm>
            <a:off x="4639056" y="10"/>
            <a:ext cx="7552944" cy="6857990"/>
          </a:xfrm>
          <a:prstGeom prst="rect">
            <a:avLst/>
          </a:prstGeom>
          <a:effectLst/>
        </p:spPr>
      </p:pic>
    </p:spTree>
    <p:extLst>
      <p:ext uri="{BB962C8B-B14F-4D97-AF65-F5344CB8AC3E}">
        <p14:creationId xmlns:p14="http://schemas.microsoft.com/office/powerpoint/2010/main" val="681214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51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Graphical user interface&#10;&#10;Description automatically generated">
            <a:extLst>
              <a:ext uri="{FF2B5EF4-FFF2-40B4-BE49-F238E27FC236}">
                <a16:creationId xmlns:a16="http://schemas.microsoft.com/office/drawing/2014/main" id="{C9A7709A-272A-4AC4-B873-88B9F2FCD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278" y="643467"/>
            <a:ext cx="8505444" cy="5571066"/>
          </a:xfrm>
          <a:prstGeom prst="rect">
            <a:avLst/>
          </a:prstGeom>
        </p:spPr>
      </p:pic>
    </p:spTree>
    <p:extLst>
      <p:ext uri="{BB962C8B-B14F-4D97-AF65-F5344CB8AC3E}">
        <p14:creationId xmlns:p14="http://schemas.microsoft.com/office/powerpoint/2010/main" val="2451575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6428A16C-8BF6-425D-B25B-DAFF2DE26E21}"/>
              </a:ext>
            </a:extLst>
          </p:cNvPr>
          <p:cNvSpPr>
            <a:spLocks noGrp="1" noChangeArrowheads="1"/>
          </p:cNvSpPr>
          <p:nvPr>
            <p:ph type="title"/>
          </p:nvPr>
        </p:nvSpPr>
        <p:spPr>
          <a:xfrm>
            <a:off x="1721224" y="277905"/>
            <a:ext cx="8946777" cy="958757"/>
          </a:xfrm>
        </p:spPr>
        <p:txBody>
          <a:bodyPr>
            <a:normAutofit/>
          </a:bodyPr>
          <a:lstStyle/>
          <a:p>
            <a:pPr algn="ctr"/>
            <a:r>
              <a:rPr lang="en-US" altLang="en-US" b="1" dirty="0">
                <a:latin typeface="+mn-lt"/>
                <a:cs typeface="Calibri" panose="020F0502020204030204" pitchFamily="34" charset="0"/>
              </a:rPr>
              <a:t>Spill-Over Effect</a:t>
            </a:r>
          </a:p>
        </p:txBody>
      </p:sp>
      <p:sp>
        <p:nvSpPr>
          <p:cNvPr id="40963" name="Rectangle 3">
            <a:extLst>
              <a:ext uri="{FF2B5EF4-FFF2-40B4-BE49-F238E27FC236}">
                <a16:creationId xmlns:a16="http://schemas.microsoft.com/office/drawing/2014/main" id="{92340C52-AA56-4560-AB03-DC8D75B45B9E}"/>
              </a:ext>
            </a:extLst>
          </p:cNvPr>
          <p:cNvSpPr>
            <a:spLocks noGrp="1" noChangeArrowheads="1"/>
          </p:cNvSpPr>
          <p:nvPr>
            <p:ph type="body" sz="half" idx="1"/>
          </p:nvPr>
        </p:nvSpPr>
        <p:spPr>
          <a:xfrm>
            <a:off x="1322294" y="1438277"/>
            <a:ext cx="9345707" cy="874618"/>
          </a:xfrm>
        </p:spPr>
        <p:txBody>
          <a:bodyPr/>
          <a:lstStyle/>
          <a:p>
            <a:pPr marL="0" indent="0">
              <a:buNone/>
            </a:pPr>
            <a:r>
              <a:rPr lang="en-US" altLang="en-US" dirty="0">
                <a:cs typeface="Calibri" panose="020F0502020204030204" pitchFamily="34" charset="0"/>
              </a:rPr>
              <a:t>An arousal response to one event spills over into our response to the next event.</a:t>
            </a:r>
            <a:endParaRPr lang="en-US" altLang="en-US" i="1" dirty="0">
              <a:cs typeface="Calibri" panose="020F0502020204030204" pitchFamily="34" charset="0"/>
            </a:endParaRPr>
          </a:p>
        </p:txBody>
      </p:sp>
      <p:sp>
        <p:nvSpPr>
          <p:cNvPr id="40964" name="Text Box 5">
            <a:extLst>
              <a:ext uri="{FF2B5EF4-FFF2-40B4-BE49-F238E27FC236}">
                <a16:creationId xmlns:a16="http://schemas.microsoft.com/office/drawing/2014/main" id="{0105F684-C7D8-45D0-BD28-5BAD3A579DAA}"/>
              </a:ext>
            </a:extLst>
          </p:cNvPr>
          <p:cNvSpPr txBox="1">
            <a:spLocks noChangeArrowheads="1"/>
          </p:cNvSpPr>
          <p:nvPr/>
        </p:nvSpPr>
        <p:spPr bwMode="auto">
          <a:xfrm>
            <a:off x="1456766" y="5459413"/>
            <a:ext cx="913503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274320">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dirty="0">
                <a:cs typeface="Calibri" panose="020F0502020204030204" pitchFamily="34" charset="0"/>
              </a:rPr>
              <a:t>Arousal from a soccer match can fuel anger, which may lead to rioting.  Arousal fuels emotion, cognition channels it.</a:t>
            </a:r>
          </a:p>
        </p:txBody>
      </p:sp>
      <p:pic>
        <p:nvPicPr>
          <p:cNvPr id="40965" name="Picture 2" descr="http://latimesblogs.latimes.com/.a/6a00d8341c630a53ef0115701dcb47970c-pi">
            <a:extLst>
              <a:ext uri="{FF2B5EF4-FFF2-40B4-BE49-F238E27FC236}">
                <a16:creationId xmlns:a16="http://schemas.microsoft.com/office/drawing/2014/main" id="{6A3728B7-3222-4AD8-B58D-FCA9E25CD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5942" y="2609664"/>
            <a:ext cx="198596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4" descr="http://www.totalprosports.com/wp-content/uploads/2012/04/kentucky-riot.jpg">
            <a:extLst>
              <a:ext uri="{FF2B5EF4-FFF2-40B4-BE49-F238E27FC236}">
                <a16:creationId xmlns:a16="http://schemas.microsoft.com/office/drawing/2014/main" id="{07B1FED5-A561-4208-A2E5-B0D0546D04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8621" y="2549899"/>
            <a:ext cx="2633662"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935</Words>
  <Application>Microsoft Office PowerPoint</Application>
  <PresentationFormat>Widescreen</PresentationFormat>
  <Paragraphs>78</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Basic Emotion</vt:lpstr>
      <vt:lpstr>Theories</vt:lpstr>
      <vt:lpstr>James-Lange Theory</vt:lpstr>
      <vt:lpstr>Cannon-Bard Theory</vt:lpstr>
      <vt:lpstr>Schachter-Singer Two-Factor Theory</vt:lpstr>
      <vt:lpstr>The Schachter-Singer Theory</vt:lpstr>
      <vt:lpstr>The Schachter-Singer Theory</vt:lpstr>
      <vt:lpstr>LeDoux</vt:lpstr>
      <vt:lpstr>PowerPoint Presentation</vt:lpstr>
      <vt:lpstr>Spill-Over Effect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dc:title>
  <dc:creator>M F</dc:creator>
  <cp:lastModifiedBy>M F</cp:lastModifiedBy>
  <cp:revision>12</cp:revision>
  <dcterms:created xsi:type="dcterms:W3CDTF">2019-09-19T00:47:35Z</dcterms:created>
  <dcterms:modified xsi:type="dcterms:W3CDTF">2022-03-15T00:13:21Z</dcterms:modified>
</cp:coreProperties>
</file>