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91" r:id="rId3"/>
    <p:sldId id="265" r:id="rId4"/>
    <p:sldId id="295" r:id="rId5"/>
    <p:sldId id="290" r:id="rId6"/>
    <p:sldId id="296" r:id="rId7"/>
    <p:sldId id="293" r:id="rId8"/>
    <p:sldId id="276" r:id="rId9"/>
    <p:sldId id="277" r:id="rId10"/>
    <p:sldId id="278" r:id="rId11"/>
    <p:sldId id="280" r:id="rId12"/>
    <p:sldId id="283" r:id="rId13"/>
    <p:sldId id="285" r:id="rId14"/>
    <p:sldId id="286" r:id="rId15"/>
    <p:sldId id="287" r:id="rId16"/>
    <p:sldId id="2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37834-FF93-4C4D-AF72-E96911FF5DAD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58903-D729-4245-B0C4-76483EC43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91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nford.edu/group/gender/cgi-bin/wordpressblog/2010/11/for-women-leaders-body-language-matters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9D1D7691-C110-4CD6-958E-45CBCC804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434CCB-830C-4FF2-A154-881557770473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A8171BF5-EAA5-41D8-A8EE-BCBFE2AB0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D60A6480-B888-434A-B672-2240A370F3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4BF3F234-49E0-4F48-AE00-AE801B4FC4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235021-A695-4481-8EE4-FCE0BA898B25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4346220A-D2CF-4BEA-85C1-9460D3D9BD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2C6D765C-5D12-4954-AED3-43CDC3E7B1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/>
              <a:t>OBJECTIVE 11| Discuss the culture-specific and culturally universal aspects of emotional expression, and explain how emotional expressions can enhance survival.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2F293342-043C-4FCF-872A-A865D727DE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CAD5183-4C94-4E87-9EAF-DD4D9B9AB20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437382D-F0F7-415D-9779-20F2C74287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1B64FB6B-6030-4EA5-AC64-A2020F5EF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4096F556-30DE-4FDD-9C28-AD1A9DC65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8043A7-4C08-4F93-A2E3-7DB0E812E323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EA9443D-53B7-4423-8985-31D7F3A542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CC7E5A26-9198-4FDF-A55B-6C07E7A36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/>
              <a:t>OBJECTIVE 10| Discuss the research on reading and misreading facial and behavioral indicators of emotion.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2960510-7455-4694-99EC-528114BD62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9BE881-F970-400C-9B0D-CEA15DA51046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76BEC08-47B8-4023-9C70-FF7346710B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11175" y="657225"/>
            <a:ext cx="5837238" cy="328453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401C218E-4FB3-4BE9-88DE-E10DCB96DF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160838"/>
            <a:ext cx="5486400" cy="3941762"/>
          </a:xfrm>
          <a:noFill/>
        </p:spPr>
        <p:txBody>
          <a:bodyPr/>
          <a:lstStyle/>
          <a:p>
            <a:r>
              <a:rPr lang="en-US" altLang="en-US">
                <a:hlinkClick r:id="rId3"/>
              </a:rPr>
              <a:t>http://www.stanford.edu/group/gender/cgi-bin/wordpressblog/2010/11/for-women-leaders-body-language-matters/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36618A10-A085-445B-BA13-9F1EAB41DA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9C348D-EF67-4A0C-A8BB-8B8EE1B33D90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67F98A8-A676-4587-8E62-0BE2A30F8C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508D00D-8292-4280-A65F-ACAB4AF78B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B85B7F7D-BB15-4E86-993A-8B50142A3D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8492062-83B9-4079-89D7-5169EE5820CD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F0CA638-3464-4367-B65B-A1B6020817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60290755-66E0-4D1B-9D19-6B6648458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ED7CA69E-D503-4543-A9CF-EF42C66170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BB5564-DF4A-4417-A5CE-B846FF123741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3F42D35-268D-408A-BFED-A3B71E8B28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6D01BFEC-1AE5-4CAF-8DF3-C9B9CB3BF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5C387E37-685C-4E82-AE3E-46B18ED89B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8C269D6-A061-4627-9967-1126BB723349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0D50E1B0-D16B-4ED9-A2B8-EE1C7B38C4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03A19C61-4CD6-4E21-9DCB-38B3DD5F39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D11FE288-4A59-4930-BFF7-ACE8FB61AA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B9FE4A0-82CE-4A3E-9CA7-ECA1D5C9673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158029D4-4F65-4A06-B5B5-46713920ED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1B95DD3-6B3D-4C5B-9B33-A588D0C71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45DF165C-4484-4C61-A842-9AA8B32FF9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A2109E-6195-48B1-8806-3453A8EA7F43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656FC057-86FC-4A70-9EB2-0472AAA6D6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5089DC46-508C-42AD-873A-B677E1BFB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96666-391B-4260-8E72-E88B113A7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4E949-81C2-4F9A-94D9-6D8D7BCF3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D7002-4FDF-4F30-82FD-0AC762FFC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EB634-9EC7-42A9-89EC-92CB813B0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24609-E9A6-44EB-AFAA-09B948A0E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87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7D49A-2576-40C2-BFBC-E09E4C886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EC124-5FCB-4204-AE5F-399428854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C15E3-EFEA-47C5-89C6-6F1752D1E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0140B-8E06-4AF9-B37A-89606FF6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7A61A-EC91-4E4F-93E7-11294E839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BAB1E-3404-4E96-A961-1EE7DA250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E1E86-5220-40F1-9822-0C53075F7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14C32-2CC7-45A5-A822-8B723198C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8139C-9949-46E5-B22D-920F5E1C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25FBC-2F80-4EF6-B1D1-577E2343D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6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0878-AF9B-4E98-98B4-4820A18E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0EDD8-10C8-4209-A7BD-1464CB905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E9E51-205E-4D51-B385-EB1971A8F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67A9F-33BF-49A5-BABE-AF5849656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C90B7-4DBC-4187-A534-DA244F5C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32B58-A009-4665-AC29-31AF5311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0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3717-CBCB-474F-9820-EFAA80A43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44DDE-3011-412B-A201-A3C965648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4C311-66E8-4915-AAF4-274011000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09CDB-E9B0-44C4-B897-17346E931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5DF89-D14F-4309-965B-A35249B69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7EB9C-F22E-47FF-928F-446452EC0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91EA90-7D33-49FC-99EE-B17E6D862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B051A6-8263-4B1D-8A2A-59349DAB2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7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7D50-829B-4807-984A-CF0D56761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B8C2E-A3AC-4367-B652-C923409E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266F7B-74C8-483A-99CB-4AA83A9D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712CE0-BB7D-42D3-AB79-AFC03D5B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3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D05276-92BC-48F0-A249-6BC4A3969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179BE-5131-4584-B5D3-98F08B94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18A3C-3660-4D51-BF83-97146D17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3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34D8-5693-4571-B87F-DAF10C03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8364E-BEC7-4ACB-87E7-000C04125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C0453-A758-4647-BF1D-4F40F1294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D0D91-CE7B-4B4C-B4BE-48313CE1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A9230-D278-4B00-9C64-CCE1984AF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67573-663F-4570-B816-4E6DED1A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2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356EF-33B3-40A5-8E3E-15AE5453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5D8BB2-8A84-40ED-98D6-102CDFE7E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98189-011B-4D1D-905B-6D193C54E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8D810-3E14-4676-8CD9-2E544ED4E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0EDA5-0987-4C83-9110-FA600035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548BD-7839-4C9D-85BF-74408E21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8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20659-5A27-43A0-AF70-183F4836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8421E-F18D-4570-A322-EC2B73905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95311-294B-48B9-A36E-94D4C386A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31A52-EC77-4FCD-96F0-3D6692F15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9F32B-EA15-4DDC-B187-085C9424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5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718602-BA4F-4B47-830F-C9CADCD5C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EF26E-369D-4551-83F0-33336C2E2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3049C-0C03-409C-8BE6-078F851F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B407F-4351-49C6-8BF9-21E3F3C3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6B5B0-7D84-4207-ACB4-7EEE45DB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01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1A328-85E1-4610-A09D-4813DACB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AD7A7-A8F3-48BD-B8EC-F8D17AE8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198DB-55C5-4F53-848F-9C507F2B2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837B8-5EFF-4520-B35F-92B43FE515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246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71E232-17CA-4C92-867C-8FB9D716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5C2E3-E4EA-47EA-BE92-C6D213130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F9623-8B1F-4076-8149-B5E5A1FF6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C11AD-193D-46F2-AE73-3A050A00F91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D880A-82F0-44A2-96FE-605C1FD9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0923E-AF4E-4F96-AD81-9E5E6AABF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8AA83-56C9-48FA-9DCF-DBE7728C3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8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bodylanguage.org/flirting_3b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bodylanguage.org/flirting_4b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57AA794-51BF-4C83-89D0-2366178ED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16828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  <a:cs typeface="Calibri" panose="020F0502020204030204" pitchFamily="34" charset="0"/>
              </a:rPr>
              <a:t>Expressed Emotion</a:t>
            </a:r>
          </a:p>
        </p:txBody>
      </p:sp>
      <p:pic>
        <p:nvPicPr>
          <p:cNvPr id="6147" name="Picture 3" descr="12356_HCD2e_12UN01">
            <a:extLst>
              <a:ext uri="{FF2B5EF4-FFF2-40B4-BE49-F238E27FC236}">
                <a16:creationId xmlns:a16="http://schemas.microsoft.com/office/drawing/2014/main" id="{D592E4B3-3793-4EF7-9918-A75BD0146B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491" y="2973923"/>
            <a:ext cx="3516284" cy="25187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4" descr="12356_HCD2e_8UN05">
            <a:extLst>
              <a:ext uri="{FF2B5EF4-FFF2-40B4-BE49-F238E27FC236}">
                <a16:creationId xmlns:a16="http://schemas.microsoft.com/office/drawing/2014/main" id="{0015EA0B-820B-44DA-B65C-84688C385016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9"/>
          <a:stretch>
            <a:fillRect/>
          </a:stretch>
        </p:blipFill>
        <p:spPr>
          <a:xfrm>
            <a:off x="6321552" y="2978079"/>
            <a:ext cx="3489325" cy="2514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5">
            <a:extLst>
              <a:ext uri="{FF2B5EF4-FFF2-40B4-BE49-F238E27FC236}">
                <a16:creationId xmlns:a16="http://schemas.microsoft.com/office/drawing/2014/main" id="{8BE5DFBF-4995-45B9-9157-E2E1AA08A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882" y="1470212"/>
            <a:ext cx="10354235" cy="1084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2800" dirty="0">
                <a:cs typeface="Calibri" panose="020F0502020204030204" pitchFamily="34" charset="0"/>
              </a:rPr>
              <a:t>Emotions are expressed on the face, by the body, and by the intonation of voice. Is this non-verbal language of emotion universal?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>
            <a:extLst>
              <a:ext uri="{FF2B5EF4-FFF2-40B4-BE49-F238E27FC236}">
                <a16:creationId xmlns:a16="http://schemas.microsoft.com/office/drawing/2014/main" id="{7A7678DB-4200-4500-A074-86FBF7BB3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1144" y="215804"/>
            <a:ext cx="10515600" cy="80530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  <a:cs typeface="Calibri" panose="020F0502020204030204" pitchFamily="34" charset="0"/>
              </a:rPr>
              <a:t>Culture and Emotional Expression</a:t>
            </a:r>
          </a:p>
        </p:txBody>
      </p:sp>
      <p:pic>
        <p:nvPicPr>
          <p:cNvPr id="45061" name="Picture 4" descr="12673_MyersPsy8e_fig">
            <a:extLst>
              <a:ext uri="{FF2B5EF4-FFF2-40B4-BE49-F238E27FC236}">
                <a16:creationId xmlns:a16="http://schemas.microsoft.com/office/drawing/2014/main" id="{C5DF4820-7738-47A3-832B-8CDBD44B24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888" y="2662668"/>
            <a:ext cx="4958542" cy="298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0" name="Rectangle 3">
            <a:extLst>
              <a:ext uri="{FF2B5EF4-FFF2-40B4-BE49-F238E27FC236}">
                <a16:creationId xmlns:a16="http://schemas.microsoft.com/office/drawing/2014/main" id="{7F734876-A192-4EE7-A714-6C119ED371E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0632" y="1206906"/>
            <a:ext cx="11246177" cy="1067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When culturally diverse people were shown </a:t>
            </a:r>
            <a:r>
              <a:rPr lang="en-US" altLang="en-US" sz="2400" b="1" dirty="0"/>
              <a:t>basic</a:t>
            </a:r>
            <a:r>
              <a:rPr lang="en-US" altLang="en-US" sz="2400" dirty="0"/>
              <a:t> facial expressions, they did well at recognizing them (Ekman &amp; Matsumoto, 1989).  Darwin argued this is evolutionary.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F9544-F3E4-4E2D-A6AA-FD5CC0FA8D96}"/>
              </a:ext>
            </a:extLst>
          </p:cNvPr>
          <p:cNvSpPr txBox="1"/>
          <p:nvPr/>
        </p:nvSpPr>
        <p:spPr>
          <a:xfrm>
            <a:off x="7668768" y="2822448"/>
            <a:ext cx="33954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tell?</a:t>
            </a:r>
          </a:p>
          <a:p>
            <a:endParaRPr lang="en-US" dirty="0"/>
          </a:p>
          <a:p>
            <a:r>
              <a:rPr lang="en-US" dirty="0"/>
              <a:t>Disgust</a:t>
            </a:r>
          </a:p>
          <a:p>
            <a:r>
              <a:rPr lang="en-US" dirty="0"/>
              <a:t>Anger</a:t>
            </a:r>
          </a:p>
          <a:p>
            <a:r>
              <a:rPr lang="en-US" dirty="0"/>
              <a:t>Fear</a:t>
            </a:r>
          </a:p>
          <a:p>
            <a:r>
              <a:rPr lang="en-US" dirty="0"/>
              <a:t>Happiness</a:t>
            </a:r>
          </a:p>
          <a:p>
            <a:r>
              <a:rPr lang="en-US" dirty="0"/>
              <a:t>Sadness</a:t>
            </a:r>
          </a:p>
          <a:p>
            <a:r>
              <a:rPr lang="en-US" dirty="0"/>
              <a:t>Surprise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7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AF17F7F-64C4-46C2-BAE2-F29CB8B60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544" y="806458"/>
            <a:ext cx="3284026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altLang="en-US" sz="40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Expressed Emotions</a:t>
            </a:r>
          </a:p>
        </p:txBody>
      </p:sp>
      <p:pic>
        <p:nvPicPr>
          <p:cNvPr id="4" name="Content Placeholder 3" descr="A close up of a baby&#10;&#10;Description automatically generated">
            <a:extLst>
              <a:ext uri="{FF2B5EF4-FFF2-40B4-BE49-F238E27FC236}">
                <a16:creationId xmlns:a16="http://schemas.microsoft.com/office/drawing/2014/main" id="{66E3F589-6B6F-4C01-A462-D86E362ED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180993"/>
            <a:ext cx="7188199" cy="44926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AFFF-7D00-4A5B-B801-C3D5F91E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44" y="225425"/>
            <a:ext cx="5224272" cy="597535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Detecting Emotion in Others</a:t>
            </a:r>
          </a:p>
        </p:txBody>
      </p:sp>
      <p:pic>
        <p:nvPicPr>
          <p:cNvPr id="6" name="Content Placeholder 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BAC34672-225E-46A0-B269-21D886ADC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987425"/>
            <a:ext cx="38989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5CB53-3806-4549-8529-184885ED6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544" y="1182624"/>
            <a:ext cx="5224272" cy="50657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- We are good at detecting subtle changes in facial cues:  </a:t>
            </a:r>
          </a:p>
          <a:p>
            <a:r>
              <a:rPr lang="en-US" b="1" dirty="0"/>
              <a:t>Ex.</a:t>
            </a:r>
            <a:r>
              <a:rPr lang="en-US" dirty="0"/>
              <a:t> A 10 second clip of a teacher’s voice or face while talking to a child was enough for people to determine whether the teacher liked or admired the child.</a:t>
            </a:r>
          </a:p>
          <a:p>
            <a:endParaRPr lang="en-US" dirty="0"/>
          </a:p>
          <a:p>
            <a:r>
              <a:rPr lang="en-US" dirty="0"/>
              <a:t>- Experience effects our perception of emotion:</a:t>
            </a:r>
          </a:p>
          <a:p>
            <a:r>
              <a:rPr lang="en-US" b="1" dirty="0"/>
              <a:t>Ex.</a:t>
            </a:r>
            <a:r>
              <a:rPr lang="en-US" dirty="0"/>
              <a:t> Physically abused children spot signals of anger quicker than others.</a:t>
            </a:r>
          </a:p>
          <a:p>
            <a:endParaRPr lang="en-US" dirty="0"/>
          </a:p>
          <a:p>
            <a:r>
              <a:rPr lang="en-US" dirty="0"/>
              <a:t>- Women may be slightly better at this than men.</a:t>
            </a:r>
          </a:p>
          <a:p>
            <a:r>
              <a:rPr lang="en-US" dirty="0"/>
              <a:t>- Context matters.  Can confuse anger for fear depending on situation.</a:t>
            </a:r>
          </a:p>
          <a:p>
            <a:endParaRPr lang="en-US" dirty="0"/>
          </a:p>
          <a:p>
            <a:r>
              <a:rPr lang="en-US" dirty="0"/>
              <a:t>- We are very good at detecting threats:  </a:t>
            </a:r>
          </a:p>
          <a:p>
            <a:r>
              <a:rPr lang="en-US" b="1" dirty="0"/>
              <a:t>Ex.</a:t>
            </a:r>
            <a:r>
              <a:rPr lang="en-US" dirty="0"/>
              <a:t>  In a crowd of faces, a single angry face “pops out” faster than a happy face. </a:t>
            </a:r>
          </a:p>
          <a:p>
            <a:r>
              <a:rPr lang="en-US" b="1" dirty="0"/>
              <a:t>Ex.</a:t>
            </a:r>
            <a:r>
              <a:rPr lang="en-US" dirty="0"/>
              <a:t>  Even in another language we can detect anger.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293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>
            <a:extLst>
              <a:ext uri="{FF2B5EF4-FFF2-40B4-BE49-F238E27FC236}">
                <a16:creationId xmlns:a16="http://schemas.microsoft.com/office/drawing/2014/main" id="{A9725181-BDE4-4D8E-AB87-C3CCD6C17D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80232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latin typeface="+mn-lt"/>
                <a:cs typeface="Calibri" panose="020F0502020204030204" pitchFamily="34" charset="0"/>
              </a:rPr>
              <a:t>Detecting Deception</a:t>
            </a:r>
          </a:p>
        </p:txBody>
      </p:sp>
      <p:pic>
        <p:nvPicPr>
          <p:cNvPr id="43013" name="Picture 4" descr="12673_MyersPsy8e_13UN04">
            <a:extLst>
              <a:ext uri="{FF2B5EF4-FFF2-40B4-BE49-F238E27FC236}">
                <a16:creationId xmlns:a16="http://schemas.microsoft.com/office/drawing/2014/main" id="{660420BE-6EEA-4601-AEB5-BAF3FC1348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412" y="3023742"/>
            <a:ext cx="4621876" cy="275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12" name="Rectangle 3">
            <a:extLst>
              <a:ext uri="{FF2B5EF4-FFF2-40B4-BE49-F238E27FC236}">
                <a16:creationId xmlns:a16="http://schemas.microsoft.com/office/drawing/2014/main" id="{49B0BB1B-9496-4CA2-A388-1E52E5C4F69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8200" y="1410093"/>
            <a:ext cx="10515599" cy="1540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Most people find it difficult to detect deceiving emotions. Even trained professionals like police officers, psychiatrists, judges, and polygraphists detected deceiving emotions only 54% of the time.</a:t>
            </a:r>
          </a:p>
        </p:txBody>
      </p:sp>
      <p:sp>
        <p:nvSpPr>
          <p:cNvPr id="43014" name="Text Box 5">
            <a:extLst>
              <a:ext uri="{FF2B5EF4-FFF2-40B4-BE49-F238E27FC236}">
                <a16:creationId xmlns:a16="http://schemas.microsoft.com/office/drawing/2014/main" id="{8E08DF63-A905-470A-82CD-C9D0C9B1B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2233" y="5975586"/>
            <a:ext cx="40513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cs typeface="Calibri" panose="020F0502020204030204" pitchFamily="34" charset="0"/>
              </a:rPr>
              <a:t>Which of Paul Ekman’s smiles is genuine?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5C787-62C1-475A-AE32-B45E7121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97485"/>
            <a:ext cx="10515600" cy="866267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Facial Expressions Influence Feelings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5B41D-47F6-442A-AF2C-0970350DE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8240"/>
            <a:ext cx="10515600" cy="53346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Expressions can amplify emotions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Darwin: “…an outward sign of emotion intensifies it….He who gives way to violent gestures will increase his rage.”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Try it!   	Pull your eyebrows together and contract the muscles.  				(do you feel angry?)</a:t>
            </a:r>
          </a:p>
          <a:p>
            <a:pPr marL="0" indent="0">
              <a:buNone/>
            </a:pPr>
            <a:r>
              <a:rPr lang="en-US" dirty="0"/>
              <a:t>		Fake a big grin…now scowl</a:t>
            </a:r>
          </a:p>
          <a:p>
            <a:pPr marL="0" indent="0">
              <a:buNone/>
            </a:pPr>
            <a:r>
              <a:rPr lang="en-US" dirty="0"/>
              <a:t>		(do you notice a different feeling?)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It’s been shown that people can tell when someone is smiling during a phone call.  Telemarketers are told to smile during a sale…it will translate into good feelings for the seller and purchaser.	  </a:t>
            </a:r>
          </a:p>
        </p:txBody>
      </p:sp>
    </p:spTree>
    <p:extLst>
      <p:ext uri="{BB962C8B-B14F-4D97-AF65-F5344CB8AC3E}">
        <p14:creationId xmlns:p14="http://schemas.microsoft.com/office/powerpoint/2010/main" val="392717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>
            <a:extLst>
              <a:ext uri="{FF2B5EF4-FFF2-40B4-BE49-F238E27FC236}">
                <a16:creationId xmlns:a16="http://schemas.microsoft.com/office/drawing/2014/main" id="{31794C1C-776C-45C0-97E2-C9CAE32827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Work-world perceptions differ</a:t>
            </a: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901E181A-8934-4D40-BF2A-36147E651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People possess entrenched cultural ideas that associate men with leadership qualities like decisiveness, authoritativeness, and strength 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Associate women with nurturing qualities like warmth, friendliness, and kindness.  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Consequently, when women behave in dominant ways, they are seen as unlikeable because they violate norms of female niceness.  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Alternatively, women displaying feminine traits are judged as less competent and capable.  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Women, then, face a kind of trade off: competency vs. likeability.  Men do not face this kind of trade off.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20485" name="Picture 4" descr="flirting-no">
            <a:extLst>
              <a:ext uri="{FF2B5EF4-FFF2-40B4-BE49-F238E27FC236}">
                <a16:creationId xmlns:a16="http://schemas.microsoft.com/office/drawing/2014/main" id="{CC6142AE-22C3-45DA-A372-E9E362460A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" r="1" b="26464"/>
          <a:stretch/>
        </p:blipFill>
        <p:spPr bwMode="auto">
          <a:xfrm rot="21480000">
            <a:off x="1137837" y="1003258"/>
            <a:ext cx="9916327" cy="47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6F3A6928-C829-4344-908E-1FB098073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12346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Flirting (mating dance?) – not necessarily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4FCA473C-2A66-462B-A977-20FAB24C42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32965"/>
            <a:ext cx="10515600" cy="464399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Primping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Eyes turned downward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Held tilting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Exposure of the neck</a:t>
            </a:r>
          </a:p>
          <a:p>
            <a:pPr marL="0" indent="0">
              <a:buNone/>
            </a:pPr>
            <a:r>
              <a:rPr lang="en-US" altLang="en-US" dirty="0"/>
              <a:t>“Smile (coy)” an expression combining a half-smile and lowered eyes</a:t>
            </a:r>
          </a:p>
          <a:p>
            <a:pPr marL="0" indent="0">
              <a:buNone/>
            </a:pPr>
            <a:r>
              <a:rPr lang="en-US" altLang="en-US" dirty="0"/>
              <a:t>Proximity</a:t>
            </a:r>
          </a:p>
          <a:p>
            <a:pPr marL="0" indent="0">
              <a:buNone/>
            </a:pPr>
            <a:r>
              <a:rPr lang="en-US" altLang="en-US" dirty="0"/>
              <a:t>Caressing of self</a:t>
            </a:r>
          </a:p>
          <a:p>
            <a:pPr marL="0" indent="0">
              <a:buNone/>
            </a:pPr>
            <a:r>
              <a:rPr lang="en-US" altLang="en-US" dirty="0"/>
              <a:t>Needless touch</a:t>
            </a:r>
          </a:p>
          <a:p>
            <a:pPr marL="0" indent="0">
              <a:buNone/>
            </a:pPr>
            <a:r>
              <a:rPr lang="en-US" altLang="en-US" dirty="0"/>
              <a:t>Parading</a:t>
            </a:r>
          </a:p>
          <a:p>
            <a:pPr marL="0" indent="0">
              <a:buNone/>
            </a:pPr>
            <a:r>
              <a:rPr lang="en-US" altLang="en-US" dirty="0"/>
              <a:t>Samson Pose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27C5929C-F396-462C-A321-B01F7EE17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563" y="1981200"/>
            <a:ext cx="3581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sz="32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4" descr="Flirting-Signals">
            <a:extLst>
              <a:ext uri="{FF2B5EF4-FFF2-40B4-BE49-F238E27FC236}">
                <a16:creationId xmlns:a16="http://schemas.microsoft.com/office/drawing/2014/main" id="{3D080345-5F6A-4D36-AD19-854526624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6" b="206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4" descr="Flirting-Body-Language-Signs1">
            <a:extLst>
              <a:ext uri="{FF2B5EF4-FFF2-40B4-BE49-F238E27FC236}">
                <a16:creationId xmlns:a16="http://schemas.microsoft.com/office/drawing/2014/main" id="{285787BC-0FD0-45F8-8704-8F2D80100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635" y="1710966"/>
            <a:ext cx="42862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5" descr="Flirting-tips">
            <a:extLst>
              <a:ext uri="{FF2B5EF4-FFF2-40B4-BE49-F238E27FC236}">
                <a16:creationId xmlns:a16="http://schemas.microsoft.com/office/drawing/2014/main" id="{7D032CAF-7C9C-4CA5-9912-8B953F4D0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38336"/>
            <a:ext cx="52197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flirting_1b">
            <a:extLst>
              <a:ext uri="{FF2B5EF4-FFF2-40B4-BE49-F238E27FC236}">
                <a16:creationId xmlns:a16="http://schemas.microsoft.com/office/drawing/2014/main" id="{F2C2870E-9717-4764-851C-A810AEFFF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9144000" cy="624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flirting_2b">
            <a:extLst>
              <a:ext uri="{FF2B5EF4-FFF2-40B4-BE49-F238E27FC236}">
                <a16:creationId xmlns:a16="http://schemas.microsoft.com/office/drawing/2014/main" id="{019420BA-51A5-4FC6-92DF-DF07131FB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52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They discuss common interests.">
            <a:hlinkClick r:id="rId3"/>
            <a:extLst>
              <a:ext uri="{FF2B5EF4-FFF2-40B4-BE49-F238E27FC236}">
                <a16:creationId xmlns:a16="http://schemas.microsoft.com/office/drawing/2014/main" id="{1A0837EC-72BB-4DF6-9C42-BE5664B34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36513"/>
            <a:ext cx="7696200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She touches him.">
            <a:hlinkClick r:id="rId3"/>
            <a:extLst>
              <a:ext uri="{FF2B5EF4-FFF2-40B4-BE49-F238E27FC236}">
                <a16:creationId xmlns:a16="http://schemas.microsoft.com/office/drawing/2014/main" id="{6B483B33-68DE-4A7E-AFFF-89E583A50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7086600" cy="691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 descr="touching_2b">
            <a:extLst>
              <a:ext uri="{FF2B5EF4-FFF2-40B4-BE49-F238E27FC236}">
                <a16:creationId xmlns:a16="http://schemas.microsoft.com/office/drawing/2014/main" id="{F8BBE71D-4DF3-4280-9AC4-14D07DD55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-22225"/>
            <a:ext cx="7239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Widescreen</PresentationFormat>
  <Paragraphs>71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Impact</vt:lpstr>
      <vt:lpstr>Times New Roman</vt:lpstr>
      <vt:lpstr>Wingdings</vt:lpstr>
      <vt:lpstr>Office Theme</vt:lpstr>
      <vt:lpstr>Expressed Emotion</vt:lpstr>
      <vt:lpstr>Culture and Emotional Expression</vt:lpstr>
      <vt:lpstr>Expressed Emotions</vt:lpstr>
      <vt:lpstr>Detecting Emotion in Others</vt:lpstr>
      <vt:lpstr>Detecting Deception</vt:lpstr>
      <vt:lpstr>Facial Expressions Influence Feelings</vt:lpstr>
      <vt:lpstr>Work-world perceptions differ</vt:lpstr>
      <vt:lpstr>PowerPoint Presentation</vt:lpstr>
      <vt:lpstr>Flirting (mating dance?) – not necessarily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Expressed Emotion</dc:title>
  <dc:creator>M F</dc:creator>
  <cp:lastModifiedBy>M F</cp:lastModifiedBy>
  <cp:revision>15</cp:revision>
  <dcterms:created xsi:type="dcterms:W3CDTF">2019-04-10T23:29:46Z</dcterms:created>
  <dcterms:modified xsi:type="dcterms:W3CDTF">2022-03-15T00:13:25Z</dcterms:modified>
</cp:coreProperties>
</file>