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activeX/activeX1.xml" ContentType="application/vnd.ms-office.activeX+xml"/>
  <Override PartName="/ppt/activeX/activeX1.bin" ContentType="application/vnd.ms-office.activeX"/>
  <Override PartName="/ppt/activeX/activeX2.xml" ContentType="application/vnd.ms-office.activeX+xml"/>
  <Override PartName="/ppt/activeX/activeX2.bin" ContentType="application/vnd.ms-office.activeX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0" r:id="rId2"/>
  </p:sldMasterIdLst>
  <p:notesMasterIdLst>
    <p:notesMasterId r:id="rId36"/>
  </p:notesMasterIdLst>
  <p:sldIdLst>
    <p:sldId id="256" r:id="rId3"/>
    <p:sldId id="257" r:id="rId4"/>
    <p:sldId id="260" r:id="rId5"/>
    <p:sldId id="261" r:id="rId6"/>
    <p:sldId id="262" r:id="rId7"/>
    <p:sldId id="264" r:id="rId8"/>
    <p:sldId id="263" r:id="rId9"/>
    <p:sldId id="266" r:id="rId10"/>
    <p:sldId id="265" r:id="rId11"/>
    <p:sldId id="267" r:id="rId12"/>
    <p:sldId id="285" r:id="rId13"/>
    <p:sldId id="269" r:id="rId14"/>
    <p:sldId id="270" r:id="rId15"/>
    <p:sldId id="271" r:id="rId16"/>
    <p:sldId id="296" r:id="rId17"/>
    <p:sldId id="293" r:id="rId18"/>
    <p:sldId id="294" r:id="rId19"/>
    <p:sldId id="295" r:id="rId20"/>
    <p:sldId id="272" r:id="rId21"/>
    <p:sldId id="273" r:id="rId22"/>
    <p:sldId id="274" r:id="rId23"/>
    <p:sldId id="289" r:id="rId24"/>
    <p:sldId id="291" r:id="rId25"/>
    <p:sldId id="290" r:id="rId26"/>
    <p:sldId id="275" r:id="rId27"/>
    <p:sldId id="292" r:id="rId28"/>
    <p:sldId id="276" r:id="rId29"/>
    <p:sldId id="277" r:id="rId30"/>
    <p:sldId id="279" r:id="rId31"/>
    <p:sldId id="283" r:id="rId32"/>
    <p:sldId id="284" r:id="rId33"/>
    <p:sldId id="278" r:id="rId34"/>
    <p:sldId id="280" r:id="rId3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0017"/>
    <a:srgbClr val="FF0C00"/>
    <a:srgbClr val="FA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66" autoAdjust="0"/>
    <p:restoredTop sz="90929"/>
  </p:normalViewPr>
  <p:slideViewPr>
    <p:cSldViewPr>
      <p:cViewPr>
        <p:scale>
          <a:sx n="77" d="100"/>
          <a:sy n="77" d="100"/>
        </p:scale>
        <p:origin x="1829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96EEBB35-2607-48D2-96EE-A8C43D92FED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ＭＳ Ｐゴシック" pitchFamily="-6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366009AE-E3F3-4BD0-ADC6-6E3717643E3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ＭＳ Ｐゴシック" pitchFamily="-6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51E9FDE5-1C75-4639-86BC-B80EF84C835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10A9CB4D-A053-4BA7-BC32-9498B7FEA52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AEBCB79A-0EED-44B8-AD37-FD5BC07E803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ＭＳ Ｐゴシック" pitchFamily="-6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786FAA82-223D-4605-9DA9-A6D3472222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56CA4AEA-05C8-4579-AF45-BFD9C184FF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pitchFamily="-6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pitchFamily="-6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pitchFamily="-6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pitchFamily="-6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pitchFamily="-6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C977E396-006C-4977-8F92-42EBB7465A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33426D9-A611-4676-B2AC-A2674599EB51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4DEB93E1-8EC7-426A-BD8B-478B82A3DA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39CCA074-EA73-4299-B76E-5A1CBC76DE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DBC3B2AC-05B4-4FD1-9D29-B73B781A3C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E483902-E70D-4D74-9F0B-3248C97E44FA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AB7E62DD-CEF7-4D33-8568-1DFDF76DD5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B303F787-5E6E-4F6C-BA7F-0D090A8434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54C5EF7A-E6D4-4FA2-88CF-AD8EF73D5E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DAA85E9-B3AF-4116-A196-40E7BCA7FF18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CB833F13-E7D2-4275-B84E-8B5E1D9FEA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D864145D-3ED1-4D1D-BD4F-1DACF7C930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BE818AF3-7F6F-498A-8D61-C82EAFE72A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BC8CF1F-62B8-4490-8689-61757FFB8FED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9F1A0968-17AB-46F0-A315-B04BE6F746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7F02CABD-6B54-4755-9537-05BBBFB207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CD20D05F-75C6-4946-B4C6-1F3F1A916B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B1B7834-D130-43EC-B580-09D1D66A8A0A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8225EF28-EBDD-4C50-A42C-5A8F686712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BDE6CFC2-A591-433D-898F-DE0C8360C4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255A8834-BCD8-4F83-ADB9-A7C9D10687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A29A159-7DD4-4696-A97D-D52B3409412B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BD8F0E02-6496-42BF-B2F9-C7F759E665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262B8ABF-DF44-4BEA-9C29-11B94F2508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8596202D-1EF2-4578-BB6B-02E18EE434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5CC3A4A-0AF4-4961-874B-3B42C35E06B7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C0E26C64-11C8-48A5-B692-6E91BDC2AB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DAF2A271-0317-4A7F-9676-BF97D696C4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F93FCAA3-990F-494A-BC19-9FB8774661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298365B-EBE3-4EFB-A294-9B699AA12A48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B050337E-FEF1-46C2-BF32-7CE97C031C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7DF22CF0-D285-4211-850C-EAB185F61B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619855AB-D002-4E86-9197-0DF542A897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CC248EE-9971-4D20-BAE9-C7AEF948D42E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600B23D3-491D-44EC-BD3D-DA2A65B755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51A0E21C-1551-4A1E-A21A-207C25256B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FABE2682-38F2-48D0-8A6F-3FEE51AD53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26FAB4C-0C9C-41FC-B3EC-27C772BA9BA5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97490C11-D7EF-43C3-9A22-0916F56FF0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C1CC57E6-B4FC-4C19-856A-D27803C05D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EA815142-601C-4056-B545-1EF8183B42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A85BD24-BEE3-4E3A-B678-3078CBCB71EC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3934F43A-177B-4129-90B8-BD165180D4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D46AB2FB-746A-4FC2-B0A8-EC87C53672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6E12E918-EB3C-4435-A338-24E687FA7E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3367E2A-2391-423E-AA48-53A3FDCE8F01}" type="slidenum">
              <a:rPr lang="en-US" altLang="en-US" sz="1200"/>
              <a:pPr/>
              <a:t>13</a:t>
            </a:fld>
            <a:endParaRPr lang="en-US" altLang="en-US" sz="120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CB7CFBE0-5C35-4D4A-A4CC-1410B3B893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AFA52B37-5B10-409C-B7D7-DCC09260DB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E0B16B7B-9D1D-477B-ABA2-BC8A9F8D09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F57FED6-7A31-429D-A1BB-F91EB49540AA}" type="slidenum">
              <a:rPr lang="en-US" altLang="en-US" sz="1200"/>
              <a:pPr/>
              <a:t>14</a:t>
            </a:fld>
            <a:endParaRPr lang="en-US" altLang="en-US" sz="120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38B4D523-4AF5-463F-8A04-B7E5D79317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BE2B787D-CEFD-451E-AC68-CB2A759512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1DFE75A7-EA74-45A9-A662-701FE8AE23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0C055A5-B213-4A3F-87D0-A0EE1EE94357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9255BBF5-BB0D-4045-8CAA-2AE88789E0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1A284CFC-218A-4286-98F1-B01BC6E486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3EAABE47-2D01-4C6F-A72C-6C58BCDEA3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AA2E2D3-430E-4879-A75C-C142C3D64E0B}" type="slidenum">
              <a:rPr lang="en-US" altLang="en-US" sz="1200"/>
              <a:pPr/>
              <a:t>20</a:t>
            </a:fld>
            <a:endParaRPr lang="en-US" altLang="en-US" sz="1200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CC76BA97-699A-450F-A8C7-F7B90E1910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D6A24DDC-E8A8-4D06-9473-480FB2D2AD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9B9FC4AE-A42C-4003-90E5-F50A20EB99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C080DA3-DCC7-47E3-BCD4-884C56556ED1}" type="slidenum">
              <a:rPr lang="en-US" altLang="en-US" sz="1200"/>
              <a:pPr/>
              <a:t>21</a:t>
            </a:fld>
            <a:endParaRPr lang="en-US" altLang="en-US" sz="120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11D16234-D2C0-450F-85B6-376B1CDA2C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68553F7D-CDB6-4C08-9950-3886E412F5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57363CE1-2C48-4F34-9374-26C33E3B37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714ADA5-908C-44B6-A24A-AE0E8EAC68F3}" type="slidenum">
              <a:rPr lang="en-US" altLang="en-US" sz="1200"/>
              <a:pPr/>
              <a:t>25</a:t>
            </a:fld>
            <a:endParaRPr lang="en-US" altLang="en-US" sz="1200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DF53F2A3-C6F4-41BC-A0E4-970C0B5CE6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41491646-38E9-4294-9891-433516913B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6DD5B765-F717-48A2-8FD5-45C6B399E7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0703A6C-19FC-4903-836A-6B22E2BEBD73}" type="slidenum">
              <a:rPr lang="en-US" altLang="en-US" sz="1200"/>
              <a:pPr/>
              <a:t>27</a:t>
            </a:fld>
            <a:endParaRPr lang="en-US" altLang="en-US" sz="1200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42D9B2C8-5415-4B90-B3B8-4B5A7544AC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C7FEAEEB-6A39-4DF5-B0BE-63E7370C14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B30EE886-1548-411A-9D97-46A4F63483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9D38563-F51C-450F-BD87-7122B7905FAC}" type="slidenum">
              <a:rPr lang="en-US" altLang="en-US" sz="1200"/>
              <a:pPr/>
              <a:t>28</a:t>
            </a:fld>
            <a:endParaRPr lang="en-US" altLang="en-US" sz="120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DF0CB5DE-E80A-4518-9822-24DA1A7908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CADF2E42-D98B-4C27-A399-0F6D7D6A2E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540E1CD7-D729-45D9-ABCC-FDF2BD51C9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72849A4-D7EA-4396-996F-B2A7E10FE2A7}" type="slidenum">
              <a:rPr lang="en-US" altLang="en-US" sz="1200"/>
              <a:pPr/>
              <a:t>29</a:t>
            </a:fld>
            <a:endParaRPr lang="en-US" altLang="en-US" sz="12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8BD81014-455B-4EAB-BD8C-555B29E9FD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693738"/>
            <a:ext cx="4552950" cy="3414712"/>
          </a:xfrm>
          <a:solidFill>
            <a:srgbClr val="FFFFFF"/>
          </a:solidFill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D321916A-BDDF-4C5C-A92D-63E4326959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2813" y="4341813"/>
            <a:ext cx="5032375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9FA0DE76-1860-495D-B406-9907D288A7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21CBC5B-E747-40ED-AB07-589596F542BE}" type="slidenum">
              <a:rPr lang="en-US" altLang="en-US" sz="1200"/>
              <a:pPr/>
              <a:t>32</a:t>
            </a:fld>
            <a:endParaRPr lang="en-US" altLang="en-US" sz="120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145CD61F-76CA-4C2F-99F7-D962281567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4F5C6DE8-3302-48BB-9AE3-044302F602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4852AFDB-D594-4FFB-9251-4EA348ED0B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69EED63-FD43-49E6-8802-41931F660907}" type="slidenum">
              <a:rPr lang="en-US" altLang="en-US" sz="1200"/>
              <a:pPr/>
              <a:t>33</a:t>
            </a:fld>
            <a:endParaRPr lang="en-US" altLang="en-US" sz="1200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B8033FDB-0F35-4A0E-A41E-5687AF1E0D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B2E9B8E8-90E4-4CFD-A373-7C619DF215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34B13E5-CC2A-4E75-BA50-B409661E7F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57E3C24-6F37-4F9D-983E-CD8CEF36E2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9B6497E-946E-40C5-9B4E-04ED12C3CD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C6A57-B415-44B2-A115-FCF4183183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8156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3D1ACC4-2207-4F45-AA52-A6FEE0EF8B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34F10D-007F-438A-9A48-852CA11456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A28F809-F729-4C5C-8F11-2245E7F275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39D01C-6DE1-4799-9055-41E69939C8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7569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4B07AB2-FDF1-4987-95EE-C4B444135F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2B68E41-7524-41B0-9E25-CAB51FBC89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A2A1464-FBDF-4534-9298-04B559EC6A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45D18-A10F-4425-A3D2-EF163AA2BB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3245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7B3BE5-B8E9-4FD0-B76F-F8DBBC0F6C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5AE3A5-5C94-478A-A1A9-2033E6D4CD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8FB686-5A8F-401A-9C2E-0CBEE09E55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8C21B3-60C7-4CCB-BB86-C9221396EE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9427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2E60942-1E44-41C0-BB09-EF5257BCAC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A3C9009-EA87-487E-B120-73F2B8C644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204152D-EC6A-4072-99D0-9FD659DA48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A51F6-D901-416D-AE96-82C9BC0CF5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7244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75BA0D1-BA9B-429B-9B39-3EE6C8A88E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CE50A25-6128-4FE8-90F7-5F5571154C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A8CC98D-E907-4D84-A4DF-106219B8F4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841CB1-6CD1-4156-8B68-BC9333C361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4156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193CBD8-3E8C-48A9-9492-CD6322D8C8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0B4F247-6D85-44D4-9081-498577962B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3EEE61F-EEC6-4272-8C51-2EF7B9BBDD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9D78E-5F32-4928-A3A5-2EC5CF4F01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3075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B60C73-5B9B-4F77-B010-723E1216AC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6B27AE-2FF3-4F98-9E67-9DADF5B354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9B0EF2-5ED9-4489-802E-A2620E392B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9C28A-73FC-4CBB-8E23-15C25F6CA4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4215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908229-B0B2-452C-901F-C8D8C828AE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D070C4-01D8-425C-B3F8-FA2C4801F5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CA71E3-C1C2-4E60-AA13-F8D59AC409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D941A9-0A15-499F-8B7F-AB27A157CD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5343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9A2C7F7-EEB5-4CC9-917C-A01584BE29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9BF2E59-CB13-4697-B642-0A5BF07A38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A6DE94B-697B-478F-A147-10A2BA3FBD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015B75-6C5A-4515-AFF7-D2045E4CD9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5963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E5CAA4-AD17-4D92-A0F9-EE86E428DB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30900E-2103-45E9-8B8D-1D14E15E89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44181BF-1C76-4E2D-A8A8-E63AB42E42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6D5A5-AE80-4878-B126-7A3A8EC1F8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3037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D3844-B33F-4CD4-BDB5-079734FB19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374A98-DD90-4CD2-8FB7-7D0D263A5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F11E18-155E-48ED-9AC1-AF13F2726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3E72E-BD29-4AF0-818A-F8B8135725B0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6F2F81-2CC7-4EE0-9409-5F9C6976F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7ED189-7E70-486D-8662-FF5959489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EA5DC-68FB-4519-872C-5A807E3055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679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688EA-62B2-4ECF-B897-B8F1B5664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7CD3D2-AD21-4CE4-BFC1-D7869438E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A814C6-B7C0-4099-A7A5-66FD41026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3E72E-BD29-4AF0-818A-F8B8135725B0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54D2CC-C1EE-43BE-9459-E5507A8B3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E5F799-7F24-40E7-A004-6273110B6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EA5DC-68FB-4519-872C-5A807E3055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5959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A4CC1-869E-4F66-A1D3-DE9DC1535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E3CBA6-05E8-4194-882B-80C35F1474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D2FD08-BBD4-4FBF-9773-3C5C0436E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3E72E-BD29-4AF0-818A-F8B8135725B0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64759-A718-4B5D-BF9E-D001DD4A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DE11F5-26E3-4429-970F-52E78165E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EA5DC-68FB-4519-872C-5A807E3055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4365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3B4BF-62B8-4A33-99C2-361207973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A7404-41FE-438B-97C9-5C1270CAF3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F219B2-E8B7-44C0-812C-4B328523A4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85FFB4-3F7B-4612-A10E-F4BAF0E68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3E72E-BD29-4AF0-818A-F8B8135725B0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8F6207-08FB-4870-AB96-52D858F35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057860-FB09-4E8A-B8BA-3DB3D0FFF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EA5DC-68FB-4519-872C-5A807E3055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6697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F6569-6C57-4B85-A84C-581408E31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1F5F90-2B6C-4443-AFBE-7E1222F9D6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E40BB-3470-4267-9265-53A7563136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2CCE17-B093-4E63-BF62-9DA2F16AE8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9EDEE9-8A75-49A3-B0AB-07D9EAE363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D9AA69-2260-40E8-B5C2-98780164B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3E72E-BD29-4AF0-818A-F8B8135725B0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EF9F1A-806D-4392-BDBC-DF20E32C9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18DF5F-C136-4964-B135-CBBFB9403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EA5DC-68FB-4519-872C-5A807E3055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3410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EAB1D-DCEC-44CD-A1E0-871A13A61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8C9BF-E96D-4D4A-B72F-4547F46A4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3E72E-BD29-4AF0-818A-F8B8135725B0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C1C9B3-D35A-4FEB-A726-C0928CD20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C6D819-CD5C-4366-BA23-24C630B40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EA5DC-68FB-4519-872C-5A807E3055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7540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0A83A8-F114-480E-95F2-3BE1A2016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3E72E-BD29-4AF0-818A-F8B8135725B0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893807-3657-4C25-A6FE-B8969F495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49A1A0-00EB-421C-9AEA-34D2DF588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EA5DC-68FB-4519-872C-5A807E3055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56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0E05A-7B42-4F0A-A9FE-015DCD29A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6869A6-989D-4BFD-AD31-1E2965106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392C2E-C2A5-4065-9359-972C58BE9D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161AD4-6F18-41D1-B30A-B53DFF226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3E72E-BD29-4AF0-818A-F8B8135725B0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AADB41-BA0D-4336-B8CF-19EED2F38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E0C554-97DD-413C-B5D3-73A14E259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EA5DC-68FB-4519-872C-5A807E3055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4782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89D25-E675-45BF-BAD1-E2D25DEAD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DF818C-365E-4CDB-A504-F679AA1C47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C588C4-BCF5-4FDA-AD51-2D09B6BA93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14E3C9-1079-4AB8-A932-DD2396097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3E72E-BD29-4AF0-818A-F8B8135725B0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C140A1-EF09-47C4-994A-A23C78C5D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7FF289-72D8-4544-B457-89AD80AFD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EA5DC-68FB-4519-872C-5A807E3055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253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8140A-5CC7-4EBF-885E-35B50B4DA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3F789E-0026-46CC-949B-5D3857B2D3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2D5372-2B93-4415-9BFA-FC412A8E9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3E72E-BD29-4AF0-818A-F8B8135725B0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13FC8-0373-41B7-8D71-9B5B38D3C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B8BDCE-EFF9-4D73-95E3-4643BAADE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EA5DC-68FB-4519-872C-5A807E3055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2749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36DFBA-EB3A-4AFD-B91C-B5422FB6C6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F9DC71-33B4-4BAB-8593-0DA4FD9130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8220E-1B36-42F5-9B9F-0A5BE9581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3E72E-BD29-4AF0-818A-F8B8135725B0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E899A6-2922-41C0-B051-F19C7819C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C27E8-5F22-4B21-8DCB-9E22376A9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EA5DC-68FB-4519-872C-5A807E3055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057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4DBB802-2839-4A9A-ADC3-6CB3873B1A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8966002-1A36-4D9B-8844-4AA86A1D72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B397BA2-3902-40FD-9535-089A5C29BA9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  <a:ea typeface="ＭＳ Ｐゴシック" pitchFamily="-6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26F2B16-05A4-4F9E-A85B-72E623AD39E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  <a:ea typeface="ＭＳ Ｐゴシック" pitchFamily="-6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6898097-D36E-4ACB-9B0E-07E5682D049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5A2E5480-00AD-40E3-AA01-8A90899CA4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-6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-6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-6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-6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-6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-6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-6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-6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B70017"/>
        </a:buClr>
        <a:buFont typeface="Wingdings" panose="05000000000000000000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B70017"/>
        </a:buClr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B70017"/>
        </a:buClr>
        <a:buFont typeface="Arial" panose="020B0604020202020204" pitchFamily="34" charset="0"/>
        <a:buChar char="–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B70017"/>
        </a:buClr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B70017"/>
        </a:buClr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52C5C4-B36C-4669-9877-56BB05446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174BF1-C0EB-47C0-9BD4-7633F5AC93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FD6A0-4E4D-43B2-BBA3-D9EBD88E08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B3E72E-BD29-4AF0-818A-F8B8135725B0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5DFA9-C881-4B82-A63E-3069AE3916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9D7A8C-25F0-4107-BF85-29F374B2D2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EA5DC-68FB-4519-872C-5A807E3055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778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ontrol" Target="../activeX/activeX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F2DA474-CF0A-4D4A-A5D6-D9BAA9E23B6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52400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B70017"/>
                </a:solidFill>
                <a:latin typeface="Georgia" panose="02040502050405020303" pitchFamily="18" charset="0"/>
              </a:rPr>
              <a:t>Space, Time and Einstein</a:t>
            </a:r>
            <a:endParaRPr lang="en-US" altLang="en-US">
              <a:latin typeface="Georgia" panose="02040502050405020303" pitchFamily="18" charset="0"/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D07C62D-C93F-48FE-88E5-AEA4CCFF360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7772400" cy="1752600"/>
          </a:xfrm>
        </p:spPr>
        <p:txBody>
          <a:bodyPr/>
          <a:lstStyle/>
          <a:p>
            <a:pPr algn="r" eaLnBrk="1" hangingPunct="1"/>
            <a:r>
              <a:rPr lang="en-US" altLang="en-US">
                <a:latin typeface="Georgia" panose="02040502050405020303" pitchFamily="18" charset="0"/>
              </a:rPr>
              <a:t>Penelope Constanta</a:t>
            </a:r>
          </a:p>
          <a:p>
            <a:pPr algn="r" eaLnBrk="1" hangingPunct="1"/>
            <a:r>
              <a:rPr lang="en-US" altLang="en-US">
                <a:latin typeface="Georgia" panose="02040502050405020303" pitchFamily="18" charset="0"/>
              </a:rPr>
              <a:t>Fermilab</a:t>
            </a:r>
          </a:p>
        </p:txBody>
      </p:sp>
      <p:sp>
        <p:nvSpPr>
          <p:cNvPr id="3076" name="Slide Number Placeholder 3">
            <a:extLst>
              <a:ext uri="{FF2B5EF4-FFF2-40B4-BE49-F238E27FC236}">
                <a16:creationId xmlns:a16="http://schemas.microsoft.com/office/drawing/2014/main" id="{06E3964B-1CD4-491D-A32B-7AE2508C2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E4F24E1-1001-47F4-B7B0-AB8C42E72C24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en-US" sz="1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B6D7DA07-65E4-4BB5-9FE5-AD81AA4387B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/>
            <a:r>
              <a:rPr lang="en-US" altLang="en-US" sz="6000">
                <a:solidFill>
                  <a:srgbClr val="B70017"/>
                </a:solidFill>
                <a:latin typeface="Georgia" panose="02040502050405020303" pitchFamily="18" charset="0"/>
              </a:rPr>
              <a:t>Fermilab</a:t>
            </a:r>
            <a:endParaRPr lang="en-US" altLang="en-US">
              <a:latin typeface="Georgia" panose="02040502050405020303" pitchFamily="18" charset="0"/>
            </a:endParaRPr>
          </a:p>
        </p:txBody>
      </p:sp>
      <p:pic>
        <p:nvPicPr>
          <p:cNvPr id="5123" name="Picture 7">
            <a:extLst>
              <a:ext uri="{FF2B5EF4-FFF2-40B4-BE49-F238E27FC236}">
                <a16:creationId xmlns:a16="http://schemas.microsoft.com/office/drawing/2014/main" id="{9FAA684D-89EF-49EB-AB68-ACA6B9FCB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987425"/>
            <a:ext cx="9448800" cy="587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Text Box 8">
            <a:extLst>
              <a:ext uri="{FF2B5EF4-FFF2-40B4-BE49-F238E27FC236}">
                <a16:creationId xmlns:a16="http://schemas.microsoft.com/office/drawing/2014/main" id="{F9D55345-6E89-4568-A89F-C26CD47554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43000"/>
            <a:ext cx="2913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rgbClr val="FAFF00"/>
                </a:solidFill>
                <a:latin typeface="Georgia" panose="02040502050405020303" pitchFamily="18" charset="0"/>
              </a:rPr>
              <a:t>Chicago (~40 miles)</a:t>
            </a:r>
          </a:p>
        </p:txBody>
      </p:sp>
      <p:sp>
        <p:nvSpPr>
          <p:cNvPr id="5125" name="Line 10">
            <a:extLst>
              <a:ext uri="{FF2B5EF4-FFF2-40B4-BE49-F238E27FC236}">
                <a16:creationId xmlns:a16="http://schemas.microsoft.com/office/drawing/2014/main" id="{B0289817-2C85-4DF8-BF4D-21E96B0E96D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48000" y="1066800"/>
            <a:ext cx="152400" cy="381000"/>
          </a:xfrm>
          <a:prstGeom prst="line">
            <a:avLst/>
          </a:prstGeom>
          <a:noFill/>
          <a:ln w="19050">
            <a:solidFill>
              <a:srgbClr val="FA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Slide Number Placeholder 5">
            <a:extLst>
              <a:ext uri="{FF2B5EF4-FFF2-40B4-BE49-F238E27FC236}">
                <a16:creationId xmlns:a16="http://schemas.microsoft.com/office/drawing/2014/main" id="{225AA577-213A-4C8A-906A-69E45950B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5A753A6-54D7-4343-B5B5-842EE98CF18D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 sz="1400"/>
          </a:p>
        </p:txBody>
      </p:sp>
      <p:sp>
        <p:nvSpPr>
          <p:cNvPr id="5127" name="Text Box 8">
            <a:extLst>
              <a:ext uri="{FF2B5EF4-FFF2-40B4-BE49-F238E27FC236}">
                <a16:creationId xmlns:a16="http://schemas.microsoft.com/office/drawing/2014/main" id="{46A935CF-DBDA-436F-9AE1-54EA81FFF7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7325" y="1143000"/>
            <a:ext cx="44608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rgbClr val="FAFF00"/>
                </a:solidFill>
                <a:latin typeface="Georgia" panose="02040502050405020303" pitchFamily="18" charset="0"/>
              </a:rPr>
              <a:t>Still Middle School (~7.5 miles)</a:t>
            </a:r>
          </a:p>
        </p:txBody>
      </p:sp>
      <p:sp>
        <p:nvSpPr>
          <p:cNvPr id="5128" name="Line 10">
            <a:extLst>
              <a:ext uri="{FF2B5EF4-FFF2-40B4-BE49-F238E27FC236}">
                <a16:creationId xmlns:a16="http://schemas.microsoft.com/office/drawing/2014/main" id="{B2DD65ED-4413-4919-8B36-941D3DF8CDA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82000" y="1143000"/>
            <a:ext cx="685800" cy="304800"/>
          </a:xfrm>
          <a:prstGeom prst="line">
            <a:avLst/>
          </a:prstGeom>
          <a:noFill/>
          <a:ln w="19050">
            <a:solidFill>
              <a:srgbClr val="FA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04190D0-9B85-47E1-9813-0022285723B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sz="6000" b="1" dirty="0">
                <a:solidFill>
                  <a:srgbClr val="B7001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Why Einstein?</a:t>
            </a:r>
            <a:endParaRPr lang="en-US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7DB0FB3C-1866-4785-A5A9-D2EF399767E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0" y="990600"/>
            <a:ext cx="9144000" cy="2590800"/>
          </a:xfrm>
        </p:spPr>
        <p:txBody>
          <a:bodyPr/>
          <a:lstStyle/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Because … he was Einstein!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Widely regarded as one of the most influential and best known scientists and intellectuals in modern history. Often regarded as the father of modern physics</a:t>
            </a:r>
          </a:p>
        </p:txBody>
      </p:sp>
      <p:pic>
        <p:nvPicPr>
          <p:cNvPr id="9220" name="Picture 4" descr="Image1">
            <a:extLst>
              <a:ext uri="{FF2B5EF4-FFF2-40B4-BE49-F238E27FC236}">
                <a16:creationId xmlns:a16="http://schemas.microsoft.com/office/drawing/2014/main" id="{B23D5721-7D66-41C5-89F1-82496F576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675" y="4022725"/>
            <a:ext cx="1744663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 descr="Image2">
            <a:extLst>
              <a:ext uri="{FF2B5EF4-FFF2-40B4-BE49-F238E27FC236}">
                <a16:creationId xmlns:a16="http://schemas.microsoft.com/office/drawing/2014/main" id="{9D077D7D-6016-4A8F-9941-C197A3AFA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038600"/>
            <a:ext cx="2517775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 descr="Image3">
            <a:extLst>
              <a:ext uri="{FF2B5EF4-FFF2-40B4-BE49-F238E27FC236}">
                <a16:creationId xmlns:a16="http://schemas.microsoft.com/office/drawing/2014/main" id="{5336DA8D-469D-430D-B019-CC780E6E5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16413"/>
            <a:ext cx="2743200" cy="254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3" name="Text Box 7">
            <a:extLst>
              <a:ext uri="{FF2B5EF4-FFF2-40B4-BE49-F238E27FC236}">
                <a16:creationId xmlns:a16="http://schemas.microsoft.com/office/drawing/2014/main" id="{64655BB0-3163-4D37-9D1C-07D0498CD0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3641725"/>
            <a:ext cx="37560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 b="1">
                <a:solidFill>
                  <a:schemeClr val="accent2"/>
                </a:solidFill>
                <a:latin typeface="Georgia" panose="02040502050405020303" pitchFamily="18" charset="0"/>
              </a:rPr>
              <a:t>1905: Clerk in Patent Office</a:t>
            </a:r>
          </a:p>
        </p:txBody>
      </p:sp>
      <p:sp>
        <p:nvSpPr>
          <p:cNvPr id="9224" name="Text Box 8">
            <a:extLst>
              <a:ext uri="{FF2B5EF4-FFF2-40B4-BE49-F238E27FC236}">
                <a16:creationId xmlns:a16="http://schemas.microsoft.com/office/drawing/2014/main" id="{EAB6BDE6-782E-4814-9CB1-ECDE3086E8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6450013"/>
            <a:ext cx="18399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000" b="1">
                <a:solidFill>
                  <a:schemeClr val="accent2"/>
                </a:solidFill>
                <a:latin typeface="Georgia" panose="02040502050405020303" pitchFamily="18" charset="0"/>
                <a:ea typeface="新細明體" panose="020B0604030504040204" pitchFamily="18" charset="-120"/>
              </a:rPr>
              <a:t>At older age</a:t>
            </a:r>
            <a:r>
              <a:rPr lang="en-US" altLang="en-US" sz="2000" b="1">
                <a:solidFill>
                  <a:schemeClr val="accent2"/>
                </a:solidFill>
                <a:latin typeface="Georgia" panose="02040502050405020303" pitchFamily="18" charset="0"/>
                <a:ea typeface="新細明體" panose="020B0604030504040204" pitchFamily="18" charset="-120"/>
              </a:rPr>
              <a:t>!</a:t>
            </a:r>
          </a:p>
        </p:txBody>
      </p:sp>
      <p:sp>
        <p:nvSpPr>
          <p:cNvPr id="9225" name="Text Box 9">
            <a:extLst>
              <a:ext uri="{FF2B5EF4-FFF2-40B4-BE49-F238E27FC236}">
                <a16:creationId xmlns:a16="http://schemas.microsoft.com/office/drawing/2014/main" id="{6104562F-26A9-4975-BB1A-5CDA75020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962400"/>
            <a:ext cx="1600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 b="1">
                <a:solidFill>
                  <a:schemeClr val="accent2"/>
                </a:solidFill>
                <a:latin typeface="Georgia" panose="02040502050405020303" pitchFamily="18" charset="0"/>
              </a:rPr>
              <a:t>School</a:t>
            </a:r>
            <a:r>
              <a:rPr lang="en-US" altLang="zh-TW" sz="2000" b="1">
                <a:solidFill>
                  <a:schemeClr val="accent2"/>
                </a:solidFill>
                <a:latin typeface="Georgia" panose="02040502050405020303" pitchFamily="18" charset="0"/>
                <a:ea typeface="新細明體" panose="020B0604030504040204" pitchFamily="18" charset="-120"/>
              </a:rPr>
              <a:t> </a:t>
            </a:r>
            <a:r>
              <a:rPr lang="en-US" altLang="en-US" sz="2000" b="1">
                <a:solidFill>
                  <a:schemeClr val="accent2"/>
                </a:solidFill>
                <a:latin typeface="Georgia" panose="02040502050405020303" pitchFamily="18" charset="0"/>
                <a:ea typeface="新細明體" panose="020B0604030504040204" pitchFamily="18" charset="-120"/>
              </a:rPr>
              <a:t>boy</a:t>
            </a:r>
          </a:p>
        </p:txBody>
      </p:sp>
      <p:sp>
        <p:nvSpPr>
          <p:cNvPr id="9226" name="Slide Number Placeholder 9">
            <a:extLst>
              <a:ext uri="{FF2B5EF4-FFF2-40B4-BE49-F238E27FC236}">
                <a16:creationId xmlns:a16="http://schemas.microsoft.com/office/drawing/2014/main" id="{3802A073-57B8-43FC-9AD1-87734EB0E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7916190-1849-4DA3-8913-4329960806A7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 sz="1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1A99960C-3E47-4B62-8055-C726C1354A8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sz="6000" b="1" dirty="0">
                <a:solidFill>
                  <a:srgbClr val="B7001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did Einstein do?</a:t>
            </a:r>
            <a:endParaRPr lang="en-US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A1AC85D3-F22B-45CF-9133-97AE508C35F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28600" y="1371600"/>
            <a:ext cx="8763000" cy="5181600"/>
          </a:xfrm>
        </p:spPr>
        <p:txBody>
          <a:bodyPr/>
          <a:lstStyle/>
          <a:p>
            <a:pPr algn="l" eaLnBrk="1" hangingPunct="1">
              <a:buClr>
                <a:srgbClr val="C00000"/>
              </a:buClr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Many, many discoveries. Easily could have won 3-4 Nobel prizes. Won only one for the discovery of the law of the photoelectric effect.</a:t>
            </a:r>
          </a:p>
          <a:p>
            <a:pPr algn="l" eaLnBrk="1" hangingPunct="1">
              <a:buClr>
                <a:srgbClr val="C00000"/>
              </a:buClr>
            </a:pPr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eaLnBrk="1" hangingPunct="1">
              <a:buClr>
                <a:srgbClr val="C00000"/>
              </a:buClr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Two theories of </a:t>
            </a:r>
            <a:r>
              <a:rPr lang="en-US" alt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relativity 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(Special Relativity and General Relativity)</a:t>
            </a:r>
          </a:p>
          <a:p>
            <a:pPr lvl="1" algn="l" eaLnBrk="1" hangingPunct="1"/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l" eaLnBrk="1" hangingPunct="1"/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 E=mc</a:t>
            </a:r>
            <a:r>
              <a:rPr lang="en-US" altLang="en-US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 (special relativity)</a:t>
            </a:r>
          </a:p>
          <a:p>
            <a:pPr lvl="1" algn="l" eaLnBrk="1" hangingPunct="1"/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 Gravity (general relativity)</a:t>
            </a:r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80EBED79-90BB-40E9-9F81-4A5E8AD1B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599C61-28A4-4094-9CBA-89B8D8EB283E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DFDAC707-C6D4-4638-B193-F089DDB4163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sz="4800" b="1" dirty="0">
                <a:solidFill>
                  <a:srgbClr val="B7001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Space and Time</a:t>
            </a:r>
            <a:endParaRPr lang="en-US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167AE1E9-293C-4643-ABC5-C8A3B03BA66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9144000" cy="4876800"/>
          </a:xfrm>
        </p:spPr>
        <p:txBody>
          <a:bodyPr/>
          <a:lstStyle/>
          <a:p>
            <a:pPr algn="l" eaLnBrk="1" hangingPunct="1"/>
            <a:r>
              <a:rPr lang="en-US" alt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Space</a:t>
            </a:r>
          </a:p>
          <a:p>
            <a:pPr lvl="1" algn="l" eaLnBrk="1" hangingPunct="1"/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This piece of paper is 8 inches long</a:t>
            </a:r>
          </a:p>
          <a:p>
            <a:pPr lvl="1" algn="l" eaLnBrk="1" hangingPunct="1"/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It is 1.5 miles from the school to the store</a:t>
            </a:r>
          </a:p>
          <a:p>
            <a:pPr algn="l" eaLnBrk="1" hangingPunct="1"/>
            <a:r>
              <a:rPr lang="en-US" alt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Time</a:t>
            </a:r>
          </a:p>
          <a:p>
            <a:pPr lvl="1" algn="l" eaLnBrk="1" hangingPunct="1"/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I have to get up at 7 am</a:t>
            </a:r>
          </a:p>
          <a:p>
            <a:pPr lvl="1" algn="l" eaLnBrk="1" hangingPunct="1"/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The bus is 20 minutes late</a:t>
            </a:r>
          </a:p>
          <a:p>
            <a:pPr algn="l" eaLnBrk="1" hangingPunct="1"/>
            <a:r>
              <a:rPr lang="en-US" alt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But …</a:t>
            </a:r>
          </a:p>
          <a:p>
            <a:pPr lvl="1" algn="l" eaLnBrk="1" hangingPunct="1"/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What do we mean by distance (such as 1.5 miles)?</a:t>
            </a:r>
          </a:p>
          <a:p>
            <a:pPr lvl="1" algn="l" eaLnBrk="1" hangingPunct="1"/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What do we mean by a time (such as 7 am)?</a:t>
            </a:r>
          </a:p>
        </p:txBody>
      </p:sp>
      <p:pic>
        <p:nvPicPr>
          <p:cNvPr id="13316" name="Picture 4" descr="clock">
            <a:extLst>
              <a:ext uri="{FF2B5EF4-FFF2-40B4-BE49-F238E27FC236}">
                <a16:creationId xmlns:a16="http://schemas.microsoft.com/office/drawing/2014/main" id="{E8746112-D68A-4ED5-B7CD-29BFE2C11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657600"/>
            <a:ext cx="162083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 descr="ruler">
            <a:extLst>
              <a:ext uri="{FF2B5EF4-FFF2-40B4-BE49-F238E27FC236}">
                <a16:creationId xmlns:a16="http://schemas.microsoft.com/office/drawing/2014/main" id="{BA59A853-3889-4BED-A404-6DCA3746A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2057400"/>
            <a:ext cx="129698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Slide Number Placeholder 5">
            <a:extLst>
              <a:ext uri="{FF2B5EF4-FFF2-40B4-BE49-F238E27FC236}">
                <a16:creationId xmlns:a16="http://schemas.microsoft.com/office/drawing/2014/main" id="{37312D8E-6F67-4FE1-98D1-B6B4EFC77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645E257-83E4-44E2-B824-D1FA5CE6EAE3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DE522842-CC70-4E52-95D4-1D91E6ED70C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/>
            <a:r>
              <a:rPr lang="en-US" altLang="en-US" sz="4800">
                <a:solidFill>
                  <a:srgbClr val="B70017"/>
                </a:solidFill>
                <a:latin typeface="Georgia" panose="02040502050405020303" pitchFamily="18" charset="0"/>
              </a:rPr>
              <a:t>Space and Time for Aristotle</a:t>
            </a:r>
            <a:endParaRPr lang="en-US" altLang="en-US">
              <a:latin typeface="Georgia" panose="02040502050405020303" pitchFamily="18" charset="0"/>
            </a:endParaRP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64F54B1A-F707-4D60-85DC-4ECB6D18C44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0" y="914400"/>
            <a:ext cx="6019800" cy="5943600"/>
          </a:xfrm>
        </p:spPr>
        <p:txBody>
          <a:bodyPr/>
          <a:lstStyle/>
          <a:p>
            <a:pPr algn="l" eaLnBrk="1" hangingPunct="1"/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“prime mover”</a:t>
            </a:r>
          </a:p>
          <a:p>
            <a:pPr lvl="1" algn="l" eaLnBrk="1" hangingPunct="1"/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 privileged being in the state of perpetual, absolute rest</a:t>
            </a:r>
          </a:p>
          <a:p>
            <a:pPr algn="l" eaLnBrk="1" hangingPunct="1"/>
            <a:endParaRPr lang="en-US" altLang="en-US" sz="2400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eaLnBrk="1" hangingPunct="1"/>
            <a:r>
              <a:rPr lang="en-US" altLang="en-US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Space</a:t>
            </a:r>
          </a:p>
          <a:p>
            <a:pPr algn="l" eaLnBrk="1" hangingPunct="1"/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Defined by (x, y, z) coordinate system with  respect to the prime mover</a:t>
            </a:r>
          </a:p>
          <a:p>
            <a:pPr lvl="1" algn="l" eaLnBrk="1" hangingPunct="1"/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Unique and clearly defined</a:t>
            </a:r>
          </a:p>
          <a:p>
            <a:pPr algn="l" eaLnBrk="1" hangingPunct="1"/>
            <a:endParaRPr lang="en-US" altLang="en-US" sz="2400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eaLnBrk="1" hangingPunct="1"/>
            <a:r>
              <a:rPr lang="en-US" altLang="en-US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Time</a:t>
            </a:r>
          </a:p>
          <a:p>
            <a:pPr algn="l" eaLnBrk="1" hangingPunct="1"/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Time is measured by the prime mover’s clocks</a:t>
            </a:r>
          </a:p>
        </p:txBody>
      </p:sp>
      <p:pic>
        <p:nvPicPr>
          <p:cNvPr id="15364" name="Picture 4" descr="aristotle">
            <a:extLst>
              <a:ext uri="{FF2B5EF4-FFF2-40B4-BE49-F238E27FC236}">
                <a16:creationId xmlns:a16="http://schemas.microsoft.com/office/drawing/2014/main" id="{D8C9EC8D-9CC5-4502-9198-D535FFCE7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8538" y="1447800"/>
            <a:ext cx="2989262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 Box 5">
            <a:extLst>
              <a:ext uri="{FF2B5EF4-FFF2-40B4-BE49-F238E27FC236}">
                <a16:creationId xmlns:a16="http://schemas.microsoft.com/office/drawing/2014/main" id="{6D919EB0-E1B8-42A5-A92C-A26726E68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4863" y="5410200"/>
            <a:ext cx="3259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  <a:latin typeface="Georgia" panose="02040502050405020303" pitchFamily="18" charset="0"/>
              </a:rPr>
              <a:t>Aristotle (384-322 BC)</a:t>
            </a:r>
          </a:p>
        </p:txBody>
      </p:sp>
      <p:sp>
        <p:nvSpPr>
          <p:cNvPr id="15366" name="Slide Number Placeholder 5">
            <a:extLst>
              <a:ext uri="{FF2B5EF4-FFF2-40B4-BE49-F238E27FC236}">
                <a16:creationId xmlns:a16="http://schemas.microsoft.com/office/drawing/2014/main" id="{0CF241E6-26DB-49E1-AD9A-9F4DDFD0E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ED09CDB-731B-42F7-8A29-88C5C278A9FD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B6DA4B7A-DF75-4F58-AF98-746FB18C318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/>
            <a:r>
              <a:rPr lang="en-US" altLang="en-US" sz="4800" b="1" dirty="0">
                <a:solidFill>
                  <a:srgbClr val="B7001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Space for Galileo</a:t>
            </a:r>
            <a:endParaRPr lang="en-US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22E4D9E2-3B8C-4202-8373-FA434FA75AC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80974" y="1143000"/>
            <a:ext cx="5305425" cy="4953000"/>
          </a:xfrm>
        </p:spPr>
        <p:txBody>
          <a:bodyPr/>
          <a:lstStyle/>
          <a:p>
            <a:pPr algn="l" eaLnBrk="1" hangingPunct="1"/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No such things as “absolute rest”</a:t>
            </a:r>
          </a:p>
          <a:p>
            <a:pPr algn="l" eaLnBrk="1" hangingPunct="1"/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eaLnBrk="1" hangingPunct="1"/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The laws of nature and physics are identical for anybody moving with a constant speed along a straight line</a:t>
            </a:r>
          </a:p>
        </p:txBody>
      </p:sp>
      <p:pic>
        <p:nvPicPr>
          <p:cNvPr id="17412" name="Picture 7">
            <a:extLst>
              <a:ext uri="{FF2B5EF4-FFF2-40B4-BE49-F238E27FC236}">
                <a16:creationId xmlns:a16="http://schemas.microsoft.com/office/drawing/2014/main" id="{53CFDA23-E67B-467D-B107-30D1C5BD1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0385"/>
          <a:stretch>
            <a:fillRect/>
          </a:stretch>
        </p:blipFill>
        <p:spPr bwMode="auto">
          <a:xfrm>
            <a:off x="5483086" y="1257300"/>
            <a:ext cx="3517900" cy="453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 Box 8">
            <a:extLst>
              <a:ext uri="{FF2B5EF4-FFF2-40B4-BE49-F238E27FC236}">
                <a16:creationId xmlns:a16="http://schemas.microsoft.com/office/drawing/2014/main" id="{7994D54F-58C6-45B8-8AF7-17CC1C041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5824330"/>
            <a:ext cx="34932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Galileo Galilei (1564-1642)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EF3FFBB7-42C8-41CF-84A7-28AD7B6DD13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B7001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Space for Sir Isaac Newton</a:t>
            </a:r>
            <a:endParaRPr lang="en-US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60559CFB-0D72-4366-AF44-F45D248B485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1524000"/>
            <a:ext cx="4953000" cy="4495800"/>
          </a:xfrm>
        </p:spPr>
        <p:txBody>
          <a:bodyPr/>
          <a:lstStyle/>
          <a:p>
            <a:pPr lvl="1" algn="l" eaLnBrk="1" hangingPunct="1"/>
            <a:endParaRPr lang="en-US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l" eaLnBrk="1" hangingPunct="1"/>
            <a:endParaRPr lang="en-US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l" eaLnBrk="1" hangingPunct="1"/>
            <a:r>
              <a:rPr lang="en-US" alt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There exists </a:t>
            </a:r>
            <a:r>
              <a:rPr lang="en-US" alt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absolute space</a:t>
            </a:r>
            <a:r>
              <a:rPr lang="en-US" alt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, but we measure space only relative to other objects in space</a:t>
            </a:r>
          </a:p>
        </p:txBody>
      </p:sp>
      <p:sp>
        <p:nvSpPr>
          <p:cNvPr id="19460" name="Text Box 4">
            <a:extLst>
              <a:ext uri="{FF2B5EF4-FFF2-40B4-BE49-F238E27FC236}">
                <a16:creationId xmlns:a16="http://schemas.microsoft.com/office/drawing/2014/main" id="{E61BCAB0-BBA8-4121-BDCE-C644187559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0675" y="5943600"/>
            <a:ext cx="3676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  <a:latin typeface="Georgia" panose="02040502050405020303" pitchFamily="18" charset="0"/>
              </a:rPr>
              <a:t>Isaac Newton (1643-1727)</a:t>
            </a:r>
          </a:p>
        </p:txBody>
      </p:sp>
      <p:pic>
        <p:nvPicPr>
          <p:cNvPr id="19461" name="Picture 5">
            <a:extLst>
              <a:ext uri="{FF2B5EF4-FFF2-40B4-BE49-F238E27FC236}">
                <a16:creationId xmlns:a16="http://schemas.microsoft.com/office/drawing/2014/main" id="{9ECBE2E7-68AE-43FB-B668-0374022EF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350" y="3022600"/>
            <a:ext cx="2882900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6">
            <a:extLst>
              <a:ext uri="{FF2B5EF4-FFF2-40B4-BE49-F238E27FC236}">
                <a16:creationId xmlns:a16="http://schemas.microsoft.com/office/drawing/2014/main" id="{F0E278F8-7B5C-49C6-A194-A0E269D54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878647"/>
            <a:ext cx="1752600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7">
            <a:extLst>
              <a:ext uri="{FF2B5EF4-FFF2-40B4-BE49-F238E27FC236}">
                <a16:creationId xmlns:a16="http://schemas.microsoft.com/office/drawing/2014/main" id="{5B4D61B0-51CA-450E-A9F0-8A1114322A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914400"/>
            <a:ext cx="15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4" name="Line 8">
            <a:extLst>
              <a:ext uri="{FF2B5EF4-FFF2-40B4-BE49-F238E27FC236}">
                <a16:creationId xmlns:a16="http://schemas.microsoft.com/office/drawing/2014/main" id="{4014B449-B2D4-4749-9EE1-E46AFA69020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239000" y="2278822"/>
            <a:ext cx="152400" cy="7620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B43D499D-05B2-4753-9C7F-060A84E2D4A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/>
            <a:r>
              <a:rPr lang="en-US" altLang="en-US" sz="4800">
                <a:solidFill>
                  <a:srgbClr val="B70017"/>
                </a:solidFill>
                <a:latin typeface="Georgia" panose="02040502050405020303" pitchFamily="18" charset="0"/>
              </a:rPr>
              <a:t>Time for Sir Isaac Newton</a:t>
            </a:r>
            <a:endParaRPr lang="en-US" altLang="en-US">
              <a:latin typeface="Georgia" panose="02040502050405020303" pitchFamily="18" charset="0"/>
            </a:endParaRP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4B17F684-D51F-43D4-92B8-982BA444739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2057400"/>
            <a:ext cx="4876800" cy="3810000"/>
          </a:xfrm>
        </p:spPr>
        <p:txBody>
          <a:bodyPr/>
          <a:lstStyle/>
          <a:p>
            <a:pPr lvl="1" algn="l" eaLnBrk="1" hangingPunct="1"/>
            <a:r>
              <a:rPr lang="en-US" alt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There exists an absolute time, but we measure relative time only</a:t>
            </a:r>
          </a:p>
        </p:txBody>
      </p:sp>
      <p:sp>
        <p:nvSpPr>
          <p:cNvPr id="21508" name="Text Box 5">
            <a:extLst>
              <a:ext uri="{FF2B5EF4-FFF2-40B4-BE49-F238E27FC236}">
                <a16:creationId xmlns:a16="http://schemas.microsoft.com/office/drawing/2014/main" id="{A533E5FA-5690-44E5-A80A-1ACA8AF93A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4950" y="5715000"/>
            <a:ext cx="3676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  <a:latin typeface="Georgia" panose="02040502050405020303" pitchFamily="18" charset="0"/>
              </a:rPr>
              <a:t>Isaac Newton (1643-1727)</a:t>
            </a:r>
          </a:p>
        </p:txBody>
      </p:sp>
      <p:pic>
        <p:nvPicPr>
          <p:cNvPr id="21509" name="Picture 6">
            <a:extLst>
              <a:ext uri="{FF2B5EF4-FFF2-40B4-BE49-F238E27FC236}">
                <a16:creationId xmlns:a16="http://schemas.microsoft.com/office/drawing/2014/main" id="{0EC8869C-3A54-4F1D-ABBE-9957EE18F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150" y="2870200"/>
            <a:ext cx="2882900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1510" name="Object 14">
            <a:extLst>
              <a:ext uri="{FF2B5EF4-FFF2-40B4-BE49-F238E27FC236}">
                <a16:creationId xmlns:a16="http://schemas.microsoft.com/office/drawing/2014/main" id="{B8C7F4DE-BB3B-4084-A425-997971493F9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92850" y="942975"/>
          <a:ext cx="1852613" cy="1392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0" name="Equation" r:id="rId5" imgW="545863" imgH="368140" progId="Equation.3">
                  <p:embed/>
                </p:oleObj>
              </mc:Choice>
              <mc:Fallback>
                <p:oleObj name="Equation" r:id="rId5" imgW="545863" imgH="36814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92850" y="942975"/>
                        <a:ext cx="1852613" cy="1392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1" name="Slide Number Placeholder 6">
            <a:extLst>
              <a:ext uri="{FF2B5EF4-FFF2-40B4-BE49-F238E27FC236}">
                <a16:creationId xmlns:a16="http://schemas.microsoft.com/office/drawing/2014/main" id="{4F87F6F8-D579-433F-8E67-33D24AB8C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9483242-B40E-4995-8734-706236478F49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84DEB5C0-46D3-4178-9B16-F544DE4DCBF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B7001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Einstein’s genius</a:t>
            </a:r>
            <a:endParaRPr lang="en-US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01E07059-E318-4B8D-A560-B5B747FE39B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0" y="990600"/>
            <a:ext cx="5181600" cy="5867400"/>
          </a:xfrm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r>
              <a:rPr lang="en-US" altLang="zh-TW" sz="2400" b="1" dirty="0">
                <a:latin typeface="Calibri" panose="020F0502020204030204" pitchFamily="34" charset="0"/>
                <a:ea typeface="新細明體" panose="020B0604030504040204" pitchFamily="18" charset="-120"/>
                <a:cs typeface="Calibri" panose="020F0502020204030204" pitchFamily="34" charset="0"/>
              </a:rPr>
              <a:t>Change </a:t>
            </a:r>
            <a:r>
              <a:rPr lang="en-US" altLang="zh-TW" sz="2400" b="1" dirty="0">
                <a:solidFill>
                  <a:schemeClr val="accent2"/>
                </a:solidFill>
                <a:latin typeface="Calibri" panose="020F0502020204030204" pitchFamily="34" charset="0"/>
                <a:ea typeface="新細明體" panose="020B0604030504040204" pitchFamily="18" charset="-120"/>
                <a:cs typeface="Calibri" panose="020F0502020204030204" pitchFamily="34" charset="0"/>
              </a:rPr>
              <a:t>the definition of time</a:t>
            </a:r>
            <a:r>
              <a:rPr lang="en-US" altLang="zh-TW" sz="2400" b="1" dirty="0">
                <a:latin typeface="Calibri" panose="020F0502020204030204" pitchFamily="34" charset="0"/>
                <a:ea typeface="新細明體" panose="020B0604030504040204" pitchFamily="18" charset="-120"/>
                <a:cs typeface="Calibri" panose="020F0502020204030204" pitchFamily="34" charset="0"/>
              </a:rPr>
              <a:t>:</a:t>
            </a:r>
          </a:p>
          <a:p>
            <a:pPr algn="l" eaLnBrk="1" hangingPunct="1">
              <a:spcBef>
                <a:spcPct val="0"/>
              </a:spcBef>
            </a:pPr>
            <a:endParaRPr lang="en-US" altLang="zh-TW" sz="2400" b="1" dirty="0">
              <a:latin typeface="Calibri" panose="020F0502020204030204" pitchFamily="34" charset="0"/>
              <a:ea typeface="新細明體" panose="020B0604030504040204" pitchFamily="18" charset="-120"/>
              <a:cs typeface="Calibri" panose="020F0502020204030204" pitchFamily="34" charset="0"/>
            </a:endParaRPr>
          </a:p>
          <a:p>
            <a:pPr algn="l" eaLnBrk="1" hangingPunct="1">
              <a:spcBef>
                <a:spcPct val="0"/>
              </a:spcBef>
            </a:pPr>
            <a:r>
              <a:rPr lang="en-US" altLang="zh-TW" sz="2400" b="1" dirty="0">
                <a:latin typeface="Calibri" panose="020F0502020204030204" pitchFamily="34" charset="0"/>
                <a:ea typeface="新細明體" panose="020B0604030504040204" pitchFamily="18" charset="-120"/>
                <a:cs typeface="Calibri" panose="020F0502020204030204" pitchFamily="34" charset="0"/>
              </a:rPr>
              <a:t>  “It might appear possible to overcome all the difficulties attending the definition of ‘time’ by substituting ‘the position of the small hand of my watch’ for ‘time’ ”.</a:t>
            </a:r>
          </a:p>
          <a:p>
            <a:pPr algn="l" eaLnBrk="1" hangingPunct="1">
              <a:spcBef>
                <a:spcPct val="0"/>
              </a:spcBef>
            </a:pPr>
            <a:endParaRPr lang="en-US" altLang="zh-TW" sz="2400" b="1" dirty="0">
              <a:latin typeface="Calibri" panose="020F0502020204030204" pitchFamily="34" charset="0"/>
              <a:ea typeface="新細明體" panose="020B0604030504040204" pitchFamily="18" charset="-120"/>
              <a:cs typeface="Calibri" panose="020F0502020204030204" pitchFamily="34" charset="0"/>
            </a:endParaRPr>
          </a:p>
          <a:p>
            <a:pPr algn="l" eaLnBrk="1" hangingPunct="1">
              <a:spcBef>
                <a:spcPct val="0"/>
              </a:spcBef>
            </a:pPr>
            <a:r>
              <a:rPr lang="en-US" altLang="zh-TW" sz="2400" b="1" dirty="0">
                <a:latin typeface="Calibri" panose="020F0502020204030204" pitchFamily="34" charset="0"/>
                <a:ea typeface="新細明體" panose="020B0604030504040204" pitchFamily="18" charset="-120"/>
                <a:cs typeface="Calibri" panose="020F0502020204030204" pitchFamily="34" charset="0"/>
              </a:rPr>
              <a:t>Example:</a:t>
            </a:r>
          </a:p>
          <a:p>
            <a:pPr algn="l" eaLnBrk="1" hangingPunct="1">
              <a:spcBef>
                <a:spcPct val="0"/>
              </a:spcBef>
            </a:pPr>
            <a:r>
              <a:rPr lang="en-US" altLang="zh-TW" sz="2400" b="1" dirty="0">
                <a:latin typeface="Calibri" panose="020F0502020204030204" pitchFamily="34" charset="0"/>
                <a:ea typeface="新細明體" panose="020B0604030504040204" pitchFamily="18" charset="-120"/>
                <a:cs typeface="Calibri" panose="020F0502020204030204" pitchFamily="34" charset="0"/>
              </a:rPr>
              <a:t>By “ ‘That train arrives here at 7 o’clock,’ I mean something like this: ‘The pointing of the small hand of my watch to 7 and the arrival of the train are simultaneous events’ ”</a:t>
            </a:r>
          </a:p>
          <a:p>
            <a:pPr algn="l" eaLnBrk="1" hangingPunct="1">
              <a:spcBef>
                <a:spcPct val="0"/>
              </a:spcBef>
            </a:pPr>
            <a:r>
              <a:rPr lang="en-US" altLang="zh-TW" sz="2400" b="1" dirty="0">
                <a:latin typeface="Calibri" panose="020F0502020204030204" pitchFamily="34" charset="0"/>
                <a:ea typeface="新細明體" panose="020B0604030504040204" pitchFamily="18" charset="-120"/>
                <a:cs typeface="Calibri" panose="020F0502020204030204" pitchFamily="34" charset="0"/>
              </a:rPr>
              <a:t>              - famous 1905 Einstein paper</a:t>
            </a:r>
            <a:endParaRPr lang="en-US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556" name="Picture 7">
            <a:extLst>
              <a:ext uri="{FF2B5EF4-FFF2-40B4-BE49-F238E27FC236}">
                <a16:creationId xmlns:a16="http://schemas.microsoft.com/office/drawing/2014/main" id="{AE125F43-8D47-467E-8734-118DDE1C7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143000"/>
            <a:ext cx="3784600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3557" name="Slide Number Placeholder 4">
            <a:extLst>
              <a:ext uri="{FF2B5EF4-FFF2-40B4-BE49-F238E27FC236}">
                <a16:creationId xmlns:a16="http://schemas.microsoft.com/office/drawing/2014/main" id="{C2AF6B4B-7B13-4D30-8714-6F6435025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0B25EC7-2C17-47F9-9C84-C88345C9D442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 sz="1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03B9D-E8C7-4027-BC82-016E7F5B4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SpaceTime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CBA80-2824-4913-B0BF-A66E5F06E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A few years before Einstein, light had been shown to move at a constant speed.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Remember, Speed =  d / 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Normally, speed is relative to distance and time.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However, if speed is constant, then distance and time are relative.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F8D3D9-CBE3-4DDF-85D4-0435D22D3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39D01C-6DE1-4799-9055-41E69939C832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51552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5083DF1B-5F23-477A-99FC-8004932F056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/>
            <a:r>
              <a:rPr lang="en-US" altLang="en-US" sz="4800">
                <a:solidFill>
                  <a:srgbClr val="B70017"/>
                </a:solidFill>
                <a:latin typeface="Georgia" panose="02040502050405020303" pitchFamily="18" charset="0"/>
              </a:rPr>
              <a:t>How do we see moving things?</a:t>
            </a:r>
            <a:endParaRPr lang="en-US" altLang="en-US">
              <a:latin typeface="Georgia" panose="02040502050405020303" pitchFamily="18" charset="0"/>
            </a:endParaRPr>
          </a:p>
        </p:txBody>
      </p:sp>
      <p:sp>
        <p:nvSpPr>
          <p:cNvPr id="29699" name="Text Box 5">
            <a:extLst>
              <a:ext uri="{FF2B5EF4-FFF2-40B4-BE49-F238E27FC236}">
                <a16:creationId xmlns:a16="http://schemas.microsoft.com/office/drawing/2014/main" id="{8BB8F245-5F8A-461B-A774-40C3192A52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334000"/>
            <a:ext cx="9144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 b="1">
                <a:solidFill>
                  <a:srgbClr val="B70017"/>
                </a:solidFill>
                <a:latin typeface="Georgia" panose="02040502050405020303" pitchFamily="18" charset="0"/>
              </a:rPr>
              <a:t>Relativity of distance!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 b="1">
                <a:solidFill>
                  <a:srgbClr val="B70017"/>
                </a:solidFill>
                <a:latin typeface="Georgia" panose="02040502050405020303" pitchFamily="18" charset="0"/>
              </a:rPr>
              <a:t>Moving sign appears to be shorter!</a:t>
            </a:r>
          </a:p>
        </p:txBody>
      </p:sp>
      <p:sp>
        <p:nvSpPr>
          <p:cNvPr id="29700" name="Slide Number Placeholder 6">
            <a:extLst>
              <a:ext uri="{FF2B5EF4-FFF2-40B4-BE49-F238E27FC236}">
                <a16:creationId xmlns:a16="http://schemas.microsoft.com/office/drawing/2014/main" id="{C5FD9ADC-3DE0-4B4C-99DA-E70FFA5E2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F488633-0C44-4F09-B88C-6859CCA0A320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400"/>
          </a:p>
        </p:txBody>
      </p:sp>
      <p:pic>
        <p:nvPicPr>
          <p:cNvPr id="29701" name="Picture 7" descr="lcc.gif">
            <a:extLst>
              <a:ext uri="{FF2B5EF4-FFF2-40B4-BE49-F238E27FC236}">
                <a16:creationId xmlns:a16="http://schemas.microsoft.com/office/drawing/2014/main" id="{F5E3F62E-3AF7-49B0-A3AE-9D5842964E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0"/>
            <a:ext cx="35814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8" descr="lca.gif">
            <a:extLst>
              <a:ext uri="{FF2B5EF4-FFF2-40B4-BE49-F238E27FC236}">
                <a16:creationId xmlns:a16="http://schemas.microsoft.com/office/drawing/2014/main" id="{6F893FC7-4B05-4EFB-925F-9C2976C307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66800"/>
            <a:ext cx="35814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3" name="TextBox 9">
            <a:extLst>
              <a:ext uri="{FF2B5EF4-FFF2-40B4-BE49-F238E27FC236}">
                <a16:creationId xmlns:a16="http://schemas.microsoft.com/office/drawing/2014/main" id="{184CCBE8-3FB2-48B4-8F68-122600C11E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1371600"/>
            <a:ext cx="447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Georgia" panose="02040502050405020303" pitchFamily="18" charset="0"/>
              </a:rPr>
              <a:t>Moving at 10% of speed of light</a:t>
            </a:r>
          </a:p>
        </p:txBody>
      </p:sp>
      <p:sp>
        <p:nvSpPr>
          <p:cNvPr id="29704" name="TextBox 10">
            <a:extLst>
              <a:ext uri="{FF2B5EF4-FFF2-40B4-BE49-F238E27FC236}">
                <a16:creationId xmlns:a16="http://schemas.microsoft.com/office/drawing/2014/main" id="{3A5F2406-2ACA-49BA-9ABE-4321268E05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3424238"/>
            <a:ext cx="44577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Georgia" panose="02040502050405020303" pitchFamily="18" charset="0"/>
              </a:rPr>
              <a:t>Moving at 99% of speed of light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B5EA98F4-491E-4A66-AB3E-68A955B0EDB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/>
            <a:r>
              <a:rPr lang="en-US" altLang="en-US" sz="4800">
                <a:solidFill>
                  <a:srgbClr val="B70017"/>
                </a:solidFill>
                <a:latin typeface="Georgia" panose="02040502050405020303" pitchFamily="18" charset="0"/>
              </a:rPr>
              <a:t>How do we measure time?</a:t>
            </a:r>
            <a:endParaRPr lang="en-US" altLang="en-US">
              <a:latin typeface="Georgia" panose="02040502050405020303" pitchFamily="18" charset="0"/>
            </a:endParaRPr>
          </a:p>
        </p:txBody>
      </p:sp>
      <p:sp>
        <p:nvSpPr>
          <p:cNvPr id="31747" name="Text Box 3">
            <a:extLst>
              <a:ext uri="{FF2B5EF4-FFF2-40B4-BE49-F238E27FC236}">
                <a16:creationId xmlns:a16="http://schemas.microsoft.com/office/drawing/2014/main" id="{3FCF7937-A92F-4E5C-944F-7C53A34E36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283075"/>
            <a:ext cx="89916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  <a:latin typeface="Georgia" panose="02040502050405020303" pitchFamily="18" charset="0"/>
              </a:rPr>
              <a:t>Imagine a clock that measures time by how long it takes light to bounce back and forth …</a:t>
            </a:r>
          </a:p>
        </p:txBody>
      </p:sp>
      <p:sp>
        <p:nvSpPr>
          <p:cNvPr id="31748" name="Text Box 4">
            <a:extLst>
              <a:ext uri="{FF2B5EF4-FFF2-40B4-BE49-F238E27FC236}">
                <a16:creationId xmlns:a16="http://schemas.microsoft.com/office/drawing/2014/main" id="{198AE57C-78A1-4F85-BDE0-E1AEA2C94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3340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Georgia" panose="02040502050405020303" pitchFamily="18" charset="0"/>
              </a:rPr>
              <a:t>Relativity of distance -&gt; relativity of time!</a:t>
            </a:r>
          </a:p>
        </p:txBody>
      </p:sp>
      <p:pic>
        <p:nvPicPr>
          <p:cNvPr id="31749" name="Picture 6" descr="TimeDialtion_Simplified">
            <a:extLst>
              <a:ext uri="{FF2B5EF4-FFF2-40B4-BE49-F238E27FC236}">
                <a16:creationId xmlns:a16="http://schemas.microsoft.com/office/drawing/2014/main" id="{9EBB4BCD-99E0-4472-9FC4-690A8B0D6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01" b="30327"/>
          <a:stretch>
            <a:fillRect/>
          </a:stretch>
        </p:blipFill>
        <p:spPr bwMode="auto">
          <a:xfrm>
            <a:off x="152400" y="1316038"/>
            <a:ext cx="8382000" cy="264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0" name="Text Box 7">
            <a:extLst>
              <a:ext uri="{FF2B5EF4-FFF2-40B4-BE49-F238E27FC236}">
                <a16:creationId xmlns:a16="http://schemas.microsoft.com/office/drawing/2014/main" id="{AB92BF93-3D87-44CA-85D2-0FE16BFFB1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1997075"/>
            <a:ext cx="13874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  <a:latin typeface="Georgia" panose="02040502050405020303" pitchFamily="18" charset="0"/>
              </a:rPr>
              <a:t>c=speed of light</a:t>
            </a:r>
          </a:p>
        </p:txBody>
      </p:sp>
      <p:sp>
        <p:nvSpPr>
          <p:cNvPr id="31751" name="Slide Number Placeholder 6">
            <a:extLst>
              <a:ext uri="{FF2B5EF4-FFF2-40B4-BE49-F238E27FC236}">
                <a16:creationId xmlns:a16="http://schemas.microsoft.com/office/drawing/2014/main" id="{FDD3C79B-63AE-47FA-980D-733644D12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15311E1-58FD-4284-BE72-831601158DD2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73AEB5D5-316E-45A0-9E45-4C5C96BB27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6702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B7001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Putting it all together</a:t>
            </a:r>
            <a:endParaRPr lang="en-US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795" name="Rectangle 7">
            <a:extLst>
              <a:ext uri="{FF2B5EF4-FFF2-40B4-BE49-F238E27FC236}">
                <a16:creationId xmlns:a16="http://schemas.microsoft.com/office/drawing/2014/main" id="{F6FE01C7-88C2-4E8B-A2FD-726E0B66735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Time and distance are relative</a:t>
            </a:r>
          </a:p>
          <a:p>
            <a:pPr marL="0" indent="0" eaLnBrk="1" hangingPunct="1">
              <a:buNone/>
            </a:pPr>
            <a:endParaRPr lang="en-US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None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Nothing can travel faster than light</a:t>
            </a:r>
          </a:p>
          <a:p>
            <a:pPr marL="0" indent="0" eaLnBrk="1" hangingPunct="1">
              <a:buNone/>
            </a:pPr>
            <a:endParaRPr lang="en-US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None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Moving objects appear smaller and slower in space</a:t>
            </a:r>
          </a:p>
          <a:p>
            <a:pPr marL="457200" lvl="1" indent="0" eaLnBrk="1" hangingPunct="1">
              <a:buNone/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But the effect is really small for everyday movement</a:t>
            </a:r>
          </a:p>
          <a:p>
            <a:pPr marL="0" indent="0" eaLnBrk="1" hangingPunct="1">
              <a:buNone/>
            </a:pPr>
            <a:endParaRPr lang="en-US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3FE28-D69F-40ED-B8F1-4EE8D6A8A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Elevator Thought Experiment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95B0E-57D7-4854-ACB7-C20145A1A6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Imagine you’re in an elevator.  </a:t>
            </a:r>
          </a:p>
          <a:p>
            <a:endParaRPr lang="en-US" dirty="0"/>
          </a:p>
          <a:p>
            <a:r>
              <a:rPr lang="en-US" dirty="0"/>
              <a:t>You feel the floor and if you drop your keys, they fall to the floor.</a:t>
            </a:r>
          </a:p>
          <a:p>
            <a:endParaRPr lang="en-US" dirty="0"/>
          </a:p>
          <a:p>
            <a:r>
              <a:rPr lang="en-US" dirty="0"/>
              <a:t>Now, cut the cord holding the elevator…what happens?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04DE6D-93AB-4AED-A085-B60114B38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39D01C-6DE1-4799-9055-41E69939C832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39490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857FC3-D293-4831-9AFB-0FA4E65A6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4000" b="1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Elevator Thought Experiment</a:t>
            </a:r>
          </a:p>
        </p:txBody>
      </p:sp>
      <p:pic>
        <p:nvPicPr>
          <p:cNvPr id="6" name="Content Placeholder 5" descr="A display in a room&#10;&#10;Description automatically generated">
            <a:extLst>
              <a:ext uri="{FF2B5EF4-FFF2-40B4-BE49-F238E27FC236}">
                <a16:creationId xmlns:a16="http://schemas.microsoft.com/office/drawing/2014/main" id="{84AD8DBA-A974-43F4-93D4-3FE4BB6709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352" y="1820334"/>
            <a:ext cx="6167296" cy="439419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5D9C70-F9CB-4CBA-A301-6E161BAD9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spcAft>
                <a:spcPts val="600"/>
              </a:spcAft>
              <a:defRPr/>
            </a:pPr>
            <a:fld id="{CD39D01C-6DE1-4799-9055-41E69939C832}" type="slidenum">
              <a:rPr lang="en-US" altLang="en-US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rPr>
              <a:pPr eaLnBrk="1" hangingPunct="1">
                <a:spcAft>
                  <a:spcPts val="600"/>
                </a:spcAft>
                <a:defRPr/>
              </a:pPr>
              <a:t>16</a:t>
            </a:fld>
            <a:endParaRPr lang="en-US" altLang="en-US" sz="1200">
              <a:solidFill>
                <a:schemeClr val="tx1">
                  <a:tint val="75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026425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72088-107B-4A30-9322-095B77ED5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Elevator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AA5EA-5604-44B1-AE31-F3C5ED3E6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For Einstein, free-falling in the elevator is the same as free-falling in space.</a:t>
            </a: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Gravity is the pushing we feel when we accelerate.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2727F7-1394-458D-AB60-7B38BCBAA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39D01C-6DE1-4799-9055-41E69939C832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02932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AD211-A321-48C9-902A-68076975D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Spaceship Thought Experiment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A12280-9871-4895-9E58-F87D69F5D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Imagine you are in a spaceship floating in space.  No acceleration…just floating.</a:t>
            </a:r>
          </a:p>
          <a:p>
            <a:endParaRPr lang="en-US" dirty="0"/>
          </a:p>
          <a:p>
            <a:r>
              <a:rPr lang="en-US" dirty="0"/>
              <a:t>Now, another spaceship moves past you. You think the spaceship is moving, while you are floating.</a:t>
            </a:r>
          </a:p>
          <a:p>
            <a:endParaRPr lang="en-US" dirty="0"/>
          </a:p>
          <a:p>
            <a:r>
              <a:rPr lang="en-US" dirty="0"/>
              <a:t>However, the other spaceship thinks it is floating, and you are moving.</a:t>
            </a:r>
          </a:p>
          <a:p>
            <a:endParaRPr lang="en-US" dirty="0"/>
          </a:p>
          <a:p>
            <a:r>
              <a:rPr lang="en-US" dirty="0"/>
              <a:t>Who is right?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024B1A-60C2-45F7-92CA-BBAA7620C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39D01C-6DE1-4799-9055-41E69939C832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95151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>
            <a:extLst>
              <a:ext uri="{FF2B5EF4-FFF2-40B4-BE49-F238E27FC236}">
                <a16:creationId xmlns:a16="http://schemas.microsoft.com/office/drawing/2014/main" id="{1DA29FCA-E8C2-46B3-9A48-567ADE5FF1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" t="-5415" b="-1802"/>
          <a:stretch>
            <a:fillRect/>
          </a:stretch>
        </p:blipFill>
        <p:spPr bwMode="auto">
          <a:xfrm>
            <a:off x="-152400" y="-381000"/>
            <a:ext cx="9448800" cy="695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Rectangle 2">
            <a:extLst>
              <a:ext uri="{FF2B5EF4-FFF2-40B4-BE49-F238E27FC236}">
                <a16:creationId xmlns:a16="http://schemas.microsoft.com/office/drawing/2014/main" id="{69DF5C54-2535-4435-A275-117EF7ED04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40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4400">
              <a:solidFill>
                <a:schemeClr val="tx2"/>
              </a:solidFill>
            </a:endParaRPr>
          </a:p>
        </p:txBody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15119C07-19F5-40C0-A4FC-A53B187F87B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686800" cy="457200"/>
          </a:xfrm>
        </p:spPr>
        <p:txBody>
          <a:bodyPr/>
          <a:lstStyle/>
          <a:p>
            <a:pPr eaLnBrk="1" hangingPunct="1"/>
            <a:r>
              <a:rPr lang="en-US" altLang="en-US" sz="4000" b="1">
                <a:solidFill>
                  <a:srgbClr val="FAFF00"/>
                </a:solidFill>
                <a:latin typeface="Georgia" panose="02040502050405020303" pitchFamily="18" charset="0"/>
              </a:rPr>
              <a:t>Fermilab</a:t>
            </a:r>
            <a:endParaRPr lang="en-US" altLang="en-US"/>
          </a:p>
        </p:txBody>
      </p:sp>
      <p:sp>
        <p:nvSpPr>
          <p:cNvPr id="35845" name="Text Box 5">
            <a:extLst>
              <a:ext uri="{FF2B5EF4-FFF2-40B4-BE49-F238E27FC236}">
                <a16:creationId xmlns:a16="http://schemas.microsoft.com/office/drawing/2014/main" id="{87BA584F-39A9-468F-BDCE-E0E4C4AD8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4648200"/>
            <a:ext cx="2895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000" b="1">
                <a:solidFill>
                  <a:srgbClr val="FFFF00"/>
                </a:solidFill>
                <a:latin typeface="Georgia" panose="02040502050405020303" pitchFamily="18" charset="0"/>
              </a:rPr>
              <a:t>Protons traveling 99.99995% speed of light</a:t>
            </a:r>
          </a:p>
        </p:txBody>
      </p:sp>
      <p:sp>
        <p:nvSpPr>
          <p:cNvPr id="35846" name="Line 6">
            <a:extLst>
              <a:ext uri="{FF2B5EF4-FFF2-40B4-BE49-F238E27FC236}">
                <a16:creationId xmlns:a16="http://schemas.microsoft.com/office/drawing/2014/main" id="{77CDCAC0-7024-43F6-B8AE-C4BD1D97680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648200" y="5715000"/>
            <a:ext cx="1600200" cy="1524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7" name="Text Box 7">
            <a:extLst>
              <a:ext uri="{FF2B5EF4-FFF2-40B4-BE49-F238E27FC236}">
                <a16:creationId xmlns:a16="http://schemas.microsoft.com/office/drawing/2014/main" id="{BD7854D9-33DF-471E-B486-CF767F0185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5650" y="1981200"/>
            <a:ext cx="257175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000" b="1">
                <a:solidFill>
                  <a:srgbClr val="FFFF00"/>
                </a:solidFill>
                <a:latin typeface="Georgia" panose="02040502050405020303" pitchFamily="18" charset="0"/>
              </a:rPr>
              <a:t>Anti-protons traveling 99.99995% speed of light</a:t>
            </a:r>
          </a:p>
        </p:txBody>
      </p:sp>
      <p:sp>
        <p:nvSpPr>
          <p:cNvPr id="35848" name="Line 8">
            <a:extLst>
              <a:ext uri="{FF2B5EF4-FFF2-40B4-BE49-F238E27FC236}">
                <a16:creationId xmlns:a16="http://schemas.microsoft.com/office/drawing/2014/main" id="{07C92186-EDEA-40AB-9B3C-5E1EC0538CE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24200" y="2514600"/>
            <a:ext cx="228600" cy="6858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9" name="Text Box 19">
            <a:extLst>
              <a:ext uri="{FF2B5EF4-FFF2-40B4-BE49-F238E27FC236}">
                <a16:creationId xmlns:a16="http://schemas.microsoft.com/office/drawing/2014/main" id="{1727F489-B65C-4CBF-A303-8BC8FFAAFB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200" y="228600"/>
            <a:ext cx="1219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000" b="1">
                <a:solidFill>
                  <a:srgbClr val="FFFF00"/>
                </a:solidFill>
                <a:latin typeface="Georgia" panose="02040502050405020303" pitchFamily="18" charset="0"/>
              </a:rPr>
              <a:t>4 miles</a:t>
            </a:r>
          </a:p>
        </p:txBody>
      </p:sp>
      <p:sp>
        <p:nvSpPr>
          <p:cNvPr id="35850" name="Freeform 20">
            <a:extLst>
              <a:ext uri="{FF2B5EF4-FFF2-40B4-BE49-F238E27FC236}">
                <a16:creationId xmlns:a16="http://schemas.microsoft.com/office/drawing/2014/main" id="{5312DB23-607C-49D8-8F96-42B16FE4B61F}"/>
              </a:ext>
            </a:extLst>
          </p:cNvPr>
          <p:cNvSpPr>
            <a:spLocks/>
          </p:cNvSpPr>
          <p:nvPr/>
        </p:nvSpPr>
        <p:spPr bwMode="auto">
          <a:xfrm>
            <a:off x="7239000" y="457200"/>
            <a:ext cx="1066800" cy="914400"/>
          </a:xfrm>
          <a:custGeom>
            <a:avLst/>
            <a:gdLst>
              <a:gd name="T0" fmla="*/ 0 w 432"/>
              <a:gd name="T1" fmla="*/ 0 h 480"/>
              <a:gd name="T2" fmla="*/ 2048979547 w 432"/>
              <a:gd name="T3" fmla="*/ 1045159200 h 480"/>
              <a:gd name="T4" fmla="*/ 2147483646 w 432"/>
              <a:gd name="T5" fmla="*/ 1741932000 h 480"/>
              <a:gd name="T6" fmla="*/ 0 60000 65536"/>
              <a:gd name="T7" fmla="*/ 0 60000 65536"/>
              <a:gd name="T8" fmla="*/ 0 60000 65536"/>
              <a:gd name="T9" fmla="*/ 0 w 432"/>
              <a:gd name="T10" fmla="*/ 0 h 480"/>
              <a:gd name="T11" fmla="*/ 432 w 432"/>
              <a:gd name="T12" fmla="*/ 480 h 4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" h="480">
                <a:moveTo>
                  <a:pt x="0" y="0"/>
                </a:moveTo>
                <a:cubicBezTo>
                  <a:pt x="132" y="104"/>
                  <a:pt x="264" y="208"/>
                  <a:pt x="336" y="288"/>
                </a:cubicBezTo>
                <a:cubicBezTo>
                  <a:pt x="408" y="368"/>
                  <a:pt x="416" y="448"/>
                  <a:pt x="432" y="480"/>
                </a:cubicBezTo>
              </a:path>
            </a:pathLst>
          </a:custGeom>
          <a:noFill/>
          <a:ln w="31750">
            <a:solidFill>
              <a:srgbClr val="FA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1" name="Line 21">
            <a:extLst>
              <a:ext uri="{FF2B5EF4-FFF2-40B4-BE49-F238E27FC236}">
                <a16:creationId xmlns:a16="http://schemas.microsoft.com/office/drawing/2014/main" id="{6BF8FFC2-5680-419E-8045-A73CFEFA4DD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305800" y="1066800"/>
            <a:ext cx="228600" cy="304800"/>
          </a:xfrm>
          <a:prstGeom prst="line">
            <a:avLst/>
          </a:prstGeom>
          <a:noFill/>
          <a:ln w="31750">
            <a:solidFill>
              <a:srgbClr val="FA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2" name="Line 22">
            <a:extLst>
              <a:ext uri="{FF2B5EF4-FFF2-40B4-BE49-F238E27FC236}">
                <a16:creationId xmlns:a16="http://schemas.microsoft.com/office/drawing/2014/main" id="{2AB28F05-AE88-4AF5-9DAC-B8B1DA08409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848600" y="1295400"/>
            <a:ext cx="457200" cy="76200"/>
          </a:xfrm>
          <a:prstGeom prst="line">
            <a:avLst/>
          </a:prstGeom>
          <a:noFill/>
          <a:ln w="31750">
            <a:solidFill>
              <a:srgbClr val="FA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3" name="Text Box 23">
            <a:extLst>
              <a:ext uri="{FF2B5EF4-FFF2-40B4-BE49-F238E27FC236}">
                <a16:creationId xmlns:a16="http://schemas.microsoft.com/office/drawing/2014/main" id="{B1E7A4BE-7002-4EEE-9BE8-95FBFEEE0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6200" y="4479925"/>
            <a:ext cx="39624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 b="1">
                <a:solidFill>
                  <a:srgbClr val="FFFF00"/>
                </a:solidFill>
                <a:latin typeface="Georgia" panose="02040502050405020303" pitchFamily="18" charset="0"/>
              </a:rPr>
              <a:t>The protons:</a:t>
            </a:r>
          </a:p>
          <a:p>
            <a:pPr eaLnBrk="1" hangingPunct="1">
              <a:spcBef>
                <a:spcPct val="0"/>
              </a:spcBef>
              <a:buClrTx/>
              <a:buFontTx/>
              <a:buChar char="•"/>
            </a:pPr>
            <a:r>
              <a:rPr lang="en-US" altLang="en-US" sz="2000" b="1">
                <a:solidFill>
                  <a:srgbClr val="FFFF00"/>
                </a:solidFill>
                <a:latin typeface="Georgia" panose="02040502050405020303" pitchFamily="18" charset="0"/>
              </a:rPr>
              <a:t> Seem 1000 times thinner</a:t>
            </a:r>
          </a:p>
          <a:p>
            <a:pPr eaLnBrk="1" hangingPunct="1">
              <a:spcBef>
                <a:spcPct val="0"/>
              </a:spcBef>
              <a:buClrTx/>
              <a:buFontTx/>
              <a:buChar char="•"/>
            </a:pPr>
            <a:r>
              <a:rPr lang="en-US" altLang="en-US" sz="2000" b="1">
                <a:solidFill>
                  <a:srgbClr val="FFFF00"/>
                </a:solidFill>
                <a:latin typeface="Georgia" panose="02040502050405020303" pitchFamily="18" charset="0"/>
              </a:rPr>
              <a:t> Have clocks that run 1000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 b="1">
                <a:solidFill>
                  <a:srgbClr val="FFFF00"/>
                </a:solidFill>
                <a:latin typeface="Georgia" panose="02040502050405020303" pitchFamily="18" charset="0"/>
              </a:rPr>
              <a:t>  times slower</a:t>
            </a:r>
          </a:p>
        </p:txBody>
      </p:sp>
      <p:sp>
        <p:nvSpPr>
          <p:cNvPr id="35854" name="Slide Number Placeholder 13">
            <a:extLst>
              <a:ext uri="{FF2B5EF4-FFF2-40B4-BE49-F238E27FC236}">
                <a16:creationId xmlns:a16="http://schemas.microsoft.com/office/drawing/2014/main" id="{988CE0F4-FF62-43D5-9313-3BBAF7CFF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78AF9E7-79DD-4A98-8B88-B89C648A690F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en-US" sz="1400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A95C855B-7A3F-4A3B-9B00-27DFDD5DA65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676400"/>
            <a:ext cx="9144000" cy="2667000"/>
          </a:xfrm>
        </p:spPr>
        <p:txBody>
          <a:bodyPr/>
          <a:lstStyle/>
          <a:p>
            <a:pPr eaLnBrk="1" hangingPunct="1"/>
            <a:r>
              <a:rPr lang="en-US" altLang="en-US" sz="4800" b="1" dirty="0">
                <a:solidFill>
                  <a:srgbClr val="B7001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about the other definition of space (all the stuff up in the sky and in the universe?)</a:t>
            </a:r>
            <a:endParaRPr lang="en-US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38AFA48F-EFCF-4E4F-818C-201E49BF643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B7001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Einstein’s General Relativity</a:t>
            </a:r>
            <a:endParaRPr lang="en-US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939" name="Picture 4">
            <a:extLst>
              <a:ext uri="{FF2B5EF4-FFF2-40B4-BE49-F238E27FC236}">
                <a16:creationId xmlns:a16="http://schemas.microsoft.com/office/drawing/2014/main" id="{4214FDE0-AE43-416F-9BDB-46AAC167CA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10"/>
          <a:stretch>
            <a:fillRect/>
          </a:stretch>
        </p:blipFill>
        <p:spPr bwMode="auto">
          <a:xfrm>
            <a:off x="457200" y="3124200"/>
            <a:ext cx="8001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Rectangle 5">
            <a:extLst>
              <a:ext uri="{FF2B5EF4-FFF2-40B4-BE49-F238E27FC236}">
                <a16:creationId xmlns:a16="http://schemas.microsoft.com/office/drawing/2014/main" id="{75E53092-4E1B-4431-A90C-64179803886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0" y="990600"/>
            <a:ext cx="9144000" cy="1600200"/>
          </a:xfrm>
          <a:noFill/>
        </p:spPr>
        <p:txBody>
          <a:bodyPr/>
          <a:lstStyle/>
          <a:p>
            <a:pPr algn="l" eaLnBrk="1" hangingPunct="1"/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We already know that space and time are intertwined</a:t>
            </a:r>
          </a:p>
          <a:p>
            <a:pPr algn="l" eaLnBrk="1" hangingPunct="1"/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Gravity is the distortion of space and time itself</a:t>
            </a:r>
          </a:p>
        </p:txBody>
      </p:sp>
      <p:sp>
        <p:nvSpPr>
          <p:cNvPr id="39941" name="Text Box 6">
            <a:extLst>
              <a:ext uri="{FF2B5EF4-FFF2-40B4-BE49-F238E27FC236}">
                <a16:creationId xmlns:a16="http://schemas.microsoft.com/office/drawing/2014/main" id="{BBE37238-B0EA-4A1C-A7C1-B1D77121E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514600"/>
            <a:ext cx="3429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Moon orbiting the earth</a:t>
            </a:r>
          </a:p>
        </p:txBody>
      </p:sp>
      <p:sp>
        <p:nvSpPr>
          <p:cNvPr id="39942" name="Text Box 7">
            <a:extLst>
              <a:ext uri="{FF2B5EF4-FFF2-40B4-BE49-F238E27FC236}">
                <a16:creationId xmlns:a16="http://schemas.microsoft.com/office/drawing/2014/main" id="{70CD3CDF-DB93-4030-A895-1C2B83DA45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2500" y="2537791"/>
            <a:ext cx="3429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Asteroid pulled into earth</a:t>
            </a:r>
          </a:p>
        </p:txBody>
      </p:sp>
      <p:sp>
        <p:nvSpPr>
          <p:cNvPr id="39943" name="Line 8">
            <a:extLst>
              <a:ext uri="{FF2B5EF4-FFF2-40B4-BE49-F238E27FC236}">
                <a16:creationId xmlns:a16="http://schemas.microsoft.com/office/drawing/2014/main" id="{F7B686AC-4985-4E71-9F1E-E21842569EF5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2971800"/>
            <a:ext cx="457200" cy="1219200"/>
          </a:xfrm>
          <a:prstGeom prst="line">
            <a:avLst/>
          </a:prstGeom>
          <a:noFill/>
          <a:ln w="412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4" name="Line 10">
            <a:extLst>
              <a:ext uri="{FF2B5EF4-FFF2-40B4-BE49-F238E27FC236}">
                <a16:creationId xmlns:a16="http://schemas.microsoft.com/office/drawing/2014/main" id="{E7D724A3-DB41-4297-A7D4-964C09A0D77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66800" y="3048000"/>
            <a:ext cx="533400" cy="838200"/>
          </a:xfrm>
          <a:prstGeom prst="line">
            <a:avLst/>
          </a:prstGeom>
          <a:noFill/>
          <a:ln w="412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5" name="Slide Number Placeholder 8">
            <a:extLst>
              <a:ext uri="{FF2B5EF4-FFF2-40B4-BE49-F238E27FC236}">
                <a16:creationId xmlns:a16="http://schemas.microsoft.com/office/drawing/2014/main" id="{23607DDB-B44A-4A21-BB3B-12B902696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05ACFA3-38C7-43E1-88E5-6AA73FE59D27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en-US" sz="1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C5A221-506B-41C9-99EA-9D790460EB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2462" y="1239036"/>
            <a:ext cx="6037868" cy="439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5667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web&#10;&#10;Description automatically generated">
            <a:extLst>
              <a:ext uri="{FF2B5EF4-FFF2-40B4-BE49-F238E27FC236}">
                <a16:creationId xmlns:a16="http://schemas.microsoft.com/office/drawing/2014/main" id="{E14D7211-348A-4468-9750-BFDCC01CF2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1861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CF738E-8887-4A83-B514-FC15FD31D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0" y="857250"/>
            <a:ext cx="5143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8547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CF501339-3B48-49FC-9960-0C279887CEF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B7001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Even light is bent by gravity!</a:t>
            </a:r>
            <a:endParaRPr lang="en-US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1987" name="Picture 10">
            <a:extLst>
              <a:ext uri="{FF2B5EF4-FFF2-40B4-BE49-F238E27FC236}">
                <a16:creationId xmlns:a16="http://schemas.microsoft.com/office/drawing/2014/main" id="{BDDE87AF-4660-4B33-B3BC-AC9694DC5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0"/>
            <a:ext cx="5486400" cy="3429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88" name="Picture 11">
            <a:extLst>
              <a:ext uri="{FF2B5EF4-FFF2-40B4-BE49-F238E27FC236}">
                <a16:creationId xmlns:a16="http://schemas.microsoft.com/office/drawing/2014/main" id="{AC768AFE-919F-4D2D-9A04-97A22E1D0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089150"/>
            <a:ext cx="2832100" cy="1917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2005" name="Group 21">
            <a:extLst>
              <a:ext uri="{FF2B5EF4-FFF2-40B4-BE49-F238E27FC236}">
                <a16:creationId xmlns:a16="http://schemas.microsoft.com/office/drawing/2014/main" id="{F5F86A72-076B-45F2-AFE9-31AFBE5603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8842369"/>
              </p:ext>
            </p:extLst>
          </p:nvPr>
        </p:nvGraphicFramePr>
        <p:xfrm>
          <a:off x="228600" y="1295400"/>
          <a:ext cx="5410200" cy="1371624"/>
        </p:xfrm>
        <a:graphic>
          <a:graphicData uri="http://schemas.openxmlformats.org/drawingml/2006/table">
            <a:tbl>
              <a:tblPr/>
              <a:tblGrid>
                <a:gridCol w="541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9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新細明體" pitchFamily="18" charset="-120"/>
                          <a:cs typeface="Calibri" panose="020F0502020204030204" pitchFamily="34" charset="0"/>
                        </a:rPr>
                        <a:t>The position of a star observed during an eclipse confirmed Einstein’s theory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ＭＳ Ｐゴシック" pitchFamily="-64" charset="-128"/>
                        <a:cs typeface="Calibri" panose="020F0502020204030204" pitchFamily="34" charset="0"/>
                      </a:endParaRPr>
                    </a:p>
                  </a:txBody>
                  <a:tcPr marT="45732" marB="4573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7A5FAB-5BC1-4654-AAD0-EA87F5E13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pPr>
              <a:defRPr/>
            </a:pPr>
            <a:fld id="{9FE9D78E-5F32-4928-A3A5-2EC5CF4F014F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284B9F-3CD1-4EB8-AD12-558C66061B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6864"/>
            <a:ext cx="9144000" cy="522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3110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6D928138-EB11-46A9-9C56-04B6D4E8E91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B7001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Black Holes</a:t>
            </a:r>
            <a:endParaRPr lang="en-US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4055" name="Group 23">
            <a:extLst>
              <a:ext uri="{FF2B5EF4-FFF2-40B4-BE49-F238E27FC236}">
                <a16:creationId xmlns:a16="http://schemas.microsoft.com/office/drawing/2014/main" id="{B7E62021-3B23-464A-886D-8B999B990C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235086"/>
              </p:ext>
            </p:extLst>
          </p:nvPr>
        </p:nvGraphicFramePr>
        <p:xfrm>
          <a:off x="0" y="914400"/>
          <a:ext cx="3124200" cy="5382756"/>
        </p:xfrm>
        <a:graphic>
          <a:graphicData uri="http://schemas.openxmlformats.org/drawingml/2006/table">
            <a:tbl>
              <a:tblPr/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6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新細明體" pitchFamily="18" charset="-120"/>
                          <a:cs typeface="Calibri" panose="020F0502020204030204" pitchFamily="34" charset="0"/>
                        </a:rPr>
                        <a:t>Dying stars can become black holes - gravity to an extreme! At some point, even light cannot escape!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ＭＳ Ｐゴシック" pitchFamily="-64" charset="-128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ＭＳ Ｐゴシック" pitchFamily="-64" charset="-128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ＭＳ Ｐゴシック" pitchFamily="-64" charset="-128"/>
                          <a:cs typeface="Calibri" panose="020F0502020204030204" pitchFamily="34" charset="0"/>
                        </a:rPr>
                        <a:t>So named as “black holes” because you cannot see them … but you can see stuff around them</a:t>
                      </a:r>
                    </a:p>
                  </a:txBody>
                  <a:tcPr marT="45714" marB="45714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4037" name="Picture 11">
            <a:extLst>
              <a:ext uri="{FF2B5EF4-FFF2-40B4-BE49-F238E27FC236}">
                <a16:creationId xmlns:a16="http://schemas.microsoft.com/office/drawing/2014/main" id="{BF2555A6-9DB8-4B3B-93A8-F9437CD63D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157059"/>
            <a:ext cx="6019800" cy="489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8" name="Slide Number Placeholder 4">
            <a:extLst>
              <a:ext uri="{FF2B5EF4-FFF2-40B4-BE49-F238E27FC236}">
                <a16:creationId xmlns:a16="http://schemas.microsoft.com/office/drawing/2014/main" id="{BD2821C0-C6BD-45E7-9A80-D846AE93C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44E52A2-E724-42FC-96A6-988326D49AEB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en-US" altLang="en-US" sz="14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6EFA71C1-89C5-44F3-9435-0580BA37E44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/>
            <a:r>
              <a:rPr lang="en-US" altLang="en-US" sz="4800">
                <a:solidFill>
                  <a:srgbClr val="B70017"/>
                </a:solidFill>
                <a:latin typeface="Georgia" panose="02040502050405020303" pitchFamily="18" charset="0"/>
              </a:rPr>
              <a:t>Black hole evidence</a:t>
            </a:r>
            <a:endParaRPr lang="en-US" altLang="en-US">
              <a:latin typeface="Georgia" panose="02040502050405020303" pitchFamily="18" charset="0"/>
            </a:endParaRPr>
          </a:p>
        </p:txBody>
      </p:sp>
      <p:pic>
        <p:nvPicPr>
          <p:cNvPr id="46083" name="Picture 10">
            <a:extLst>
              <a:ext uri="{FF2B5EF4-FFF2-40B4-BE49-F238E27FC236}">
                <a16:creationId xmlns:a16="http://schemas.microsoft.com/office/drawing/2014/main" id="{6492ACC7-9556-4BB8-AA82-BFF542AF84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47800"/>
            <a:ext cx="615315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6099" name="Group 19">
            <a:extLst>
              <a:ext uri="{FF2B5EF4-FFF2-40B4-BE49-F238E27FC236}">
                <a16:creationId xmlns:a16="http://schemas.microsoft.com/office/drawing/2014/main" id="{2F74DDDB-26BE-4DB5-B3FD-28540FDA16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559782"/>
              </p:ext>
            </p:extLst>
          </p:nvPr>
        </p:nvGraphicFramePr>
        <p:xfrm>
          <a:off x="6477000" y="1676400"/>
          <a:ext cx="2590800" cy="3505156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51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新細明體" pitchFamily="18" charset="-120"/>
                          <a:cs typeface="Calibri" panose="020F0502020204030204" pitchFamily="34" charset="0"/>
                        </a:rPr>
                        <a:t>Hubble telescope observing a disk of dust orbiting around a black hole!</a:t>
                      </a: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ＭＳ Ｐゴシック" pitchFamily="-64" charset="-128"/>
                        <a:cs typeface="Calibri" panose="020F0502020204030204" pitchFamily="34" charset="0"/>
                      </a:endParaRPr>
                    </a:p>
                  </a:txBody>
                  <a:tcPr marT="45698" marB="45698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>
            <a:extLst>
              <a:ext uri="{FF2B5EF4-FFF2-40B4-BE49-F238E27FC236}">
                <a16:creationId xmlns:a16="http://schemas.microsoft.com/office/drawing/2014/main" id="{9727113E-33E1-4819-B830-562A000EE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1447800"/>
            <a:ext cx="4343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zh-TW" sz="4400">
                <a:solidFill>
                  <a:schemeClr val="tx2"/>
                </a:solidFill>
                <a:ea typeface="新細明體" panose="020B0604030504040204" pitchFamily="18" charset="-120"/>
              </a:rPr>
            </a:br>
            <a:endParaRPr lang="en-US" altLang="en-US" sz="4400">
              <a:solidFill>
                <a:schemeClr val="tx2"/>
              </a:solidFill>
            </a:endParaRPr>
          </a:p>
        </p:txBody>
      </p:sp>
      <p:pic>
        <p:nvPicPr>
          <p:cNvPr id="48131" name="Picture 4">
            <a:extLst>
              <a:ext uri="{FF2B5EF4-FFF2-40B4-BE49-F238E27FC236}">
                <a16:creationId xmlns:a16="http://schemas.microsoft.com/office/drawing/2014/main" id="{4CEBC311-46EB-4A41-80F8-1DDB280E3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4876800" cy="357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2" name="Text Box 5">
            <a:extLst>
              <a:ext uri="{FF2B5EF4-FFF2-40B4-BE49-F238E27FC236}">
                <a16:creationId xmlns:a16="http://schemas.microsoft.com/office/drawing/2014/main" id="{6338058B-C3B4-435A-ABA7-D72FFCA88A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6583363"/>
            <a:ext cx="4691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200">
                <a:latin typeface="Helvetica" panose="020B0604020202020204" pitchFamily="34" charset="0"/>
              </a:rPr>
              <a:t>www.astro.ucla.edu/%7Ewright/doppler.htm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48133" name="Picture 6">
            <a:extLst>
              <a:ext uri="{FF2B5EF4-FFF2-40B4-BE49-F238E27FC236}">
                <a16:creationId xmlns:a16="http://schemas.microsoft.com/office/drawing/2014/main" id="{0A615954-159D-4E13-B8F2-E648B86F5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122863"/>
            <a:ext cx="5334000" cy="173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4" name="Text Box 13">
            <a:extLst>
              <a:ext uri="{FF2B5EF4-FFF2-40B4-BE49-F238E27FC236}">
                <a16:creationId xmlns:a16="http://schemas.microsoft.com/office/drawing/2014/main" id="{C6EEA539-8CBA-4A2E-B8A1-FA99E9D227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2733675"/>
            <a:ext cx="2736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solidFill>
                  <a:srgbClr val="FF0C00"/>
                </a:solidFill>
                <a:latin typeface="Georgia" panose="02040502050405020303" pitchFamily="18" charset="0"/>
              </a:rPr>
              <a:t>(Object moving away)</a:t>
            </a:r>
            <a:endParaRPr lang="en-US" altLang="en-US" sz="2400">
              <a:solidFill>
                <a:srgbClr val="FF0C00"/>
              </a:solidFill>
              <a:latin typeface="Georgia" panose="02040502050405020303" pitchFamily="18" charset="0"/>
            </a:endParaRPr>
          </a:p>
        </p:txBody>
      </p:sp>
      <p:sp>
        <p:nvSpPr>
          <p:cNvPr id="48135" name="Rectangle 16">
            <a:extLst>
              <a:ext uri="{FF2B5EF4-FFF2-40B4-BE49-F238E27FC236}">
                <a16:creationId xmlns:a16="http://schemas.microsoft.com/office/drawing/2014/main" id="{61B97F48-CD11-408F-8EAD-45FEE3BB89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4800">
                <a:solidFill>
                  <a:srgbClr val="B70017"/>
                </a:solidFill>
                <a:latin typeface="Georgia" panose="02040502050405020303" pitchFamily="18" charset="0"/>
              </a:rPr>
              <a:t>Relative motion in the Universe</a:t>
            </a:r>
            <a:endParaRPr lang="en-US" altLang="en-US" sz="4400">
              <a:solidFill>
                <a:schemeClr val="tx2"/>
              </a:solidFill>
              <a:latin typeface="Georgia" panose="02040502050405020303" pitchFamily="18" charset="0"/>
            </a:endParaRPr>
          </a:p>
        </p:txBody>
      </p:sp>
      <p:sp>
        <p:nvSpPr>
          <p:cNvPr id="48136" name="Rectangle 18">
            <a:extLst>
              <a:ext uri="{FF2B5EF4-FFF2-40B4-BE49-F238E27FC236}">
                <a16:creationId xmlns:a16="http://schemas.microsoft.com/office/drawing/2014/main" id="{8EDB6652-3ADD-4FE0-8E96-E2B2F74DC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2133600"/>
            <a:ext cx="22971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3600" b="1">
                <a:solidFill>
                  <a:srgbClr val="FF0C00"/>
                </a:solidFill>
                <a:latin typeface="Georgia" panose="02040502050405020303" pitchFamily="18" charset="0"/>
              </a:rPr>
              <a:t>Red shift</a:t>
            </a:r>
          </a:p>
        </p:txBody>
      </p:sp>
      <p:sp>
        <p:nvSpPr>
          <p:cNvPr id="48137" name="Line 19">
            <a:extLst>
              <a:ext uri="{FF2B5EF4-FFF2-40B4-BE49-F238E27FC236}">
                <a16:creationId xmlns:a16="http://schemas.microsoft.com/office/drawing/2014/main" id="{D5AB4CCB-EF34-4B8B-9D3E-F91C0339CFA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34000" y="2514600"/>
            <a:ext cx="685800" cy="0"/>
          </a:xfrm>
          <a:prstGeom prst="line">
            <a:avLst/>
          </a:prstGeom>
          <a:noFill/>
          <a:ln w="38100">
            <a:solidFill>
              <a:srgbClr val="FF0C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8" name="Text Box 20">
            <a:extLst>
              <a:ext uri="{FF2B5EF4-FFF2-40B4-BE49-F238E27FC236}">
                <a16:creationId xmlns:a16="http://schemas.microsoft.com/office/drawing/2014/main" id="{DEA05EBF-5A3F-4BE7-BD51-B267211B2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4029075"/>
            <a:ext cx="2736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solidFill>
                  <a:schemeClr val="accent2"/>
                </a:solidFill>
                <a:latin typeface="Georgia" panose="02040502050405020303" pitchFamily="18" charset="0"/>
              </a:rPr>
              <a:t>(Object moving away)</a:t>
            </a:r>
            <a:endParaRPr lang="en-US" altLang="en-US" sz="2400">
              <a:solidFill>
                <a:schemeClr val="accent2"/>
              </a:solidFill>
              <a:latin typeface="Georgia" panose="02040502050405020303" pitchFamily="18" charset="0"/>
            </a:endParaRPr>
          </a:p>
        </p:txBody>
      </p:sp>
      <p:sp>
        <p:nvSpPr>
          <p:cNvPr id="48139" name="Rectangle 21">
            <a:extLst>
              <a:ext uri="{FF2B5EF4-FFF2-40B4-BE49-F238E27FC236}">
                <a16:creationId xmlns:a16="http://schemas.microsoft.com/office/drawing/2014/main" id="{CDB65F40-ADAD-4E2A-A103-159DB8F6D2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3429000"/>
            <a:ext cx="24653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3600" b="1">
                <a:solidFill>
                  <a:schemeClr val="accent2"/>
                </a:solidFill>
                <a:latin typeface="Georgia" panose="02040502050405020303" pitchFamily="18" charset="0"/>
              </a:rPr>
              <a:t>Blue shift</a:t>
            </a:r>
          </a:p>
        </p:txBody>
      </p:sp>
      <p:sp>
        <p:nvSpPr>
          <p:cNvPr id="48140" name="Line 22">
            <a:extLst>
              <a:ext uri="{FF2B5EF4-FFF2-40B4-BE49-F238E27FC236}">
                <a16:creationId xmlns:a16="http://schemas.microsoft.com/office/drawing/2014/main" id="{D0020118-829B-4E81-AFFA-D311886BC54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34000" y="3810000"/>
            <a:ext cx="6858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41" name="Slide Number Placeholder 12">
            <a:extLst>
              <a:ext uri="{FF2B5EF4-FFF2-40B4-BE49-F238E27FC236}">
                <a16:creationId xmlns:a16="http://schemas.microsoft.com/office/drawing/2014/main" id="{3C98F967-9225-42CE-8B3A-ECE9F4036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B4636FC-E98F-40D7-86C0-4F0543C94370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en-US" altLang="en-US" sz="1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01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1">
            <a:extLst>
              <a:ext uri="{FF2B5EF4-FFF2-40B4-BE49-F238E27FC236}">
                <a16:creationId xmlns:a16="http://schemas.microsoft.com/office/drawing/2014/main" id="{F7B3DE7F-57A2-4E59-A0B2-47991C32E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F50D6CB-B29B-4FB6-8ED0-4161AFAFEC55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en-US" altLang="en-US" sz="1400"/>
          </a:p>
        </p:txBody>
      </p:sp>
      <p:sp>
        <p:nvSpPr>
          <p:cNvPr id="50179" name="Rectangle 16">
            <a:extLst>
              <a:ext uri="{FF2B5EF4-FFF2-40B4-BE49-F238E27FC236}">
                <a16:creationId xmlns:a16="http://schemas.microsoft.com/office/drawing/2014/main" id="{1E76C862-ABAC-4DA1-971D-D0697D558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4800">
                <a:solidFill>
                  <a:srgbClr val="B70017"/>
                </a:solidFill>
                <a:latin typeface="Georgia" panose="02040502050405020303" pitchFamily="18" charset="0"/>
              </a:rPr>
              <a:t>Doppler Effect</a:t>
            </a:r>
            <a:endParaRPr lang="en-US" altLang="en-US" sz="4400">
              <a:solidFill>
                <a:schemeClr val="tx2"/>
              </a:solidFill>
              <a:latin typeface="Georgia" panose="02040502050405020303" pitchFamily="18" charset="0"/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50186" r:id="rId2" imgW="0" imgH="0"/>
        </mc:Choice>
        <mc:Fallback>
          <p:control r:id="rId2" imgW="0" imgH="0">
            <p:pic>
              <p:nvPicPr>
                <p:cNvPr id="50180" name="ShockwaveFlash1">
                  <a:extLst>
                    <a:ext uri="{FF2B5EF4-FFF2-40B4-BE49-F238E27FC236}">
                      <a16:creationId xmlns:a16="http://schemas.microsoft.com/office/drawing/2014/main" id="{C355C8C4-B6FD-4A0D-92B0-AE215A064323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0" y="1066800"/>
                  <a:ext cx="8915400" cy="51816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1">
            <a:extLst>
              <a:ext uri="{FF2B5EF4-FFF2-40B4-BE49-F238E27FC236}">
                <a16:creationId xmlns:a16="http://schemas.microsoft.com/office/drawing/2014/main" id="{07ECF2BB-88D4-43A3-B47F-C61DDA119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9605B3B-663C-45F5-8805-EDFECE3EFE21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en-US" altLang="en-US" sz="1400"/>
          </a:p>
        </p:txBody>
      </p:sp>
      <p:sp>
        <p:nvSpPr>
          <p:cNvPr id="51203" name="Rectangle 16">
            <a:extLst>
              <a:ext uri="{FF2B5EF4-FFF2-40B4-BE49-F238E27FC236}">
                <a16:creationId xmlns:a16="http://schemas.microsoft.com/office/drawing/2014/main" id="{697A3A84-0E49-418C-A9CD-8612B8C318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4800">
                <a:solidFill>
                  <a:srgbClr val="B70017"/>
                </a:solidFill>
                <a:latin typeface="Georgia" panose="02040502050405020303" pitchFamily="18" charset="0"/>
              </a:rPr>
              <a:t>Red and Blue Shift</a:t>
            </a:r>
            <a:endParaRPr lang="en-US" altLang="en-US" sz="4400">
              <a:solidFill>
                <a:schemeClr val="tx2"/>
              </a:solidFill>
              <a:latin typeface="Georgia" panose="02040502050405020303" pitchFamily="18" charset="0"/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51210" r:id="rId2" imgW="0" imgH="0"/>
        </mc:Choice>
        <mc:Fallback>
          <p:control r:id="rId2" imgW="0" imgH="0">
            <p:pic>
              <p:nvPicPr>
                <p:cNvPr id="51204" name="ShockwaveFlash1">
                  <a:extLst>
                    <a:ext uri="{FF2B5EF4-FFF2-40B4-BE49-F238E27FC236}">
                      <a16:creationId xmlns:a16="http://schemas.microsoft.com/office/drawing/2014/main" id="{0345515C-EA16-41E1-B539-452DC041DE8E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219200"/>
                  <a:ext cx="9144000" cy="49530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C0B66977-065E-4760-9E75-3025AFC50F4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/>
            <a:r>
              <a:rPr lang="en-US" altLang="en-US" sz="4800" b="1" dirty="0">
                <a:solidFill>
                  <a:srgbClr val="B7001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Universe is Expanding!</a:t>
            </a:r>
            <a:endParaRPr lang="en-US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2227" name="Picture 10" descr="Image2">
            <a:extLst>
              <a:ext uri="{FF2B5EF4-FFF2-40B4-BE49-F238E27FC236}">
                <a16:creationId xmlns:a16="http://schemas.microsoft.com/office/drawing/2014/main" id="{88ED09DE-BA4B-4871-9E21-C8DA6A5C4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43000"/>
            <a:ext cx="449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8" name="Text Box 11">
            <a:extLst>
              <a:ext uri="{FF2B5EF4-FFF2-40B4-BE49-F238E27FC236}">
                <a16:creationId xmlns:a16="http://schemas.microsoft.com/office/drawing/2014/main" id="{2EB3E5D6-02D2-4E4B-8D1D-09E1000FAB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5286" y="1524000"/>
            <a:ext cx="4016375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 small view from the Hubble Space Telescope. Each blob is a galaxy with 100,000,000,000 stars!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The stars are all moving away from us, and away from one another</a:t>
            </a:r>
          </a:p>
        </p:txBody>
      </p:sp>
      <p:sp>
        <p:nvSpPr>
          <p:cNvPr id="52229" name="Text Box 13">
            <a:extLst>
              <a:ext uri="{FF2B5EF4-FFF2-40B4-BE49-F238E27FC236}">
                <a16:creationId xmlns:a16="http://schemas.microsoft.com/office/drawing/2014/main" id="{593BE529-0BB9-4914-A788-FF8CB0F468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425" y="6469063"/>
            <a:ext cx="4244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52230" name="Text Box 14">
            <a:extLst>
              <a:ext uri="{FF2B5EF4-FFF2-40B4-BE49-F238E27FC236}">
                <a16:creationId xmlns:a16="http://schemas.microsoft.com/office/drawing/2014/main" id="{B8E830CB-4BB3-49C0-8FD4-1BA3C7829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715000"/>
            <a:ext cx="8839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Big Bang: 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Universe was really tiny at its birth 13.8 billion years ago</a:t>
            </a:r>
          </a:p>
        </p:txBody>
      </p:sp>
      <p:sp>
        <p:nvSpPr>
          <p:cNvPr id="52231" name="Slide Number Placeholder 6">
            <a:extLst>
              <a:ext uri="{FF2B5EF4-FFF2-40B4-BE49-F238E27FC236}">
                <a16:creationId xmlns:a16="http://schemas.microsoft.com/office/drawing/2014/main" id="{80594F62-058C-40D4-A6BA-02BD65D08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C7B2931-7C8B-4407-8A38-257754F5B741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en-US" altLang="en-US" sz="14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26A1F94A-986A-48E8-9D23-12DE9200EBF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228600"/>
            <a:ext cx="9144000" cy="914400"/>
          </a:xfrm>
        </p:spPr>
        <p:txBody>
          <a:bodyPr/>
          <a:lstStyle/>
          <a:p>
            <a:pPr eaLnBrk="1" hangingPunct="1"/>
            <a:r>
              <a:rPr lang="en-US" altLang="en-US" sz="4800" b="1" dirty="0">
                <a:solidFill>
                  <a:srgbClr val="B7001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Summary</a:t>
            </a:r>
            <a:endParaRPr lang="en-US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275" name="Rectangle 4">
            <a:extLst>
              <a:ext uri="{FF2B5EF4-FFF2-40B4-BE49-F238E27FC236}">
                <a16:creationId xmlns:a16="http://schemas.microsoft.com/office/drawing/2014/main" id="{7A91552C-FF17-40EC-88DC-3A2D2281DA9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1295400"/>
            <a:ext cx="8458200" cy="5257800"/>
          </a:xfrm>
          <a:noFill/>
        </p:spPr>
        <p:txBody>
          <a:bodyPr/>
          <a:lstStyle/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Space and time are relative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Moving things look shorter and time moves slower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Space-time is bent by matter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Light is bent by matter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Red-shift and Blue-shift of light is used to detect relative motion in the universe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The present universe is expanding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-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-6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1038</Words>
  <Application>Microsoft Office PowerPoint</Application>
  <PresentationFormat>On-screen Show (4:3)</PresentationFormat>
  <Paragraphs>192</Paragraphs>
  <Slides>33</Slides>
  <Notes>22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Arial</vt:lpstr>
      <vt:lpstr>Calibri</vt:lpstr>
      <vt:lpstr>Calibri Light</vt:lpstr>
      <vt:lpstr>Georgia</vt:lpstr>
      <vt:lpstr>Helvetica</vt:lpstr>
      <vt:lpstr>Times New Roman</vt:lpstr>
      <vt:lpstr>Wingdings</vt:lpstr>
      <vt:lpstr>Blank Presentation</vt:lpstr>
      <vt:lpstr>Office Theme</vt:lpstr>
      <vt:lpstr>Equation</vt:lpstr>
      <vt:lpstr>Space, Time and Einstein</vt:lpstr>
      <vt:lpstr>Fermilab</vt:lpstr>
      <vt:lpstr>Why Einstein?</vt:lpstr>
      <vt:lpstr>What did Einstein do?</vt:lpstr>
      <vt:lpstr>Space and Time</vt:lpstr>
      <vt:lpstr>Space and Time for Aristotle</vt:lpstr>
      <vt:lpstr>Space for Galileo</vt:lpstr>
      <vt:lpstr>Space for Sir Isaac Newton</vt:lpstr>
      <vt:lpstr>Time for Sir Isaac Newton</vt:lpstr>
      <vt:lpstr>Einstein’s genius</vt:lpstr>
      <vt:lpstr>SpaceTime</vt:lpstr>
      <vt:lpstr>How do we see moving things?</vt:lpstr>
      <vt:lpstr>How do we measure time?</vt:lpstr>
      <vt:lpstr>Putting it all together</vt:lpstr>
      <vt:lpstr>Elevator Thought Experiment</vt:lpstr>
      <vt:lpstr>Elevator Thought Experiment</vt:lpstr>
      <vt:lpstr>Elevator</vt:lpstr>
      <vt:lpstr>Spaceship Thought Experiment</vt:lpstr>
      <vt:lpstr>Fermilab</vt:lpstr>
      <vt:lpstr>What about the other definition of space (all the stuff up in the sky and in the universe?)</vt:lpstr>
      <vt:lpstr>Einstein’s General Relativity</vt:lpstr>
      <vt:lpstr>PowerPoint Presentation</vt:lpstr>
      <vt:lpstr>PowerPoint Presentation</vt:lpstr>
      <vt:lpstr>PowerPoint Presentation</vt:lpstr>
      <vt:lpstr>Even light is bent by gravity!</vt:lpstr>
      <vt:lpstr>PowerPoint Presentation</vt:lpstr>
      <vt:lpstr>Black Holes</vt:lpstr>
      <vt:lpstr>Black hole evidence</vt:lpstr>
      <vt:lpstr>PowerPoint Presentation</vt:lpstr>
      <vt:lpstr>PowerPoint Presentation</vt:lpstr>
      <vt:lpstr>PowerPoint Presentation</vt:lpstr>
      <vt:lpstr>The Universe is Expanding!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Space, Time and Einstein</dc:title>
  <dc:creator>M F</dc:creator>
  <cp:lastModifiedBy>M F</cp:lastModifiedBy>
  <cp:revision>4</cp:revision>
  <dcterms:created xsi:type="dcterms:W3CDTF">2019-03-19T00:56:26Z</dcterms:created>
  <dcterms:modified xsi:type="dcterms:W3CDTF">2019-03-20T12:14:14Z</dcterms:modified>
</cp:coreProperties>
</file>