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activeX/activeX2.xml" ContentType="application/vnd.ms-office.activeX+xml"/>
  <Override PartName="/ppt/activeX/activeX2.bin" ContentType="application/vnd.ms-office.activeX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6" r:id="rId10"/>
    <p:sldId id="265" r:id="rId11"/>
    <p:sldId id="267" r:id="rId12"/>
    <p:sldId id="268" r:id="rId13"/>
    <p:sldId id="282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3" r:id="rId25"/>
    <p:sldId id="284" r:id="rId26"/>
    <p:sldId id="278" r:id="rId27"/>
    <p:sldId id="280" r:id="rId28"/>
    <p:sldId id="28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017"/>
    <a:srgbClr val="FF0C00"/>
    <a:srgbClr val="FA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6" autoAdjust="0"/>
    <p:restoredTop sz="90929"/>
  </p:normalViewPr>
  <p:slideViewPr>
    <p:cSldViewPr>
      <p:cViewPr varScale="1">
        <p:scale>
          <a:sx n="77" d="100"/>
          <a:sy n="77" d="100"/>
        </p:scale>
        <p:origin x="1829" y="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EEBB35-2607-48D2-96EE-A8C43D92FE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66009AE-E3F3-4BD0-ADC6-6E3717643E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1E9FDE5-1C75-4639-86BC-B80EF84C835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0A9CB4D-A053-4BA7-BC32-9498B7FEA5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EBCB79A-0EED-44B8-AD37-FD5BC07E80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86FAA82-223D-4605-9DA9-A6D347222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6CA4AEA-05C8-4579-AF45-BFD9C184F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-6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C977E396-006C-4977-8F92-42EBB7465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3426D9-A611-4676-B2AC-A2674599EB51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DEB93E1-8EC7-426A-BD8B-478B82A3DA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9CCA074-EA73-4299-B76E-5A1CBC76D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BC3B2AC-05B4-4FD1-9D29-B73B781A3C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483902-E70D-4D74-9F0B-3248C97E44FA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B7E62DD-CEF7-4D33-8568-1DFDF76DD5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303F787-5E6E-4F6C-BA7F-0D090A843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3505D0D4-F3A5-4207-9D0D-4AF3ED4B8C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7903AB-478D-465D-B02F-6471339E8302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3CCD15F-89B7-40F5-836C-A4F2A01135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C163DDC-CD17-49EA-969C-9DCE172F79E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4C5EF7A-E6D4-4FA2-88CF-AD8EF73D5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AA85E9-B3AF-4116-A196-40E7BCA7FF18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B833F13-E7D2-4275-B84E-8B5E1D9FEA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D864145D-3ED1-4D1D-BD4F-1DACF7C9302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E818AF3-7F6F-498A-8D61-C82EAFE72A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BC8CF1F-62B8-4490-8689-61757FFB8FED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F1A0968-17AB-46F0-A315-B04BE6F746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F02CABD-6B54-4755-9537-05BBBFB207E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CD20D05F-75C6-4946-B4C6-1F3F1A916B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B1B7834-D130-43EC-B580-09D1D66A8A0A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8225EF28-EBDD-4C50-A42C-5A8F686712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DE6CFC2-A591-433D-898F-DE0C8360C4A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255A8834-BCD8-4F83-ADB9-A7C9D1068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A29A159-7DD4-4696-A97D-D52B3409412B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D8F0E02-6496-42BF-B2F9-C7F759E665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62B8ABF-DF44-4BEA-9C29-11B94F25083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596202D-1EF2-4578-BB6B-02E18EE434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CC3A4A-0AF4-4961-874B-3B42C35E06B7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0E26C64-11C8-48A5-B692-6E91BDC2AB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DAF2A271-0317-4A7F-9676-BF97D696C46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93FCAA3-990F-494A-BC19-9FB877466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98365B-EBE3-4EFB-A294-9B699AA12A48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050337E-FEF1-46C2-BF32-7CE97C031C6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7DF22CF0-D285-4211-850C-EAB185F61B0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19855AB-D002-4E86-9197-0DF542A89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CC248EE-9971-4D20-BAE9-C7AEF948D42E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600B23D3-491D-44EC-BD3D-DA2A65B755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1A0E21C-1551-4A1E-A21A-207C25256B9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ABE2682-38F2-48D0-8A6F-3FEE51AD53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6FAB4C-0C9C-41FC-B3EC-27C772BA9BA5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7490C11-D7EF-43C3-9A22-0916F56FF0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1CC57E6-B4FC-4C19-856A-D27803C05DA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ACF14F2-2E30-4E9B-B412-6D6B677752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2D8BD4-7E78-4B58-92BF-14C06C6B3FFC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B638C18A-409E-4A26-A892-B52D10FD0B3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1CD2A03-FEC4-4A4E-A098-DEF76FDFECF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7FE2087-2987-4E4B-8DA7-6A089035CD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361F830-3405-43A4-9123-EC7C8C55B423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99A1FB26-E21D-452F-BEFE-4A600E1886C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6D9DD21-6351-4503-AE5B-A157A3080DF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A815142-601C-4056-B545-1EF8183B4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85BD24-BEE3-4E3A-B678-3078CBCB71EC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934F43A-177B-4129-90B8-BD165180D4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46AB2FB-746A-4FC2-B0A8-EC87C53672D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E12E918-EB3C-4435-A338-24E687FA7E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367E2A-2391-423E-AA48-53A3FDCE8F01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B7CFBE0-5C35-4D4A-A4CC-1410B3B893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AFA52B37-5B10-409C-B7D7-DCC09260DB4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E0B16B7B-9D1D-477B-ABA2-BC8A9F8D0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57FED6-7A31-429D-A1BB-F91EB49540AA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38B4D523-4AF5-463F-8A04-B7E5D79317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E2B787D-CEFD-451E-AC68-CB2A759512F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1DFE75A7-EA74-45A9-A662-701FE8AE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C055A5-B213-4A3F-87D0-A0EE1EE94357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255BBF5-BB0D-4045-8CAA-2AE88789E02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A284CFC-218A-4286-98F1-B01BC6E486D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3EAABE47-2D01-4C6F-A72C-6C58BCDEA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A2E2D3-430E-4879-A75C-C142C3D64E0B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C76BA97-699A-450F-A8C7-F7B90E1910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6A24DDC-E8A8-4D06-9473-480FB2D2AD8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B9FC4AE-A42C-4003-90E5-F50A20EB9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080DA3-DCC7-47E3-BCD4-884C56556ED1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11D16234-D2C0-450F-85B6-376B1CDA2C0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8553F7D-CDB6-4C08-9950-3886E412F5E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363CE1-2C48-4F34-9374-26C33E3B3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14ADA5-908C-44B6-A24A-AE0E8EAC68F3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DF53F2A3-C6F4-41BC-A0E4-970C0B5CE6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1491646-38E9-4294-9891-433516913B1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DD5B765-F717-48A2-8FD5-45C6B399E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703A6C-19FC-4903-836A-6B22E2BEBD73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42D9B2C8-5415-4B90-B3B8-4B5A7544AC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7FEAEEB-6A39-4DF5-B0BE-63E7370C141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30EE886-1548-411A-9D97-46A4F6348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D38563-F51C-450F-BD87-7122B7905FAC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F0CB5DE-E80A-4518-9822-24DA1A7908B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ADF2E42-D98B-4C27-A399-0F6D7D6A2EF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540E1CD7-D729-45D9-ABCC-FDF2BD51C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2849A4-D7EA-4396-996F-B2A7E10FE2A7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BD81014-455B-4EAB-BD8C-555B29E9FD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4113" y="693738"/>
            <a:ext cx="4552950" cy="3414712"/>
          </a:xfrm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321916A-BDDF-4C5C-A92D-63E43269592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12813" y="4341813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FA0DE76-1860-495D-B406-9907D288A7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21CBC5B-E747-40ED-AB07-589596F542BE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45CD61F-76CA-4C2F-99F7-D962281567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F5C6DE8-3302-48BB-9AE3-044302F602A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852AFDB-D594-4FFB-9251-4EA348ED0B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9EED63-FD43-49E6-8802-41931F660907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8033FDB-0F35-4A0E-A41E-5687AF1E0D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B2E9B8E8-90E4-4CFD-A373-7C619DF215C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FCE3141-8E4A-42AB-8394-30C06A3FA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FE419E-119A-4EDB-BC0D-AA602DFFACD1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6BB8072C-C00D-42DE-BA32-27E3EB5D681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8C7E505-81DA-4967-8A53-6657B15B761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4B13E5-CC2A-4E75-BA50-B409661E7F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7E3C24-6F37-4F9D-983E-CD8CEF36E2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B6497E-946E-40C5-9B4E-04ED12C3CD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C6A57-B415-44B2-A115-FCF418318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15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D1ACC4-2207-4F45-AA52-A6FEE0EF8B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34F10D-007F-438A-9A48-852CA1145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28F809-F729-4C5C-8F11-2245E7F27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9D01C-6DE1-4799-9055-41E69939C8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56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B07AB2-FDF1-4987-95EE-C4B444135F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B68E41-7524-41B0-9E25-CAB51FBC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2A1464-FBDF-4534-9298-04B559EC6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5D18-A10F-4425-A3D2-EF163AA2BB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24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7B3BE5-B8E9-4FD0-B76F-F8DBBC0F6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5AE3A5-5C94-478A-A1A9-2033E6D4CD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8FB686-5A8F-401A-9C2E-0CBEE09E55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C21B3-60C7-4CCB-BB86-C9221396EE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42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E60942-1E44-41C0-BB09-EF5257BCAC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3C9009-EA87-487E-B120-73F2B8C644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04152D-EC6A-4072-99D0-9FD659DA48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A51F6-D901-416D-AE96-82C9BC0CF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24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75BA0D1-BA9B-429B-9B39-3EE6C8A88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E50A25-6128-4FE8-90F7-5F5571154C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A8CC98D-E907-4D84-A4DF-106219B8F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41CB1-6CD1-4156-8B68-BC9333C361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15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193CBD8-3E8C-48A9-9492-CD6322D8C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0B4F247-6D85-44D4-9081-498577962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EEE61F-EEC6-4272-8C51-2EF7B9BBDD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9D78E-5F32-4928-A3A5-2EC5CF4F01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07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60C73-5B9B-4F77-B010-723E1216A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B27AE-2FF3-4F98-9E67-9DADF5B354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9B0EF2-5ED9-4489-802E-A2620E392B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9C28A-73FC-4CBB-8E23-15C25F6CA4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21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08229-B0B2-452C-901F-C8D8C828A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D070C4-01D8-425C-B3F8-FA2C4801F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A71E3-C1C2-4E60-AA13-F8D59AC409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941A9-0A15-499F-8B7F-AB27A157C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4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A2C7F7-EEB5-4CC9-917C-A01584BE29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BF2E59-CB13-4697-B642-0A5BF07A38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6DE94B-697B-478F-A147-10A2BA3FB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15B75-6C5A-4515-AFF7-D2045E4CD9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96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E5CAA4-AD17-4D92-A0F9-EE86E428DB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30900E-2103-45E9-8B8D-1D14E15E89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4181BF-1C76-4E2D-A8A8-E63AB42E42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6D5A5-AE80-4878-B126-7A3A8EC1F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03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4DBB802-2839-4A9A-ADC3-6CB3873B1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8966002-1A36-4D9B-8844-4AA86A1D7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397BA2-3902-40FD-9535-089A5C29B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26F2B16-05A4-4F9E-A85B-72E623AD39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ＭＳ Ｐゴシック" pitchFamily="-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6898097-D36E-4ACB-9B0E-07E5682D04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A2E5480-00AD-40E3-AA01-8A90899CA4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–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B70017"/>
        </a:buClr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F2DA474-CF0A-4D4A-A5D6-D9BAA9E23B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B70017"/>
                </a:solidFill>
                <a:latin typeface="Georgia" panose="02040502050405020303" pitchFamily="18" charset="0"/>
              </a:rPr>
              <a:t>Space, Time and Einstein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D07C62D-C93F-48FE-88E5-AEA4CCFF36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772400" cy="1752600"/>
          </a:xfrm>
        </p:spPr>
        <p:txBody>
          <a:bodyPr/>
          <a:lstStyle/>
          <a:p>
            <a:pPr algn="r" eaLnBrk="1" hangingPunct="1"/>
            <a:r>
              <a:rPr lang="en-US" altLang="en-US">
                <a:latin typeface="Georgia" panose="02040502050405020303" pitchFamily="18" charset="0"/>
              </a:rPr>
              <a:t>Penelope Constanta</a:t>
            </a:r>
          </a:p>
          <a:p>
            <a:pPr algn="r" eaLnBrk="1" hangingPunct="1"/>
            <a:r>
              <a:rPr lang="en-US" altLang="en-US">
                <a:latin typeface="Georgia" panose="02040502050405020303" pitchFamily="18" charset="0"/>
              </a:rPr>
              <a:t>Fermilab</a:t>
            </a:r>
          </a:p>
        </p:txBody>
      </p:sp>
      <p:sp>
        <p:nvSpPr>
          <p:cNvPr id="3076" name="Slide Number Placeholder 3">
            <a:extLst>
              <a:ext uri="{FF2B5EF4-FFF2-40B4-BE49-F238E27FC236}">
                <a16:creationId xmlns:a16="http://schemas.microsoft.com/office/drawing/2014/main" id="{06E3964B-1CD4-491D-A32B-7AE2508C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4F24E1-1001-47F4-B7B0-AB8C42E72C24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6D7DA07-65E4-4BB5-9FE5-AD81AA4387B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en-US" sz="6000">
                <a:solidFill>
                  <a:srgbClr val="B70017"/>
                </a:solidFill>
                <a:latin typeface="Georgia" panose="02040502050405020303" pitchFamily="18" charset="0"/>
              </a:rPr>
              <a:t>Fermilab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5123" name="Picture 7">
            <a:extLst>
              <a:ext uri="{FF2B5EF4-FFF2-40B4-BE49-F238E27FC236}">
                <a16:creationId xmlns:a16="http://schemas.microsoft.com/office/drawing/2014/main" id="{9FAA684D-89EF-49EB-AB68-ACA6B9FCB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987425"/>
            <a:ext cx="9448800" cy="587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8">
            <a:extLst>
              <a:ext uri="{FF2B5EF4-FFF2-40B4-BE49-F238E27FC236}">
                <a16:creationId xmlns:a16="http://schemas.microsoft.com/office/drawing/2014/main" id="{F9D55345-6E89-4568-A89F-C26CD4755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291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AFF00"/>
                </a:solidFill>
                <a:latin typeface="Georgia" panose="02040502050405020303" pitchFamily="18" charset="0"/>
              </a:rPr>
              <a:t>Chicago (~40 miles)</a:t>
            </a:r>
          </a:p>
        </p:txBody>
      </p:sp>
      <p:sp>
        <p:nvSpPr>
          <p:cNvPr id="5125" name="Line 10">
            <a:extLst>
              <a:ext uri="{FF2B5EF4-FFF2-40B4-BE49-F238E27FC236}">
                <a16:creationId xmlns:a16="http://schemas.microsoft.com/office/drawing/2014/main" id="{B0289817-2C85-4DF8-BF4D-21E96B0E96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1066800"/>
            <a:ext cx="152400" cy="381000"/>
          </a:xfrm>
          <a:prstGeom prst="line">
            <a:avLst/>
          </a:prstGeom>
          <a:noFill/>
          <a:ln w="19050">
            <a:solidFill>
              <a:srgbClr val="FA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Slide Number Placeholder 5">
            <a:extLst>
              <a:ext uri="{FF2B5EF4-FFF2-40B4-BE49-F238E27FC236}">
                <a16:creationId xmlns:a16="http://schemas.microsoft.com/office/drawing/2014/main" id="{225AA577-213A-4C8A-906A-69E45950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A753A6-54D7-4343-B5B5-842EE98CF18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7" name="Text Box 8">
            <a:extLst>
              <a:ext uri="{FF2B5EF4-FFF2-40B4-BE49-F238E27FC236}">
                <a16:creationId xmlns:a16="http://schemas.microsoft.com/office/drawing/2014/main" id="{46A935CF-DBDA-436F-9AE1-54EA81FF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7325" y="1143000"/>
            <a:ext cx="4460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AFF00"/>
                </a:solidFill>
                <a:latin typeface="Georgia" panose="02040502050405020303" pitchFamily="18" charset="0"/>
              </a:rPr>
              <a:t>Still Middle School (~7.5 miles)</a:t>
            </a:r>
          </a:p>
        </p:txBody>
      </p:sp>
      <p:sp>
        <p:nvSpPr>
          <p:cNvPr id="5128" name="Line 10">
            <a:extLst>
              <a:ext uri="{FF2B5EF4-FFF2-40B4-BE49-F238E27FC236}">
                <a16:creationId xmlns:a16="http://schemas.microsoft.com/office/drawing/2014/main" id="{B2DD65ED-4413-4919-8B36-941D3DF8CD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0" y="1143000"/>
            <a:ext cx="685800" cy="304800"/>
          </a:xfrm>
          <a:prstGeom prst="line">
            <a:avLst/>
          </a:prstGeom>
          <a:noFill/>
          <a:ln w="19050">
            <a:solidFill>
              <a:srgbClr val="FA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B47EA410-EFA9-444E-A400-ED5AFB125C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>
                <a:solidFill>
                  <a:srgbClr val="B70017"/>
                </a:solidFill>
                <a:latin typeface="Georgia" panose="02040502050405020303" pitchFamily="18" charset="0"/>
              </a:rPr>
              <a:t>Why space and time?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9214B634-A7A8-4533-86F9-5446480A8CB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Related to our work at Fermilab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Hopefully related to things you’re learning in school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Physics and astronomy, but also chemistry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Some really interesting questions about the world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Where do things happen? </a:t>
            </a:r>
            <a:r>
              <a:rPr lang="en-US" altLang="en-US">
                <a:solidFill>
                  <a:schemeClr val="accent2"/>
                </a:solidFill>
                <a:latin typeface="Georgia" panose="02040502050405020303" pitchFamily="18" charset="0"/>
              </a:rPr>
              <a:t>In space …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When do things happen? </a:t>
            </a:r>
            <a:r>
              <a:rPr lang="en-US" altLang="en-US">
                <a:solidFill>
                  <a:schemeClr val="accent2"/>
                </a:solidFill>
                <a:latin typeface="Georgia" panose="02040502050405020303" pitchFamily="18" charset="0"/>
              </a:rPr>
              <a:t>In time …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2D3B43A9-5895-446F-9F61-6CA23F99D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8D7D29-A922-4EED-A1A3-3FA40534B49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4190D0-9B85-47E1-9813-0022285723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>
                <a:solidFill>
                  <a:srgbClr val="B70017"/>
                </a:solidFill>
                <a:latin typeface="Georgia" panose="02040502050405020303" pitchFamily="18" charset="0"/>
              </a:rPr>
              <a:t>Why Einstein?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DB0FB3C-1866-4785-A5A9-D2EF399767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9144000" cy="25908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Because … he was Einstein!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Widely regarded as one of the most influential and best known scientists and intellectuals in modern history. Often regarded as the father of modern physics</a:t>
            </a:r>
          </a:p>
        </p:txBody>
      </p:sp>
      <p:pic>
        <p:nvPicPr>
          <p:cNvPr id="9220" name="Picture 4" descr="Image1">
            <a:extLst>
              <a:ext uri="{FF2B5EF4-FFF2-40B4-BE49-F238E27FC236}">
                <a16:creationId xmlns:a16="http://schemas.microsoft.com/office/drawing/2014/main" id="{B23D5721-7D66-41C5-89F1-82496F576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4022725"/>
            <a:ext cx="17446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mage2">
            <a:extLst>
              <a:ext uri="{FF2B5EF4-FFF2-40B4-BE49-F238E27FC236}">
                <a16:creationId xmlns:a16="http://schemas.microsoft.com/office/drawing/2014/main" id="{9D077D7D-6016-4A8F-9941-C197A3AF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38600"/>
            <a:ext cx="25177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Image3">
            <a:extLst>
              <a:ext uri="{FF2B5EF4-FFF2-40B4-BE49-F238E27FC236}">
                <a16:creationId xmlns:a16="http://schemas.microsoft.com/office/drawing/2014/main" id="{5336DA8D-469D-430D-B019-CC780E6E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6413"/>
            <a:ext cx="2743200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7">
            <a:extLst>
              <a:ext uri="{FF2B5EF4-FFF2-40B4-BE49-F238E27FC236}">
                <a16:creationId xmlns:a16="http://schemas.microsoft.com/office/drawing/2014/main" id="{64655BB0-3163-4D37-9D1C-07D0498CD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641725"/>
            <a:ext cx="3756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</a:rPr>
              <a:t>1905: Clerk in Patent Office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EAB6BDE6-782E-4814-9CB1-ECDE3086E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450013"/>
            <a:ext cx="1839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At older age</a:t>
            </a: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!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6104562F-26A9-4975-BB1A-5CDA75020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2400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</a:rPr>
              <a:t>School</a:t>
            </a:r>
            <a:r>
              <a:rPr lang="en-US" altLang="zh-TW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 </a:t>
            </a:r>
            <a:r>
              <a:rPr lang="en-US" altLang="en-US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boy</a:t>
            </a:r>
          </a:p>
        </p:txBody>
      </p:sp>
      <p:sp>
        <p:nvSpPr>
          <p:cNvPr id="9226" name="Slide Number Placeholder 9">
            <a:extLst>
              <a:ext uri="{FF2B5EF4-FFF2-40B4-BE49-F238E27FC236}">
                <a16:creationId xmlns:a16="http://schemas.microsoft.com/office/drawing/2014/main" id="{3802A073-57B8-43FC-9AD1-87734EB0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916190-1849-4DA3-8913-4329960806A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A99960C-3E47-4B62-8055-C726C1354A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000">
                <a:solidFill>
                  <a:srgbClr val="B70017"/>
                </a:solidFill>
                <a:latin typeface="Georgia" panose="02040502050405020303" pitchFamily="18" charset="0"/>
              </a:rPr>
              <a:t>What did Einstein do?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1AC85D3-F22B-45CF-9133-97AE508C35F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" y="1371600"/>
            <a:ext cx="8763000" cy="5181600"/>
          </a:xfrm>
        </p:spPr>
        <p:txBody>
          <a:bodyPr/>
          <a:lstStyle/>
          <a:p>
            <a:pPr marL="514350" indent="-514350" algn="l" eaLnBrk="1" hangingPunct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Many, many discoveries. Easily could have won 3-4 Nobel prizes. Won only one for the discovery of the law of the photoelectric effect.</a:t>
            </a:r>
          </a:p>
          <a:p>
            <a:pPr marL="971550" lvl="1" indent="-51435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He was a really smart man!</a:t>
            </a:r>
          </a:p>
          <a:p>
            <a:pPr marL="514350" indent="-514350" algn="l" eaLnBrk="1" hangingPunct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I will talk today about his two theories of </a:t>
            </a:r>
            <a:r>
              <a:rPr lang="en-US" altLang="en-US">
                <a:solidFill>
                  <a:schemeClr val="accent2"/>
                </a:solidFill>
                <a:latin typeface="Georgia" panose="02040502050405020303" pitchFamily="18" charset="0"/>
              </a:rPr>
              <a:t>relativity </a:t>
            </a:r>
            <a:r>
              <a:rPr lang="en-US" altLang="en-US">
                <a:latin typeface="Georgia" panose="02040502050405020303" pitchFamily="18" charset="0"/>
              </a:rPr>
              <a:t>(Special Relativity and General Relativity)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 E=mc</a:t>
            </a:r>
            <a:r>
              <a:rPr lang="en-US" altLang="en-US" baseline="30000">
                <a:latin typeface="Georgia" panose="02040502050405020303" pitchFamily="18" charset="0"/>
              </a:rPr>
              <a:t>2</a:t>
            </a:r>
            <a:r>
              <a:rPr lang="en-US" altLang="en-US">
                <a:latin typeface="Georgia" panose="02040502050405020303" pitchFamily="18" charset="0"/>
              </a:rPr>
              <a:t> (special relativity)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 Black holes (general relativity)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0EBED79-90BB-40E9-9F81-4A5E8AD1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599C61-28A4-4094-9CBA-89B8D8EB283E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FDAC707-C6D4-4638-B193-F089DDB416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Space and Time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67AE1E9-293C-4643-ABC5-C8A3B03BA6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9144000" cy="48768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Space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This piece of paper is 8 inches long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It is 1.5 miles from the school to the store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Time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I have to get up at 7 am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The bus is 20 minutes late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But …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What do we mean by distance (such as 1.5 miles)?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What do we mean by a time (such as 7 am)?</a:t>
            </a:r>
          </a:p>
        </p:txBody>
      </p:sp>
      <p:pic>
        <p:nvPicPr>
          <p:cNvPr id="13316" name="Picture 4" descr="clock">
            <a:extLst>
              <a:ext uri="{FF2B5EF4-FFF2-40B4-BE49-F238E27FC236}">
                <a16:creationId xmlns:a16="http://schemas.microsoft.com/office/drawing/2014/main" id="{E8746112-D68A-4ED5-B7CD-29BFE2C11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57600"/>
            <a:ext cx="16208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ruler">
            <a:extLst>
              <a:ext uri="{FF2B5EF4-FFF2-40B4-BE49-F238E27FC236}">
                <a16:creationId xmlns:a16="http://schemas.microsoft.com/office/drawing/2014/main" id="{BA59A853-3889-4BED-A404-6DCA3746A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057400"/>
            <a:ext cx="12969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Slide Number Placeholder 5">
            <a:extLst>
              <a:ext uri="{FF2B5EF4-FFF2-40B4-BE49-F238E27FC236}">
                <a16:creationId xmlns:a16="http://schemas.microsoft.com/office/drawing/2014/main" id="{37312D8E-6F67-4FE1-98D1-B6B4EFC7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45E257-83E4-44E2-B824-D1FA5CE6EAE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E522842-CC70-4E52-95D4-1D91E6ED70C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Space and Time for Aristotle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4F54B1A-F707-4D60-85DC-4ECB6D18C44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6019800" cy="59436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The “prime mover”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A privileged being in THE state of perpetual, absolute rest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Space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Defined by (x, y, z) coordinate system with respect to the prime mover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Unique and clearly defined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Time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Time is measured by the prime mover’s clocks</a:t>
            </a:r>
          </a:p>
        </p:txBody>
      </p:sp>
      <p:pic>
        <p:nvPicPr>
          <p:cNvPr id="15364" name="Picture 4" descr="aristotle">
            <a:extLst>
              <a:ext uri="{FF2B5EF4-FFF2-40B4-BE49-F238E27FC236}">
                <a16:creationId xmlns:a16="http://schemas.microsoft.com/office/drawing/2014/main" id="{D8C9EC8D-9CC5-4502-9198-D535FFCE7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1447800"/>
            <a:ext cx="298926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6D919EB0-E1B8-42A5-A92C-A26726E6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863" y="5410200"/>
            <a:ext cx="3259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Aristotle (384-322 BC)</a:t>
            </a:r>
          </a:p>
        </p:txBody>
      </p:sp>
      <p:sp>
        <p:nvSpPr>
          <p:cNvPr id="15366" name="Slide Number Placeholder 5">
            <a:extLst>
              <a:ext uri="{FF2B5EF4-FFF2-40B4-BE49-F238E27FC236}">
                <a16:creationId xmlns:a16="http://schemas.microsoft.com/office/drawing/2014/main" id="{0CF241E6-26DB-49E1-AD9A-9F4DDFD0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D09CDB-731B-42F7-8A29-88C5C278A9F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6DA4B7A-DF75-4F58-AF98-746FB18C31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Space for Galileo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E4D9E2-3B8C-4202-8373-FA434FA7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5486400" cy="49530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No such things as “absolute rest”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The laws of nature and physics are identical for anybody moving with a constant speed along a straight line</a:t>
            </a:r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53CFDA23-E67B-467D-B107-30D1C5BD1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385"/>
          <a:stretch>
            <a:fillRect/>
          </a:stretch>
        </p:blipFill>
        <p:spPr bwMode="auto">
          <a:xfrm>
            <a:off x="5626100" y="1295400"/>
            <a:ext cx="35179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8">
            <a:extLst>
              <a:ext uri="{FF2B5EF4-FFF2-40B4-BE49-F238E27FC236}">
                <a16:creationId xmlns:a16="http://schemas.microsoft.com/office/drawing/2014/main" id="{7994D54F-58C6-45B8-8AF7-17CC1C041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791200"/>
            <a:ext cx="378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Galileo Galilei (1564-1642)</a:t>
            </a:r>
          </a:p>
        </p:txBody>
      </p:sp>
      <p:sp>
        <p:nvSpPr>
          <p:cNvPr id="17414" name="Slide Number Placeholder 5">
            <a:extLst>
              <a:ext uri="{FF2B5EF4-FFF2-40B4-BE49-F238E27FC236}">
                <a16:creationId xmlns:a16="http://schemas.microsoft.com/office/drawing/2014/main" id="{23527977-DB6D-4646-8645-68101316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1D392D-5004-4844-ACCD-7775DCB77B7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F3FFBB7-42C8-41CF-84A7-28AD7B6DD1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Space for Sir Isaac Newton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0559CFB-0D72-4366-AF44-F45D248B48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5486400" cy="5715000"/>
          </a:xfrm>
        </p:spPr>
        <p:txBody>
          <a:bodyPr/>
          <a:lstStyle/>
          <a:p>
            <a:pPr marL="457200" indent="-457200" algn="l" eaLnBrk="1" hangingPunct="1">
              <a:buFont typeface="Wingdings" panose="05000000000000000000" pitchFamily="2" charset="2"/>
              <a:buChar char="§"/>
            </a:pPr>
            <a:r>
              <a:rPr lang="en-US" altLang="en-US" sz="2400">
                <a:latin typeface="Georgia" panose="02040502050405020303" pitchFamily="18" charset="0"/>
              </a:rPr>
              <a:t>“Absolute Space, in its own nature, without regard to any thing external, remains always similar and immovable. Relative Space is some moveable dimension or measure of the absolute spaces; which our senses determine, by its position to bodies; and which is vulgarly taken for immovable space ... And so instead of absolute places and motions, we use relative ones”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eorgia" panose="02040502050405020303" pitchFamily="18" charset="0"/>
              </a:rPr>
              <a:t>There exists absolute space, but we measure space only relative to other objects in space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E61BCAB0-BBA8-4121-BDCE-C64418755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1150" y="5867400"/>
            <a:ext cx="3676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Isaac Newton (1643-1727)</a:t>
            </a:r>
          </a:p>
        </p:txBody>
      </p:sp>
      <p:pic>
        <p:nvPicPr>
          <p:cNvPr id="19461" name="Picture 5">
            <a:extLst>
              <a:ext uri="{FF2B5EF4-FFF2-40B4-BE49-F238E27FC236}">
                <a16:creationId xmlns:a16="http://schemas.microsoft.com/office/drawing/2014/main" id="{9ECBE2E7-68AE-43FB-B668-0374022EF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3022600"/>
            <a:ext cx="28829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F0E278F8-7B5C-49C6-A194-A0E269D54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838200"/>
            <a:ext cx="17526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>
            <a:extLst>
              <a:ext uri="{FF2B5EF4-FFF2-40B4-BE49-F238E27FC236}">
                <a16:creationId xmlns:a16="http://schemas.microsoft.com/office/drawing/2014/main" id="{5B4D61B0-51CA-450E-A9F0-8A1114322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914400"/>
            <a:ext cx="15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Line 8">
            <a:extLst>
              <a:ext uri="{FF2B5EF4-FFF2-40B4-BE49-F238E27FC236}">
                <a16:creationId xmlns:a16="http://schemas.microsoft.com/office/drawing/2014/main" id="{4014B449-B2D4-4749-9EE1-E46AFA6902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96150" y="2209800"/>
            <a:ext cx="152400" cy="76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Slide Number Placeholder 8">
            <a:extLst>
              <a:ext uri="{FF2B5EF4-FFF2-40B4-BE49-F238E27FC236}">
                <a16:creationId xmlns:a16="http://schemas.microsoft.com/office/drawing/2014/main" id="{9BA3ED78-BE02-4056-BB1D-C27A8C5D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9BC998-A0B7-4731-B500-39D5EA39480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43D499D-05B2-4753-9C7F-060A84E2D4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Time for Sir Isaac Newton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B17F684-D51F-43D4-92B8-982BA444739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5410200" cy="5715000"/>
          </a:xfrm>
        </p:spPr>
        <p:txBody>
          <a:bodyPr/>
          <a:lstStyle/>
          <a:p>
            <a:pPr marL="457200" indent="-457200" algn="l" eaLnBrk="1" hangingPunct="1">
              <a:buFont typeface="Wingdings" panose="05000000000000000000" pitchFamily="2" charset="2"/>
              <a:buChar char="§"/>
            </a:pPr>
            <a:r>
              <a:rPr lang="en-US" altLang="en-US" sz="2400">
                <a:latin typeface="Georgia" panose="02040502050405020303" pitchFamily="18" charset="0"/>
              </a:rPr>
              <a:t>“</a:t>
            </a:r>
            <a:r>
              <a:rPr lang="en-US" altLang="en-US" sz="2400"/>
              <a:t>Absolute, True, and Mathematical Time … flows equably without regard to any thing external … Relative, Apparent, and Common Time is some sensible and external (whether accurate or unequal) measure of Duration by the means of motion, which is commonly used instead of True time; such as an Hour, a Day, a Month, a Year.</a:t>
            </a:r>
            <a:r>
              <a:rPr lang="en-US" altLang="en-US" sz="2400">
                <a:latin typeface="Georgia" panose="02040502050405020303" pitchFamily="18" charset="0"/>
              </a:rPr>
              <a:t>”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eorgia" panose="02040502050405020303" pitchFamily="18" charset="0"/>
              </a:rPr>
              <a:t>There exists an absolute time, but we measure relative time only</a:t>
            </a:r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A533E5FA-5690-44E5-A80A-1ACA8AF93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0" y="5715000"/>
            <a:ext cx="3676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Isaac Newton (1643-1727)</a:t>
            </a:r>
          </a:p>
        </p:txBody>
      </p:sp>
      <p:pic>
        <p:nvPicPr>
          <p:cNvPr id="21509" name="Picture 6">
            <a:extLst>
              <a:ext uri="{FF2B5EF4-FFF2-40B4-BE49-F238E27FC236}">
                <a16:creationId xmlns:a16="http://schemas.microsoft.com/office/drawing/2014/main" id="{0EC8869C-3A54-4F1D-ABBE-9957EE18F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870200"/>
            <a:ext cx="28829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10" name="Object 14">
            <a:extLst>
              <a:ext uri="{FF2B5EF4-FFF2-40B4-BE49-F238E27FC236}">
                <a16:creationId xmlns:a16="http://schemas.microsoft.com/office/drawing/2014/main" id="{B8C7F4DE-BB3B-4084-A425-997971493F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92850" y="942975"/>
          <a:ext cx="1852613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tion" r:id="rId5" imgW="545863" imgH="368140" progId="Equation.3">
                  <p:embed/>
                </p:oleObj>
              </mc:Choice>
              <mc:Fallback>
                <p:oleObj name="Equation" r:id="rId5" imgW="545863" imgH="3681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2850" y="942975"/>
                        <a:ext cx="1852613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4F87F6F8-D579-433F-8E67-33D24AB8C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483242-B40E-4995-8734-706236478F4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4DEB5C0-46D3-4178-9B16-F544DE4DCB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Einstein’s genius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1E07059-E318-4B8D-A560-B5B747FE39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5181600" cy="57150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Change </a:t>
            </a:r>
            <a:r>
              <a:rPr lang="en-US" altLang="zh-TW" sz="2000" b="1">
                <a:solidFill>
                  <a:schemeClr val="accent2"/>
                </a:solidFill>
                <a:latin typeface="Georgia" panose="02040502050405020303" pitchFamily="18" charset="0"/>
                <a:ea typeface="新細明體" panose="020B0604030504040204" pitchFamily="18" charset="-120"/>
              </a:rPr>
              <a:t>the definition of time</a:t>
            </a: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:</a:t>
            </a:r>
          </a:p>
          <a:p>
            <a:pPr algn="l" eaLnBrk="1" hangingPunct="1">
              <a:spcBef>
                <a:spcPct val="0"/>
              </a:spcBef>
            </a:pPr>
            <a:endParaRPr lang="en-US" altLang="zh-TW" sz="2000" b="1">
              <a:latin typeface="Georgia" panose="02040502050405020303" pitchFamily="18" charset="0"/>
              <a:ea typeface="新細明體" panose="020B0604030504040204" pitchFamily="18" charset="-120"/>
            </a:endParaRPr>
          </a:p>
          <a:p>
            <a:pPr algn="l" eaLnBrk="1" hangingPunct="1">
              <a:spcBef>
                <a:spcPct val="0"/>
              </a:spcBef>
            </a:pP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  “It might appear possible to overcome all the difficulties attending the definition of ‘time’ by substituting ‘the position of the small hand of my watch’ for ‘time’ ”.</a:t>
            </a:r>
          </a:p>
          <a:p>
            <a:pPr algn="l" eaLnBrk="1" hangingPunct="1">
              <a:spcBef>
                <a:spcPct val="0"/>
              </a:spcBef>
            </a:pPr>
            <a:endParaRPr lang="en-US" altLang="zh-TW" sz="2000" b="1">
              <a:latin typeface="Georgia" panose="02040502050405020303" pitchFamily="18" charset="0"/>
              <a:ea typeface="新細明體" panose="020B0604030504040204" pitchFamily="18" charset="-120"/>
            </a:endParaRPr>
          </a:p>
          <a:p>
            <a:pPr algn="l" eaLnBrk="1" hangingPunct="1">
              <a:spcBef>
                <a:spcPct val="0"/>
              </a:spcBef>
            </a:pP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Example: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By “ ‘That train arrives here at 7 o’clock,’ I mean something like this: ‘The pointing of the small hand of my watch to 7 and the arrival of the train are simultaneous events’ ”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zh-TW" sz="2000" b="1">
                <a:latin typeface="Georgia" panose="02040502050405020303" pitchFamily="18" charset="0"/>
                <a:ea typeface="新細明體" panose="020B0604030504040204" pitchFamily="18" charset="-120"/>
              </a:rPr>
              <a:t>              - famous 1905 Einstein paper</a:t>
            </a:r>
            <a:endParaRPr lang="en-US" altLang="en-US" sz="2400">
              <a:latin typeface="Georgia" panose="02040502050405020303" pitchFamily="18" charset="0"/>
            </a:endParaRPr>
          </a:p>
        </p:txBody>
      </p:sp>
      <p:pic>
        <p:nvPicPr>
          <p:cNvPr id="23556" name="Picture 7">
            <a:extLst>
              <a:ext uri="{FF2B5EF4-FFF2-40B4-BE49-F238E27FC236}">
                <a16:creationId xmlns:a16="http://schemas.microsoft.com/office/drawing/2014/main" id="{AE125F43-8D47-467E-8734-118DDE1C7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7846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7" name="Slide Number Placeholder 4">
            <a:extLst>
              <a:ext uri="{FF2B5EF4-FFF2-40B4-BE49-F238E27FC236}">
                <a16:creationId xmlns:a16="http://schemas.microsoft.com/office/drawing/2014/main" id="{C2AF6B4B-7B13-4D30-8714-6F643502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B25EC7-2C17-47F9-9C84-C88345C9D44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F64363F-1A7B-44F1-9428-6346E77575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So what?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E6037EAA-9659-4DDB-B231-52C947E4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F48ADB-243A-4C9A-AA14-7BB33AE4426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5604" name="TextBox 10">
            <a:extLst>
              <a:ext uri="{FF2B5EF4-FFF2-40B4-BE49-F238E27FC236}">
                <a16:creationId xmlns:a16="http://schemas.microsoft.com/office/drawing/2014/main" id="{4C4F1A70-695C-43CC-83CC-29FB755EC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680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Jack sees the flashes at clocks A and B to be simultaneous events</a:t>
            </a:r>
          </a:p>
        </p:txBody>
      </p:sp>
      <p:grpSp>
        <p:nvGrpSpPr>
          <p:cNvPr id="25605" name="Group 15">
            <a:extLst>
              <a:ext uri="{FF2B5EF4-FFF2-40B4-BE49-F238E27FC236}">
                <a16:creationId xmlns:a16="http://schemas.microsoft.com/office/drawing/2014/main" id="{1DE63E3E-AB45-4445-AFBC-5D3678FF8EE8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2614613"/>
            <a:ext cx="7829550" cy="2566987"/>
            <a:chOff x="476250" y="1552575"/>
            <a:chExt cx="7829550" cy="2566690"/>
          </a:xfrm>
        </p:grpSpPr>
        <p:pic>
          <p:nvPicPr>
            <p:cNvPr id="25607" name="Picture 9" descr="simult_1_anim.gif">
              <a:extLst>
                <a:ext uri="{FF2B5EF4-FFF2-40B4-BE49-F238E27FC236}">
                  <a16:creationId xmlns:a16="http://schemas.microsoft.com/office/drawing/2014/main" id="{917C4C61-22A8-4EDE-8C96-18C608D0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0" y="1552575"/>
              <a:ext cx="7829550" cy="218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TextBox 13">
              <a:extLst>
                <a:ext uri="{FF2B5EF4-FFF2-40B4-BE49-F238E27FC236}">
                  <a16:creationId xmlns:a16="http://schemas.microsoft.com/office/drawing/2014/main" id="{3CD88A24-D4B3-48ED-9EF4-FB1C70FC9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1752600"/>
              <a:ext cx="8178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70017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rgbClr val="0070C0"/>
                  </a:solidFill>
                  <a:latin typeface="Georgia" panose="02040502050405020303" pitchFamily="18" charset="0"/>
                </a:rPr>
                <a:t>Jack</a:t>
              </a:r>
            </a:p>
          </p:txBody>
        </p:sp>
        <p:sp>
          <p:nvSpPr>
            <p:cNvPr id="25609" name="TextBox 14">
              <a:extLst>
                <a:ext uri="{FF2B5EF4-FFF2-40B4-BE49-F238E27FC236}">
                  <a16:creationId xmlns:a16="http://schemas.microsoft.com/office/drawing/2014/main" id="{926E963E-CF9D-4C06-9F0F-26075D9D22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3657600"/>
              <a:ext cx="8707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70017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rgbClr val="0070C0"/>
                  </a:solidFill>
                  <a:latin typeface="Georgia" panose="02040502050405020303" pitchFamily="18" charset="0"/>
                </a:rPr>
                <a:t>John</a:t>
              </a:r>
            </a:p>
          </p:txBody>
        </p:sp>
      </p:grpSp>
      <p:sp>
        <p:nvSpPr>
          <p:cNvPr id="25606" name="TextBox 16">
            <a:extLst>
              <a:ext uri="{FF2B5EF4-FFF2-40B4-BE49-F238E27FC236}">
                <a16:creationId xmlns:a16="http://schemas.microsoft.com/office/drawing/2014/main" id="{F0636390-7BD7-4216-A50B-B76ADAF84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5486400"/>
            <a:ext cx="303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What does John see?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5">
            <a:extLst>
              <a:ext uri="{FF2B5EF4-FFF2-40B4-BE49-F238E27FC236}">
                <a16:creationId xmlns:a16="http://schemas.microsoft.com/office/drawing/2014/main" id="{2E8240FD-C437-42CD-B42E-423CBE607FEB}"/>
              </a:ext>
            </a:extLst>
          </p:cNvPr>
          <p:cNvGrpSpPr>
            <a:grpSpLocks/>
          </p:cNvGrpSpPr>
          <p:nvPr/>
        </p:nvGrpSpPr>
        <p:grpSpPr bwMode="auto">
          <a:xfrm>
            <a:off x="0" y="457200"/>
            <a:ext cx="9144000" cy="2466975"/>
            <a:chOff x="0" y="762000"/>
            <a:chExt cx="9144000" cy="2466975"/>
          </a:xfrm>
        </p:grpSpPr>
        <p:pic>
          <p:nvPicPr>
            <p:cNvPr id="27655" name="Picture 8" descr="Simultaneity_2_anim.gif">
              <a:extLst>
                <a:ext uri="{FF2B5EF4-FFF2-40B4-BE49-F238E27FC236}">
                  <a16:creationId xmlns:a16="http://schemas.microsoft.com/office/drawing/2014/main" id="{391C24F4-544B-450F-AF53-B475EB25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2000"/>
              <a:ext cx="9144000" cy="246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6" name="TextBox 11">
              <a:extLst>
                <a:ext uri="{FF2B5EF4-FFF2-40B4-BE49-F238E27FC236}">
                  <a16:creationId xmlns:a16="http://schemas.microsoft.com/office/drawing/2014/main" id="{7EC962BF-F132-4E73-AEA1-A50BFB784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8200" y="1062335"/>
              <a:ext cx="8178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70017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rgbClr val="0070C0"/>
                  </a:solidFill>
                  <a:latin typeface="Georgia" panose="02040502050405020303" pitchFamily="18" charset="0"/>
                </a:rPr>
                <a:t>Jack</a:t>
              </a:r>
            </a:p>
          </p:txBody>
        </p:sp>
        <p:sp>
          <p:nvSpPr>
            <p:cNvPr id="27657" name="TextBox 13">
              <a:extLst>
                <a:ext uri="{FF2B5EF4-FFF2-40B4-BE49-F238E27FC236}">
                  <a16:creationId xmlns:a16="http://schemas.microsoft.com/office/drawing/2014/main" id="{36BC773A-9BA2-4134-8577-7D1D66A7C1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049" y="2743200"/>
              <a:ext cx="8707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70017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B70017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70017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rgbClr val="0070C0"/>
                  </a:solidFill>
                  <a:latin typeface="Georgia" panose="02040502050405020303" pitchFamily="18" charset="0"/>
                </a:rPr>
                <a:t>John</a:t>
              </a:r>
            </a:p>
          </p:txBody>
        </p:sp>
      </p:grp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132CD01-5CB7-4CC0-9D9D-CA2DC50733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But …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7652" name="Text Box 8">
            <a:extLst>
              <a:ext uri="{FF2B5EF4-FFF2-40B4-BE49-F238E27FC236}">
                <a16:creationId xmlns:a16="http://schemas.microsoft.com/office/drawing/2014/main" id="{49E98BC3-5514-4D3F-AED1-0FFCF90C3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102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B70017"/>
                </a:solidFill>
                <a:latin typeface="Georgia" panose="02040502050405020303" pitchFamily="18" charset="0"/>
              </a:rPr>
              <a:t>Simultaneity is relative - things occurring at the same time at one place may occur at different times in another place!</a:t>
            </a:r>
          </a:p>
        </p:txBody>
      </p:sp>
      <p:sp>
        <p:nvSpPr>
          <p:cNvPr id="27653" name="Slide Number Placeholder 5">
            <a:extLst>
              <a:ext uri="{FF2B5EF4-FFF2-40B4-BE49-F238E27FC236}">
                <a16:creationId xmlns:a16="http://schemas.microsoft.com/office/drawing/2014/main" id="{F5AD6C3B-EB15-4596-B5AE-95935E5D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660408-DC33-4679-ACB8-DAC49EC26E8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7654" name="TextBox 14">
            <a:extLst>
              <a:ext uri="{FF2B5EF4-FFF2-40B4-BE49-F238E27FC236}">
                <a16:creationId xmlns:a16="http://schemas.microsoft.com/office/drawing/2014/main" id="{82D02BFC-E6C2-4441-8894-A1F107BE2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124200"/>
            <a:ext cx="8763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John sees the two light signals arrive at the moving midpoint at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the same moment. But he sees the flash at the A clock happened earlier,  (giving the signal from the A clock more time to cover the greater distance)  and the flash at the B clock happened later  (as it needed less time to cover the distance to moving midpoint).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083DF1B-5F23-477A-99FC-8004932F05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How do we see moving things?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8BB8F245-5F8A-461B-A774-40C3192A5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0"/>
            <a:ext cx="914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B70017"/>
                </a:solidFill>
                <a:latin typeface="Georgia" panose="02040502050405020303" pitchFamily="18" charset="0"/>
              </a:rPr>
              <a:t>Relativity of distance!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B70017"/>
                </a:solidFill>
                <a:latin typeface="Georgia" panose="02040502050405020303" pitchFamily="18" charset="0"/>
              </a:rPr>
              <a:t>Moving sign appears to be shorter!</a:t>
            </a:r>
          </a:p>
        </p:txBody>
      </p:sp>
      <p:sp>
        <p:nvSpPr>
          <p:cNvPr id="29700" name="Slide Number Placeholder 6">
            <a:extLst>
              <a:ext uri="{FF2B5EF4-FFF2-40B4-BE49-F238E27FC236}">
                <a16:creationId xmlns:a16="http://schemas.microsoft.com/office/drawing/2014/main" id="{C5FD9ADC-3DE0-4B4C-99DA-E70FFA5E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488633-0C44-4F09-B88C-6859CCA0A32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/>
          </a:p>
        </p:txBody>
      </p:sp>
      <p:pic>
        <p:nvPicPr>
          <p:cNvPr id="29701" name="Picture 7" descr="lcc.gif">
            <a:extLst>
              <a:ext uri="{FF2B5EF4-FFF2-40B4-BE49-F238E27FC236}">
                <a16:creationId xmlns:a16="http://schemas.microsoft.com/office/drawing/2014/main" id="{F5E3F62E-3AF7-49B0-A3AE-9D5842964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3581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 descr="lca.gif">
            <a:extLst>
              <a:ext uri="{FF2B5EF4-FFF2-40B4-BE49-F238E27FC236}">
                <a16:creationId xmlns:a16="http://schemas.microsoft.com/office/drawing/2014/main" id="{6F893FC7-4B05-4EFB-925F-9C2976C30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581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9">
            <a:extLst>
              <a:ext uri="{FF2B5EF4-FFF2-40B4-BE49-F238E27FC236}">
                <a16:creationId xmlns:a16="http://schemas.microsoft.com/office/drawing/2014/main" id="{184CCBE8-3FB2-48B4-8F68-122600C11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0"/>
            <a:ext cx="4479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Moving at 10% of speed of light</a:t>
            </a:r>
          </a:p>
        </p:txBody>
      </p:sp>
      <p:sp>
        <p:nvSpPr>
          <p:cNvPr id="29704" name="TextBox 10">
            <a:extLst>
              <a:ext uri="{FF2B5EF4-FFF2-40B4-BE49-F238E27FC236}">
                <a16:creationId xmlns:a16="http://schemas.microsoft.com/office/drawing/2014/main" id="{3A5F2406-2ACA-49BA-9ABE-4321268E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424238"/>
            <a:ext cx="445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Moving at 99% of speed of light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5EA98F4-491E-4A66-AB3E-68A955B0ED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How do we measure time?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3FCF7937-A92F-4E5C-944F-7C53A34E3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83075"/>
            <a:ext cx="8991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Imagine a clock that measures time by how long it takes light to bounce back and forth …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198AE57C-78A1-4F85-BDE0-E1AEA2C94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Relativity of distance -&gt; relativity of time!</a:t>
            </a:r>
          </a:p>
        </p:txBody>
      </p:sp>
      <p:pic>
        <p:nvPicPr>
          <p:cNvPr id="31749" name="Picture 6" descr="TimeDialtion_Simplified">
            <a:extLst>
              <a:ext uri="{FF2B5EF4-FFF2-40B4-BE49-F238E27FC236}">
                <a16:creationId xmlns:a16="http://schemas.microsoft.com/office/drawing/2014/main" id="{9EBB4BCD-99E0-4472-9FC4-690A8B0D6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1" b="30327"/>
          <a:stretch>
            <a:fillRect/>
          </a:stretch>
        </p:blipFill>
        <p:spPr bwMode="auto">
          <a:xfrm>
            <a:off x="152400" y="1316038"/>
            <a:ext cx="8382000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7">
            <a:extLst>
              <a:ext uri="{FF2B5EF4-FFF2-40B4-BE49-F238E27FC236}">
                <a16:creationId xmlns:a16="http://schemas.microsoft.com/office/drawing/2014/main" id="{AB92BF93-3D87-44CA-85D2-0FE16BFF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97075"/>
            <a:ext cx="1387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c=speed of light</a:t>
            </a:r>
          </a:p>
        </p:txBody>
      </p:sp>
      <p:sp>
        <p:nvSpPr>
          <p:cNvPr id="31751" name="Slide Number Placeholder 6">
            <a:extLst>
              <a:ext uri="{FF2B5EF4-FFF2-40B4-BE49-F238E27FC236}">
                <a16:creationId xmlns:a16="http://schemas.microsoft.com/office/drawing/2014/main" id="{FDD3C79B-63AE-47FA-980D-733644D1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5311E1-58FD-4284-BE72-831601158DD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3AEB5D5-316E-45A0-9E45-4C5C96BB27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Putting it all together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3795" name="Rectangle 7">
            <a:extLst>
              <a:ext uri="{FF2B5EF4-FFF2-40B4-BE49-F238E27FC236}">
                <a16:creationId xmlns:a16="http://schemas.microsoft.com/office/drawing/2014/main" id="{F6FE01C7-88C2-4E8B-A2FD-726E0B66735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8991600" cy="2590800"/>
          </a:xfrm>
          <a:noFill/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The only way we can measure time and distance is by sending signals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Time and distance are relative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The fastest signal travels at the speed of light</a:t>
            </a:r>
          </a:p>
          <a:p>
            <a:pPr marL="971550" lvl="1" indent="-514350" algn="l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Georgia" panose="02040502050405020303" pitchFamily="18" charset="0"/>
              </a:rPr>
              <a:t>Nothing can travel faster than light</a:t>
            </a:r>
          </a:p>
        </p:txBody>
      </p:sp>
      <p:pic>
        <p:nvPicPr>
          <p:cNvPr id="33796" name="Picture 8">
            <a:extLst>
              <a:ext uri="{FF2B5EF4-FFF2-40B4-BE49-F238E27FC236}">
                <a16:creationId xmlns:a16="http://schemas.microsoft.com/office/drawing/2014/main" id="{D0F6BEA7-1176-4CA4-87A9-D28127158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4419600"/>
            <a:ext cx="30226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3797" name="Rectangle 9">
            <a:extLst>
              <a:ext uri="{FF2B5EF4-FFF2-40B4-BE49-F238E27FC236}">
                <a16:creationId xmlns:a16="http://schemas.microsoft.com/office/drawing/2014/main" id="{3F6F35D6-9FA7-4C80-B629-D879E1D24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33800"/>
            <a:ext cx="6096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Georgia" panose="02040502050405020303" pitchFamily="18" charset="0"/>
              </a:rPr>
              <a:t>Moving objects appear smaller and slower in space</a:t>
            </a:r>
          </a:p>
          <a:p>
            <a:pPr lvl="1" eaLnBrk="1" hangingPunct="1"/>
            <a:r>
              <a:rPr lang="en-US" altLang="en-US">
                <a:latin typeface="Georgia" panose="02040502050405020303" pitchFamily="18" charset="0"/>
              </a:rPr>
              <a:t>But the effect is really small for everyday movement</a:t>
            </a:r>
          </a:p>
          <a:p>
            <a:pPr eaLnBrk="1" hangingPunct="1"/>
            <a:r>
              <a:rPr lang="en-US" altLang="en-US">
                <a:latin typeface="Georgia" panose="02040502050405020303" pitchFamily="18" charset="0"/>
              </a:rPr>
              <a:t>A result of the theory of special relativity: E=mc</a:t>
            </a:r>
            <a:r>
              <a:rPr lang="en-US" altLang="en-US" baseline="30000"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33798" name="Slide Number Placeholder 5">
            <a:extLst>
              <a:ext uri="{FF2B5EF4-FFF2-40B4-BE49-F238E27FC236}">
                <a16:creationId xmlns:a16="http://schemas.microsoft.com/office/drawing/2014/main" id="{915C0021-C6AD-4012-BB58-F65958CE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5FFFE9-9E64-4C6C-ABEB-766DCA2E40D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>
            <a:extLst>
              <a:ext uri="{FF2B5EF4-FFF2-40B4-BE49-F238E27FC236}">
                <a16:creationId xmlns:a16="http://schemas.microsoft.com/office/drawing/2014/main" id="{1DA29FCA-E8C2-46B3-9A48-567ADE5FF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-5415" b="-1802"/>
          <a:stretch>
            <a:fillRect/>
          </a:stretch>
        </p:blipFill>
        <p:spPr bwMode="auto">
          <a:xfrm>
            <a:off x="-152400" y="-381000"/>
            <a:ext cx="9448800" cy="69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>
            <a:extLst>
              <a:ext uri="{FF2B5EF4-FFF2-40B4-BE49-F238E27FC236}">
                <a16:creationId xmlns:a16="http://schemas.microsoft.com/office/drawing/2014/main" id="{69DF5C54-2535-4435-A275-117EF7ED0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15119C07-19F5-40C0-A4FC-A53B187F87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86800" cy="457200"/>
          </a:xfrm>
        </p:spPr>
        <p:txBody>
          <a:bodyPr/>
          <a:lstStyle/>
          <a:p>
            <a:pPr eaLnBrk="1" hangingPunct="1"/>
            <a:r>
              <a:rPr lang="en-US" altLang="en-US" sz="4000" b="1">
                <a:solidFill>
                  <a:srgbClr val="FAFF00"/>
                </a:solidFill>
                <a:latin typeface="Georgia" panose="02040502050405020303" pitchFamily="18" charset="0"/>
              </a:rPr>
              <a:t>Fermilab</a:t>
            </a:r>
            <a:endParaRPr lang="en-US" altLang="en-US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87BA584F-39A9-468F-BDCE-E0E4C4AD8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48200"/>
            <a:ext cx="2895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Protons traveling 99.99995% speed of light</a:t>
            </a:r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77CDCAC0-7024-43F6-B8AE-C4BD1D9768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5715000"/>
            <a:ext cx="16002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BD7854D9-33DF-471E-B486-CF767F018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650" y="1981200"/>
            <a:ext cx="25717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Anti-protons traveling 99.99995% speed of light</a:t>
            </a:r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07C92186-EDEA-40AB-9B3C-5E1EC0538C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2514600"/>
            <a:ext cx="2286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Text Box 19">
            <a:extLst>
              <a:ext uri="{FF2B5EF4-FFF2-40B4-BE49-F238E27FC236}">
                <a16:creationId xmlns:a16="http://schemas.microsoft.com/office/drawing/2014/main" id="{1727F489-B65C-4CBF-A303-8BC8FFAA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28600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4 miles</a:t>
            </a:r>
          </a:p>
        </p:txBody>
      </p:sp>
      <p:sp>
        <p:nvSpPr>
          <p:cNvPr id="35850" name="Freeform 20">
            <a:extLst>
              <a:ext uri="{FF2B5EF4-FFF2-40B4-BE49-F238E27FC236}">
                <a16:creationId xmlns:a16="http://schemas.microsoft.com/office/drawing/2014/main" id="{5312DB23-607C-49D8-8F96-42B16FE4B61F}"/>
              </a:ext>
            </a:extLst>
          </p:cNvPr>
          <p:cNvSpPr>
            <a:spLocks/>
          </p:cNvSpPr>
          <p:nvPr/>
        </p:nvSpPr>
        <p:spPr bwMode="auto">
          <a:xfrm>
            <a:off x="7239000" y="457200"/>
            <a:ext cx="1066800" cy="914400"/>
          </a:xfrm>
          <a:custGeom>
            <a:avLst/>
            <a:gdLst>
              <a:gd name="T0" fmla="*/ 0 w 432"/>
              <a:gd name="T1" fmla="*/ 0 h 480"/>
              <a:gd name="T2" fmla="*/ 2048979547 w 432"/>
              <a:gd name="T3" fmla="*/ 1045159200 h 480"/>
              <a:gd name="T4" fmla="*/ 2147483646 w 432"/>
              <a:gd name="T5" fmla="*/ 1741932000 h 480"/>
              <a:gd name="T6" fmla="*/ 0 60000 65536"/>
              <a:gd name="T7" fmla="*/ 0 60000 65536"/>
              <a:gd name="T8" fmla="*/ 0 60000 65536"/>
              <a:gd name="T9" fmla="*/ 0 w 432"/>
              <a:gd name="T10" fmla="*/ 0 h 480"/>
              <a:gd name="T11" fmla="*/ 432 w 432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480">
                <a:moveTo>
                  <a:pt x="0" y="0"/>
                </a:moveTo>
                <a:cubicBezTo>
                  <a:pt x="132" y="104"/>
                  <a:pt x="264" y="208"/>
                  <a:pt x="336" y="288"/>
                </a:cubicBezTo>
                <a:cubicBezTo>
                  <a:pt x="408" y="368"/>
                  <a:pt x="416" y="448"/>
                  <a:pt x="432" y="480"/>
                </a:cubicBezTo>
              </a:path>
            </a:pathLst>
          </a:cu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Line 21">
            <a:extLst>
              <a:ext uri="{FF2B5EF4-FFF2-40B4-BE49-F238E27FC236}">
                <a16:creationId xmlns:a16="http://schemas.microsoft.com/office/drawing/2014/main" id="{6BF8FFC2-5680-419E-8045-A73CFEFA4D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05800" y="1066800"/>
            <a:ext cx="228600" cy="304800"/>
          </a:xfrm>
          <a:prstGeom prst="line">
            <a:avLst/>
          </a:pr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Line 22">
            <a:extLst>
              <a:ext uri="{FF2B5EF4-FFF2-40B4-BE49-F238E27FC236}">
                <a16:creationId xmlns:a16="http://schemas.microsoft.com/office/drawing/2014/main" id="{2AB28F05-AE88-4AF5-9DAC-B8B1DA0840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48600" y="1295400"/>
            <a:ext cx="457200" cy="76200"/>
          </a:xfrm>
          <a:prstGeom prst="line">
            <a:avLst/>
          </a:prstGeom>
          <a:noFill/>
          <a:ln w="31750">
            <a:solidFill>
              <a:srgbClr val="FA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Text Box 23">
            <a:extLst>
              <a:ext uri="{FF2B5EF4-FFF2-40B4-BE49-F238E27FC236}">
                <a16:creationId xmlns:a16="http://schemas.microsoft.com/office/drawing/2014/main" id="{B1E7A4BE-7002-4EEE-9BE8-95FBFEEE0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4479925"/>
            <a:ext cx="3962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The protons: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Seem 1000 times thinner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Have clocks that run 1000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Georgia" panose="02040502050405020303" pitchFamily="18" charset="0"/>
              </a:rPr>
              <a:t>  times slower</a:t>
            </a:r>
          </a:p>
        </p:txBody>
      </p:sp>
      <p:sp>
        <p:nvSpPr>
          <p:cNvPr id="35854" name="Slide Number Placeholder 13">
            <a:extLst>
              <a:ext uri="{FF2B5EF4-FFF2-40B4-BE49-F238E27FC236}">
                <a16:creationId xmlns:a16="http://schemas.microsoft.com/office/drawing/2014/main" id="{988CE0F4-FF62-43D5-9313-3BBAF7CF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8AF9E7-79DD-4A98-8B88-B89C648A690F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95C855B-7A3F-4A3B-9B00-27DFDD5DA6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What about the other definition of space (all the stuff up in the sky and in the universe?)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37891" name="Slide Number Placeholder 2">
            <a:extLst>
              <a:ext uri="{FF2B5EF4-FFF2-40B4-BE49-F238E27FC236}">
                <a16:creationId xmlns:a16="http://schemas.microsoft.com/office/drawing/2014/main" id="{915350FD-CDD5-42BC-8651-58811BA6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A3CA18-9185-4AAB-85F1-8B29B27D197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8AFA48F-EFCF-4E4F-818C-201E49BF64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Einstein’s General Relativity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4214FDE0-AE43-416F-9BDB-46AAC167C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0"/>
          <a:stretch>
            <a:fillRect/>
          </a:stretch>
        </p:blipFill>
        <p:spPr bwMode="auto">
          <a:xfrm>
            <a:off x="457200" y="3124200"/>
            <a:ext cx="8001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5">
            <a:extLst>
              <a:ext uri="{FF2B5EF4-FFF2-40B4-BE49-F238E27FC236}">
                <a16:creationId xmlns:a16="http://schemas.microsoft.com/office/drawing/2014/main" id="{75E53092-4E1B-4431-A90C-64179803886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9144000" cy="1676400"/>
          </a:xfrm>
          <a:noFill/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We already know that space and time are intertwined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Gravity is a distortion of space and time itself</a:t>
            </a: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BBE37238-B0EA-4A1C-A7C1-B1D77121E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Moon orbiting the earth</a:t>
            </a:r>
          </a:p>
        </p:txBody>
      </p:sp>
      <p:sp>
        <p:nvSpPr>
          <p:cNvPr id="39942" name="Text Box 7">
            <a:extLst>
              <a:ext uri="{FF2B5EF4-FFF2-40B4-BE49-F238E27FC236}">
                <a16:creationId xmlns:a16="http://schemas.microsoft.com/office/drawing/2014/main" id="{70CD3CDF-DB93-4030-A895-1C2B83DA4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667000"/>
            <a:ext cx="419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Asteroid pulled into earth</a:t>
            </a:r>
          </a:p>
        </p:txBody>
      </p:sp>
      <p:sp>
        <p:nvSpPr>
          <p:cNvPr id="39943" name="Line 8">
            <a:extLst>
              <a:ext uri="{FF2B5EF4-FFF2-40B4-BE49-F238E27FC236}">
                <a16:creationId xmlns:a16="http://schemas.microsoft.com/office/drawing/2014/main" id="{F7B686AC-4985-4E71-9F1E-E21842569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3048000"/>
            <a:ext cx="457200" cy="1219200"/>
          </a:xfrm>
          <a:prstGeom prst="line">
            <a:avLst/>
          </a:prstGeom>
          <a:noFill/>
          <a:ln w="412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10">
            <a:extLst>
              <a:ext uri="{FF2B5EF4-FFF2-40B4-BE49-F238E27FC236}">
                <a16:creationId xmlns:a16="http://schemas.microsoft.com/office/drawing/2014/main" id="{E7D724A3-DB41-4297-A7D4-964C09A0D7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800" y="3048000"/>
            <a:ext cx="533400" cy="838200"/>
          </a:xfrm>
          <a:prstGeom prst="line">
            <a:avLst/>
          </a:prstGeom>
          <a:noFill/>
          <a:ln w="412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Slide Number Placeholder 8">
            <a:extLst>
              <a:ext uri="{FF2B5EF4-FFF2-40B4-BE49-F238E27FC236}">
                <a16:creationId xmlns:a16="http://schemas.microsoft.com/office/drawing/2014/main" id="{23607DDB-B44A-4A21-BB3B-12B902696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5ACFA3-38C7-43E1-88E5-6AA73FE59D27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F501339-3B48-49FC-9960-0C279887CE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Even light is bent by gravity!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41987" name="Picture 10">
            <a:extLst>
              <a:ext uri="{FF2B5EF4-FFF2-40B4-BE49-F238E27FC236}">
                <a16:creationId xmlns:a16="http://schemas.microsoft.com/office/drawing/2014/main" id="{BDDE87AF-4660-4B33-B3BC-AC9694DC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54864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11">
            <a:extLst>
              <a:ext uri="{FF2B5EF4-FFF2-40B4-BE49-F238E27FC236}">
                <a16:creationId xmlns:a16="http://schemas.microsoft.com/office/drawing/2014/main" id="{AC768AFE-919F-4D2D-9A04-97A22E1D0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219200"/>
            <a:ext cx="2832100" cy="191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2005" name="Group 21">
            <a:extLst>
              <a:ext uri="{FF2B5EF4-FFF2-40B4-BE49-F238E27FC236}">
                <a16:creationId xmlns:a16="http://schemas.microsoft.com/office/drawing/2014/main" id="{F5F86A72-076B-45F2-AFE9-31AFBE5603DF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295400"/>
          <a:ext cx="5105400" cy="1189038"/>
        </p:xfrm>
        <a:graphic>
          <a:graphicData uri="http://schemas.openxmlformats.org/drawingml/2006/table">
            <a:tbl>
              <a:tblPr/>
              <a:tblGrid>
                <a:gridCol w="510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9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Georgia" pitchFamily="18" charset="0"/>
                          <a:ea typeface="新細明體" pitchFamily="18" charset="-120"/>
                        </a:rPr>
                        <a:t>The position of a star observed during an eclipse confirmed Einstein’s theory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Georgia" pitchFamily="18" charset="0"/>
                        <a:ea typeface="ＭＳ Ｐゴシック" pitchFamily="-64" charset="-128"/>
                      </a:endParaRPr>
                    </a:p>
                  </a:txBody>
                  <a:tcPr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991" name="Slide Number Placeholder 5">
            <a:extLst>
              <a:ext uri="{FF2B5EF4-FFF2-40B4-BE49-F238E27FC236}">
                <a16:creationId xmlns:a16="http://schemas.microsoft.com/office/drawing/2014/main" id="{004639A8-B43B-4CF3-B2B9-07E101C4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AFFD02-C46D-4695-976B-67F02A29FE2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6D928138-EB11-46A9-9C56-04B6D4E8E9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Black holes</a:t>
            </a:r>
            <a:endParaRPr lang="en-US" altLang="en-US">
              <a:latin typeface="Georgia" panose="02040502050405020303" pitchFamily="18" charset="0"/>
            </a:endParaRPr>
          </a:p>
        </p:txBody>
      </p:sp>
      <p:graphicFrame>
        <p:nvGraphicFramePr>
          <p:cNvPr id="44055" name="Group 23">
            <a:extLst>
              <a:ext uri="{FF2B5EF4-FFF2-40B4-BE49-F238E27FC236}">
                <a16:creationId xmlns:a16="http://schemas.microsoft.com/office/drawing/2014/main" id="{B7E62021-3B23-464A-886D-8B999B990C69}"/>
              </a:ext>
            </a:extLst>
          </p:cNvPr>
          <p:cNvGraphicFramePr>
            <a:graphicFrameLocks noGrp="1"/>
          </p:cNvGraphicFramePr>
          <p:nvPr/>
        </p:nvGraphicFramePr>
        <p:xfrm>
          <a:off x="0" y="914400"/>
          <a:ext cx="3124200" cy="4261092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Georgia" pitchFamily="18" charset="0"/>
                          <a:ea typeface="新細明體" pitchFamily="18" charset="-120"/>
                        </a:rPr>
                        <a:t>Dying stars can become black holes - gravity to an extreme! At some point, even light cannot escape!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Georgia" pitchFamily="18" charset="0"/>
                        <a:ea typeface="ＭＳ Ｐゴシック" pitchFamily="-6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Georgia" pitchFamily="18" charset="0"/>
                        <a:ea typeface="ＭＳ Ｐゴシック" pitchFamily="-6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Georgia" pitchFamily="18" charset="0"/>
                          <a:ea typeface="ＭＳ Ｐゴシック" pitchFamily="-64" charset="-128"/>
                        </a:rPr>
                        <a:t>So named as “black holes” because you cannot see them … but you can see stuff around them</a:t>
                      </a:r>
                    </a:p>
                  </a:txBody>
                  <a:tcPr marT="45714" marB="4571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4037" name="Picture 11">
            <a:extLst>
              <a:ext uri="{FF2B5EF4-FFF2-40B4-BE49-F238E27FC236}">
                <a16:creationId xmlns:a16="http://schemas.microsoft.com/office/drawing/2014/main" id="{BF2555A6-9DB8-4B3B-93A8-F9437CD6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60563"/>
            <a:ext cx="6019800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Slide Number Placeholder 4">
            <a:extLst>
              <a:ext uri="{FF2B5EF4-FFF2-40B4-BE49-F238E27FC236}">
                <a16:creationId xmlns:a16="http://schemas.microsoft.com/office/drawing/2014/main" id="{BD2821C0-C6BD-45E7-9A80-D846AE93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4E52A2-E724-42FC-96A6-988326D49AEB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EFA71C1-89C5-44F3-9435-0580BA37E4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Black hole evidence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46083" name="Picture 10">
            <a:extLst>
              <a:ext uri="{FF2B5EF4-FFF2-40B4-BE49-F238E27FC236}">
                <a16:creationId xmlns:a16="http://schemas.microsoft.com/office/drawing/2014/main" id="{6492ACC7-9556-4BB8-AA82-BFF542AF8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61531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99" name="Group 19">
            <a:extLst>
              <a:ext uri="{FF2B5EF4-FFF2-40B4-BE49-F238E27FC236}">
                <a16:creationId xmlns:a16="http://schemas.microsoft.com/office/drawing/2014/main" id="{2F74DDDB-26BE-4DB5-B3FD-28540FDA1648}"/>
              </a:ext>
            </a:extLst>
          </p:cNvPr>
          <p:cNvGraphicFramePr>
            <a:graphicFrameLocks noGrp="1"/>
          </p:cNvGraphicFramePr>
          <p:nvPr/>
        </p:nvGraphicFramePr>
        <p:xfrm>
          <a:off x="7010400" y="1676400"/>
          <a:ext cx="2057400" cy="2651716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1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Georgia" pitchFamily="18" charset="0"/>
                          <a:ea typeface="新細明體" pitchFamily="18" charset="-120"/>
                        </a:rPr>
                        <a:t>Hubble telescope observing a disk of dust orbiting around a black hole!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Georgia" pitchFamily="18" charset="0"/>
                        <a:ea typeface="ＭＳ Ｐゴシック" pitchFamily="-64" charset="-128"/>
                      </a:endParaRPr>
                    </a:p>
                  </a:txBody>
                  <a:tcPr marT="45698" marB="45698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086" name="Slide Number Placeholder 4">
            <a:extLst>
              <a:ext uri="{FF2B5EF4-FFF2-40B4-BE49-F238E27FC236}">
                <a16:creationId xmlns:a16="http://schemas.microsoft.com/office/drawing/2014/main" id="{D2474C08-F2D1-4FDA-8D82-69ABDF6C9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C5C966-7F24-4DE1-845C-96E61121895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>
            <a:extLst>
              <a:ext uri="{FF2B5EF4-FFF2-40B4-BE49-F238E27FC236}">
                <a16:creationId xmlns:a16="http://schemas.microsoft.com/office/drawing/2014/main" id="{9727113E-33E1-4819-B830-562A000EE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447800"/>
            <a:ext cx="434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zh-TW" sz="4400">
                <a:solidFill>
                  <a:schemeClr val="tx2"/>
                </a:solidFill>
                <a:ea typeface="新細明體" panose="020B0604030504040204" pitchFamily="18" charset="-120"/>
              </a:rPr>
            </a:br>
            <a:endParaRPr lang="en-US" altLang="en-US" sz="4400">
              <a:solidFill>
                <a:schemeClr val="tx2"/>
              </a:solidFill>
            </a:endParaRPr>
          </a:p>
        </p:txBody>
      </p:sp>
      <p:pic>
        <p:nvPicPr>
          <p:cNvPr id="48131" name="Picture 4">
            <a:extLst>
              <a:ext uri="{FF2B5EF4-FFF2-40B4-BE49-F238E27FC236}">
                <a16:creationId xmlns:a16="http://schemas.microsoft.com/office/drawing/2014/main" id="{4CEBC311-46EB-4A41-80F8-1DDB280E3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4876800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6338058B-C3B4-435A-ABA7-D72FFCA88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583363"/>
            <a:ext cx="4691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200">
                <a:latin typeface="Helvetica" panose="020B0604020202020204" pitchFamily="34" charset="0"/>
              </a:rPr>
              <a:t>www.astro.ucla.edu/%7Ewright/doppler.htm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48133" name="Picture 6">
            <a:extLst>
              <a:ext uri="{FF2B5EF4-FFF2-40B4-BE49-F238E27FC236}">
                <a16:creationId xmlns:a16="http://schemas.microsoft.com/office/drawing/2014/main" id="{0A615954-159D-4E13-B8F2-E648B86F5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122863"/>
            <a:ext cx="533400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13">
            <a:extLst>
              <a:ext uri="{FF2B5EF4-FFF2-40B4-BE49-F238E27FC236}">
                <a16:creationId xmlns:a16="http://schemas.microsoft.com/office/drawing/2014/main" id="{C6EEA539-8CBA-4A2E-B8A1-FA99E9D22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733675"/>
            <a:ext cx="273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0C00"/>
                </a:solidFill>
                <a:latin typeface="Georgia" panose="02040502050405020303" pitchFamily="18" charset="0"/>
              </a:rPr>
              <a:t>(Object moving away)</a:t>
            </a:r>
            <a:endParaRPr lang="en-US" altLang="en-US" sz="2400">
              <a:solidFill>
                <a:srgbClr val="FF0C00"/>
              </a:solidFill>
              <a:latin typeface="Georgia" panose="02040502050405020303" pitchFamily="18" charset="0"/>
            </a:endParaRPr>
          </a:p>
        </p:txBody>
      </p:sp>
      <p:sp>
        <p:nvSpPr>
          <p:cNvPr id="48135" name="Rectangle 16">
            <a:extLst>
              <a:ext uri="{FF2B5EF4-FFF2-40B4-BE49-F238E27FC236}">
                <a16:creationId xmlns:a16="http://schemas.microsoft.com/office/drawing/2014/main" id="{61B97F48-CD11-408F-8EAD-45FEE3BB8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Relative motion in the Universe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sp>
        <p:nvSpPr>
          <p:cNvPr id="48136" name="Rectangle 18">
            <a:extLst>
              <a:ext uri="{FF2B5EF4-FFF2-40B4-BE49-F238E27FC236}">
                <a16:creationId xmlns:a16="http://schemas.microsoft.com/office/drawing/2014/main" id="{8EDB6652-3ADD-4FE0-8E96-E2B2F74D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133600"/>
            <a:ext cx="2297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3600" b="1">
                <a:solidFill>
                  <a:srgbClr val="FF0C00"/>
                </a:solidFill>
                <a:latin typeface="Georgia" panose="02040502050405020303" pitchFamily="18" charset="0"/>
              </a:rPr>
              <a:t>Red shift</a:t>
            </a:r>
          </a:p>
        </p:txBody>
      </p:sp>
      <p:sp>
        <p:nvSpPr>
          <p:cNvPr id="48137" name="Line 19">
            <a:extLst>
              <a:ext uri="{FF2B5EF4-FFF2-40B4-BE49-F238E27FC236}">
                <a16:creationId xmlns:a16="http://schemas.microsoft.com/office/drawing/2014/main" id="{D5AB4CCB-EF34-4B8B-9D3E-F91C0339CF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2514600"/>
            <a:ext cx="685800" cy="0"/>
          </a:xfrm>
          <a:prstGeom prst="line">
            <a:avLst/>
          </a:prstGeom>
          <a:noFill/>
          <a:ln w="38100">
            <a:solidFill>
              <a:srgbClr val="FF0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Text Box 20">
            <a:extLst>
              <a:ext uri="{FF2B5EF4-FFF2-40B4-BE49-F238E27FC236}">
                <a16:creationId xmlns:a16="http://schemas.microsoft.com/office/drawing/2014/main" id="{DEA05EBF-5A3F-4BE7-BD51-B267211B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029075"/>
            <a:ext cx="273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accent2"/>
                </a:solidFill>
                <a:latin typeface="Georgia" panose="02040502050405020303" pitchFamily="18" charset="0"/>
              </a:rPr>
              <a:t>(Object moving away)</a:t>
            </a:r>
            <a:endParaRPr lang="en-US" altLang="en-US" sz="240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  <p:sp>
        <p:nvSpPr>
          <p:cNvPr id="48139" name="Rectangle 21">
            <a:extLst>
              <a:ext uri="{FF2B5EF4-FFF2-40B4-BE49-F238E27FC236}">
                <a16:creationId xmlns:a16="http://schemas.microsoft.com/office/drawing/2014/main" id="{CDB65F40-ADAD-4E2A-A103-159DB8F6D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429000"/>
            <a:ext cx="2465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3600" b="1">
                <a:solidFill>
                  <a:schemeClr val="accent2"/>
                </a:solidFill>
                <a:latin typeface="Georgia" panose="02040502050405020303" pitchFamily="18" charset="0"/>
              </a:rPr>
              <a:t>Blue shift</a:t>
            </a:r>
          </a:p>
        </p:txBody>
      </p:sp>
      <p:sp>
        <p:nvSpPr>
          <p:cNvPr id="48140" name="Line 22">
            <a:extLst>
              <a:ext uri="{FF2B5EF4-FFF2-40B4-BE49-F238E27FC236}">
                <a16:creationId xmlns:a16="http://schemas.microsoft.com/office/drawing/2014/main" id="{D0020118-829B-4E81-AFFA-D311886BC5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3810000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Slide Number Placeholder 12">
            <a:extLst>
              <a:ext uri="{FF2B5EF4-FFF2-40B4-BE49-F238E27FC236}">
                <a16:creationId xmlns:a16="http://schemas.microsoft.com/office/drawing/2014/main" id="{3C98F967-9225-42CE-8B3A-ECE9F403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4636FC-E98F-40D7-86C0-4F0543C9437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0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>
            <a:extLst>
              <a:ext uri="{FF2B5EF4-FFF2-40B4-BE49-F238E27FC236}">
                <a16:creationId xmlns:a16="http://schemas.microsoft.com/office/drawing/2014/main" id="{F7B3DE7F-57A2-4E59-A0B2-47991C32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50D6CB-B29B-4FB6-8ED0-4161AFAFEC5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0179" name="Rectangle 16">
            <a:extLst>
              <a:ext uri="{FF2B5EF4-FFF2-40B4-BE49-F238E27FC236}">
                <a16:creationId xmlns:a16="http://schemas.microsoft.com/office/drawing/2014/main" id="{1E76C862-ABAC-4DA1-971D-D0697D55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Doppler Effect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0181" r:id="rId2" imgW="0" imgH="0"/>
        </mc:Choice>
        <mc:Fallback>
          <p:control r:id="rId2" imgW="0" imgH="0">
            <p:pic>
              <p:nvPicPr>
                <p:cNvPr id="50180" name="ShockwaveFlash1">
                  <a:extLst>
                    <a:ext uri="{FF2B5EF4-FFF2-40B4-BE49-F238E27FC236}">
                      <a16:creationId xmlns:a16="http://schemas.microsoft.com/office/drawing/2014/main" id="{C355C8C4-B6FD-4A0D-92B0-AE215A06432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0" y="1066800"/>
                  <a:ext cx="8915400" cy="518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1">
            <a:extLst>
              <a:ext uri="{FF2B5EF4-FFF2-40B4-BE49-F238E27FC236}">
                <a16:creationId xmlns:a16="http://schemas.microsoft.com/office/drawing/2014/main" id="{07ECF2BB-88D4-43A3-B47F-C61DDA11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605B3B-663C-45F5-8805-EDFECE3EFE21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1203" name="Rectangle 16">
            <a:extLst>
              <a:ext uri="{FF2B5EF4-FFF2-40B4-BE49-F238E27FC236}">
                <a16:creationId xmlns:a16="http://schemas.microsoft.com/office/drawing/2014/main" id="{697A3A84-0E49-418C-A9CD-8612B8C31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Red and Blue Shift</a:t>
            </a:r>
            <a:endParaRPr lang="en-US" altLang="en-US" sz="440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05" r:id="rId2" imgW="0" imgH="0"/>
        </mc:Choice>
        <mc:Fallback>
          <p:control r:id="rId2" imgW="0" imgH="0">
            <p:pic>
              <p:nvPicPr>
                <p:cNvPr id="51204" name="ShockwaveFlash1">
                  <a:extLst>
                    <a:ext uri="{FF2B5EF4-FFF2-40B4-BE49-F238E27FC236}">
                      <a16:creationId xmlns:a16="http://schemas.microsoft.com/office/drawing/2014/main" id="{0345515C-EA16-41E1-B539-452DC041DE8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219200"/>
                  <a:ext cx="9144000" cy="495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0B66977-065E-4760-9E75-3025AFC50F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The Universe is expanding!</a:t>
            </a:r>
            <a:endParaRPr lang="en-US" altLang="en-US">
              <a:latin typeface="Georgia" panose="02040502050405020303" pitchFamily="18" charset="0"/>
            </a:endParaRPr>
          </a:p>
        </p:txBody>
      </p:sp>
      <p:pic>
        <p:nvPicPr>
          <p:cNvPr id="52227" name="Picture 10" descr="Image2">
            <a:extLst>
              <a:ext uri="{FF2B5EF4-FFF2-40B4-BE49-F238E27FC236}">
                <a16:creationId xmlns:a16="http://schemas.microsoft.com/office/drawing/2014/main" id="{88ED09DE-BA4B-4871-9E21-C8DA6A5C4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11">
            <a:extLst>
              <a:ext uri="{FF2B5EF4-FFF2-40B4-BE49-F238E27FC236}">
                <a16:creationId xmlns:a16="http://schemas.microsoft.com/office/drawing/2014/main" id="{2EB3E5D6-02D2-4E4B-8D1D-09E1000F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371600"/>
            <a:ext cx="39401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A small view from the Hubble Space Telescope. Each blob is a galaxy with 100,000,000,000 stars!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latin typeface="Georgia" panose="02040502050405020303" pitchFamily="18" charset="0"/>
              </a:rPr>
              <a:t>The stars are all moving away from us, and away from one another</a:t>
            </a:r>
          </a:p>
        </p:txBody>
      </p:sp>
      <p:sp>
        <p:nvSpPr>
          <p:cNvPr id="52229" name="Text Box 13">
            <a:extLst>
              <a:ext uri="{FF2B5EF4-FFF2-40B4-BE49-F238E27FC236}">
                <a16:creationId xmlns:a16="http://schemas.microsoft.com/office/drawing/2014/main" id="{593BE529-0BB9-4914-A788-FF8CB0F46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6469063"/>
            <a:ext cx="4244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2230" name="Text Box 14">
            <a:extLst>
              <a:ext uri="{FF2B5EF4-FFF2-40B4-BE49-F238E27FC236}">
                <a16:creationId xmlns:a16="http://schemas.microsoft.com/office/drawing/2014/main" id="{B8E830CB-4BB3-49C0-8FD4-1BA3C782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67400"/>
            <a:ext cx="883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Georgia" panose="02040502050405020303" pitchFamily="18" charset="0"/>
              </a:rPr>
              <a:t>The Big Bang: The Universe was really tiny at its birth 13.5 billion years ago</a:t>
            </a:r>
          </a:p>
        </p:txBody>
      </p:sp>
      <p:sp>
        <p:nvSpPr>
          <p:cNvPr id="52231" name="Slide Number Placeholder 6">
            <a:extLst>
              <a:ext uri="{FF2B5EF4-FFF2-40B4-BE49-F238E27FC236}">
                <a16:creationId xmlns:a16="http://schemas.microsoft.com/office/drawing/2014/main" id="{80594F62-058C-40D4-A6BA-02BD65D0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7B2931-7C8B-4407-8A38-257754F5B741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6A1F94A-986A-48E8-9D23-12DE9200EB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Summary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7A91552C-FF17-40EC-88DC-3A2D2281DA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9144000" cy="5638800"/>
          </a:xfrm>
          <a:noFill/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Space and time are relative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Moving things look shorter and move slower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 Space-time is bent by matter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Light is bent by matter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Red shift and Blue shift of light is used to detect relative motion in the universe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The present universe is expanding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</a:pPr>
            <a:r>
              <a:rPr lang="en-US" altLang="en-US">
                <a:latin typeface="Georgia" panose="02040502050405020303" pitchFamily="18" charset="0"/>
              </a:rPr>
              <a:t>If you want to learn more about the universe, Einstein or smashing protons and anti-protons together …</a:t>
            </a: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0824B78B-70F9-438C-AB1E-0694A44A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1B930E-52B1-4DB5-8EF4-C014BF8B7A1A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11EAE3C-6A27-44F4-8215-F0E03E055F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B70017"/>
                </a:solidFill>
                <a:latin typeface="Georgia" panose="02040502050405020303" pitchFamily="18" charset="0"/>
              </a:rPr>
              <a:t>Fermilab</a:t>
            </a:r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117E4B6-B78B-44DC-AEF5-C47E366847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4648200" cy="5715000"/>
          </a:xfrm>
        </p:spPr>
        <p:txBody>
          <a:bodyPr/>
          <a:lstStyle/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Come visit </a:t>
            </a:r>
            <a:r>
              <a:rPr lang="en-US" dirty="0" err="1">
                <a:latin typeface="Georgia" pitchFamily="18" charset="0"/>
              </a:rPr>
              <a:t>Fermilab</a:t>
            </a:r>
            <a:r>
              <a:rPr lang="en-US" dirty="0">
                <a:latin typeface="Georgia" pitchFamily="18" charset="0"/>
              </a:rPr>
              <a:t>!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Lots of fun science demos at the lab’s Lederman Science Center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Walk the prairies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See the lab’s bison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Come for ask-a-scientist</a:t>
            </a:r>
          </a:p>
          <a:p>
            <a:pPr marL="514350" indent="-51435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Georgia" pitchFamily="18" charset="0"/>
              </a:rPr>
              <a:t>www.fnal.gov</a:t>
            </a:r>
          </a:p>
          <a:p>
            <a:pPr algn="l" eaLnBrk="1" hangingPunct="1">
              <a:buFontTx/>
              <a:buChar char="•"/>
              <a:defRPr/>
            </a:pPr>
            <a:endParaRPr lang="en-US" dirty="0">
              <a:latin typeface="Georgia" pitchFamily="18" charset="0"/>
            </a:endParaRPr>
          </a:p>
        </p:txBody>
      </p:sp>
      <p:pic>
        <p:nvPicPr>
          <p:cNvPr id="56324" name="Picture 4" descr="Image1">
            <a:extLst>
              <a:ext uri="{FF2B5EF4-FFF2-40B4-BE49-F238E27FC236}">
                <a16:creationId xmlns:a16="http://schemas.microsoft.com/office/drawing/2014/main" id="{FE9F73AE-C242-4E65-9312-697E90A36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40386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>
            <a:extLst>
              <a:ext uri="{FF2B5EF4-FFF2-40B4-BE49-F238E27FC236}">
                <a16:creationId xmlns:a16="http://schemas.microsoft.com/office/drawing/2014/main" id="{36784458-2D14-471B-87E9-5802E8116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876800"/>
            <a:ext cx="3200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6326" name="Slide Number Placeholder 5">
            <a:extLst>
              <a:ext uri="{FF2B5EF4-FFF2-40B4-BE49-F238E27FC236}">
                <a16:creationId xmlns:a16="http://schemas.microsoft.com/office/drawing/2014/main" id="{1F6366E3-4C7D-4A19-9C23-B5576944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70017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B70017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0017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ED5AA2-36FF-4F2B-A1F2-CAB40A0D8E9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1274</Words>
  <Application>Microsoft Office PowerPoint</Application>
  <PresentationFormat>On-screen Show (4:3)</PresentationFormat>
  <Paragraphs>196</Paragraphs>
  <Slides>28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ＭＳ Ｐゴシック</vt:lpstr>
      <vt:lpstr>Wingdings</vt:lpstr>
      <vt:lpstr>Georgia</vt:lpstr>
      <vt:lpstr>新細明體</vt:lpstr>
      <vt:lpstr>Helvetica</vt:lpstr>
      <vt:lpstr>Times New Roman</vt:lpstr>
      <vt:lpstr>Blank Presentation</vt:lpstr>
      <vt:lpstr>Microsoft Equation 3.0</vt:lpstr>
      <vt:lpstr>Space, Time and Einstein</vt:lpstr>
      <vt:lpstr>Fermilab</vt:lpstr>
      <vt:lpstr>Why space and time?</vt:lpstr>
      <vt:lpstr>Why Einstein?</vt:lpstr>
      <vt:lpstr>What did Einstein do?</vt:lpstr>
      <vt:lpstr>Space and Time</vt:lpstr>
      <vt:lpstr>Space and Time for Aristotle</vt:lpstr>
      <vt:lpstr>Space for Galileo</vt:lpstr>
      <vt:lpstr>Space for Sir Isaac Newton</vt:lpstr>
      <vt:lpstr>Time for Sir Isaac Newton</vt:lpstr>
      <vt:lpstr>Einstein’s genius</vt:lpstr>
      <vt:lpstr>So what?</vt:lpstr>
      <vt:lpstr>But …</vt:lpstr>
      <vt:lpstr>How do we see moving things?</vt:lpstr>
      <vt:lpstr>How do we measure time?</vt:lpstr>
      <vt:lpstr>Putting it all together</vt:lpstr>
      <vt:lpstr>Fermilab</vt:lpstr>
      <vt:lpstr>What about the other definition of space (all the stuff up in the sky and in the universe?)</vt:lpstr>
      <vt:lpstr>Einstein’s General Relativity</vt:lpstr>
      <vt:lpstr>Even light is bent by gravity!</vt:lpstr>
      <vt:lpstr>Black holes</vt:lpstr>
      <vt:lpstr>Black hole evidence</vt:lpstr>
      <vt:lpstr>PowerPoint Presentation</vt:lpstr>
      <vt:lpstr>PowerPoint Presentation</vt:lpstr>
      <vt:lpstr>PowerPoint Presentation</vt:lpstr>
      <vt:lpstr>The Universe is expanding!</vt:lpstr>
      <vt:lpstr>Summary</vt:lpstr>
      <vt:lpstr>Fermilab</vt:lpstr>
    </vt:vector>
  </TitlesOfParts>
  <Company>Office 2004 Test Drive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Space, Time and Einstein</dc:title>
  <dc:creator>Office 2004 Test Drive User</dc:creator>
  <cp:lastModifiedBy>M F</cp:lastModifiedBy>
  <cp:revision>70</cp:revision>
  <cp:lastPrinted>2007-05-31T15:07:17Z</cp:lastPrinted>
  <dcterms:created xsi:type="dcterms:W3CDTF">2007-05-30T16:35:09Z</dcterms:created>
  <dcterms:modified xsi:type="dcterms:W3CDTF">2019-03-19T00:25:01Z</dcterms:modified>
</cp:coreProperties>
</file>