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handoutMasterIdLst>
    <p:handoutMasterId r:id="rId29"/>
  </p:handoutMasterIdLst>
  <p:sldIdLst>
    <p:sldId id="293" r:id="rId2"/>
    <p:sldId id="294" r:id="rId3"/>
    <p:sldId id="295" r:id="rId4"/>
    <p:sldId id="296" r:id="rId5"/>
    <p:sldId id="268" r:id="rId6"/>
    <p:sldId id="277" r:id="rId7"/>
    <p:sldId id="265" r:id="rId8"/>
    <p:sldId id="266" r:id="rId9"/>
    <p:sldId id="282" r:id="rId10"/>
    <p:sldId id="273" r:id="rId11"/>
    <p:sldId id="276" r:id="rId12"/>
    <p:sldId id="272" r:id="rId13"/>
    <p:sldId id="256" r:id="rId14"/>
    <p:sldId id="262" r:id="rId15"/>
    <p:sldId id="289" r:id="rId16"/>
    <p:sldId id="257" r:id="rId17"/>
    <p:sldId id="280" r:id="rId18"/>
    <p:sldId id="275" r:id="rId19"/>
    <p:sldId id="274" r:id="rId20"/>
    <p:sldId id="284" r:id="rId21"/>
    <p:sldId id="290" r:id="rId22"/>
    <p:sldId id="291" r:id="rId23"/>
    <p:sldId id="259" r:id="rId24"/>
    <p:sldId id="285" r:id="rId25"/>
    <p:sldId id="286" r:id="rId26"/>
    <p:sldId id="287" r:id="rId2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526"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3A0B8E5-E204-434A-B01C-4489FBA00A7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5843" name="Rectangle 3">
            <a:extLst>
              <a:ext uri="{FF2B5EF4-FFF2-40B4-BE49-F238E27FC236}">
                <a16:creationId xmlns:a16="http://schemas.microsoft.com/office/drawing/2014/main" id="{0E6F113B-A756-4C0E-8328-F820BA1CD3D1}"/>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A51A5825-87E6-4B4E-8341-36160220654F}" type="datetime1">
              <a:rPr lang="en-US" altLang="en-US"/>
              <a:pPr/>
              <a:t>3/7/2022</a:t>
            </a:fld>
            <a:endParaRPr lang="en-US" altLang="en-US"/>
          </a:p>
        </p:txBody>
      </p:sp>
      <p:sp>
        <p:nvSpPr>
          <p:cNvPr id="35844" name="Rectangle 4">
            <a:extLst>
              <a:ext uri="{FF2B5EF4-FFF2-40B4-BE49-F238E27FC236}">
                <a16:creationId xmlns:a16="http://schemas.microsoft.com/office/drawing/2014/main" id="{B99EEED7-9609-4BB9-A268-8AB2637809B0}"/>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5845" name="Rectangle 5">
            <a:extLst>
              <a:ext uri="{FF2B5EF4-FFF2-40B4-BE49-F238E27FC236}">
                <a16:creationId xmlns:a16="http://schemas.microsoft.com/office/drawing/2014/main" id="{0CA16CBF-D292-441A-BF62-063C1AAA1DBB}"/>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5D2F89F-4ED8-4D42-9D1B-B32E5899670A}"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C481D0C-5051-4AA1-A37B-15B6A55B57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10243" name="Rectangle 3">
            <a:extLst>
              <a:ext uri="{FF2B5EF4-FFF2-40B4-BE49-F238E27FC236}">
                <a16:creationId xmlns:a16="http://schemas.microsoft.com/office/drawing/2014/main" id="{07594769-7BF2-4F6C-BA21-7D0024AFEA21}"/>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6388" name="Rectangle 4">
            <a:extLst>
              <a:ext uri="{FF2B5EF4-FFF2-40B4-BE49-F238E27FC236}">
                <a16:creationId xmlns:a16="http://schemas.microsoft.com/office/drawing/2014/main" id="{22A00D8C-FB65-49EC-B244-B1EF525B9A7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a:extLst>
              <a:ext uri="{FF2B5EF4-FFF2-40B4-BE49-F238E27FC236}">
                <a16:creationId xmlns:a16="http://schemas.microsoft.com/office/drawing/2014/main" id="{5A06D812-4BA5-47CF-A725-8BC10395858B}"/>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a:extLst>
              <a:ext uri="{FF2B5EF4-FFF2-40B4-BE49-F238E27FC236}">
                <a16:creationId xmlns:a16="http://schemas.microsoft.com/office/drawing/2014/main" id="{6ADAA07C-8FCE-45F1-8299-D8C1C45C7092}"/>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10247" name="Rectangle 7">
            <a:extLst>
              <a:ext uri="{FF2B5EF4-FFF2-40B4-BE49-F238E27FC236}">
                <a16:creationId xmlns:a16="http://schemas.microsoft.com/office/drawing/2014/main" id="{2F88C97D-69EF-4DE7-B1F6-845CB8C2933C}"/>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012AA6E6-7047-4E3A-907B-A702C58FDA7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6153871E-5695-4F28-BE67-9B3EF61364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9119222-0D23-41C0-941A-AB07D9109710}" type="slidenum">
              <a:rPr lang="en-US" altLang="en-US" sz="1200"/>
              <a:pPr/>
              <a:t>13</a:t>
            </a:fld>
            <a:endParaRPr lang="en-US" altLang="en-US" sz="1200"/>
          </a:p>
        </p:txBody>
      </p:sp>
      <p:sp>
        <p:nvSpPr>
          <p:cNvPr id="28675" name="Rectangle 2">
            <a:extLst>
              <a:ext uri="{FF2B5EF4-FFF2-40B4-BE49-F238E27FC236}">
                <a16:creationId xmlns:a16="http://schemas.microsoft.com/office/drawing/2014/main" id="{E928A678-1DA0-4E03-9EA1-FF111F875CF5}"/>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9DF350E2-76E6-4B56-80CE-4AD98BA7FE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44EF48F-C9BA-41BC-976E-51D5BDABB9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DB1FD57-589B-4FA3-9ADB-F62B797FCF4B}" type="slidenum">
              <a:rPr lang="en-US" altLang="en-US" sz="1200"/>
              <a:pPr/>
              <a:t>16</a:t>
            </a:fld>
            <a:endParaRPr lang="en-US" altLang="en-US" sz="1200"/>
          </a:p>
        </p:txBody>
      </p:sp>
      <p:sp>
        <p:nvSpPr>
          <p:cNvPr id="32771" name="Rectangle 2">
            <a:extLst>
              <a:ext uri="{FF2B5EF4-FFF2-40B4-BE49-F238E27FC236}">
                <a16:creationId xmlns:a16="http://schemas.microsoft.com/office/drawing/2014/main" id="{B71C7676-20AB-4BAC-878F-54B4967666D6}"/>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7B2F66C5-DA72-4604-ADCC-6F3F335C5F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B1AED14E-9A7F-4007-A682-9FA66CC866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E4E4803-A521-4FBA-9D07-7AB9F0ED32A2}" type="slidenum">
              <a:rPr lang="en-US" altLang="en-US" sz="1200"/>
              <a:pPr/>
              <a:t>23</a:t>
            </a:fld>
            <a:endParaRPr lang="en-US" altLang="en-US" sz="1200"/>
          </a:p>
        </p:txBody>
      </p:sp>
      <p:sp>
        <p:nvSpPr>
          <p:cNvPr id="40963" name="Rectangle 2">
            <a:extLst>
              <a:ext uri="{FF2B5EF4-FFF2-40B4-BE49-F238E27FC236}">
                <a16:creationId xmlns:a16="http://schemas.microsoft.com/office/drawing/2014/main" id="{4C0EE30B-6C3D-41CC-9221-3F9F3E66DC3C}"/>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B6157236-D83F-4123-A84E-9885385C7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6E9693A-8C04-44CE-94BC-B5A30C2BF7A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418DD2-26A4-49AE-90C6-751CD16360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F413145-1A12-4E75-808C-918A60EA9FE2}"/>
              </a:ext>
            </a:extLst>
          </p:cNvPr>
          <p:cNvSpPr>
            <a:spLocks noGrp="1" noChangeArrowheads="1"/>
          </p:cNvSpPr>
          <p:nvPr>
            <p:ph type="sldNum" sz="quarter" idx="12"/>
          </p:nvPr>
        </p:nvSpPr>
        <p:spPr>
          <a:ln/>
        </p:spPr>
        <p:txBody>
          <a:bodyPr/>
          <a:lstStyle>
            <a:lvl1pPr>
              <a:defRPr/>
            </a:lvl1pPr>
          </a:lstStyle>
          <a:p>
            <a:fld id="{F4A0B243-9BCB-4F75-B631-304B1E56D8C9}" type="slidenum">
              <a:rPr lang="en-US" altLang="en-US"/>
              <a:pPr/>
              <a:t>‹#›</a:t>
            </a:fld>
            <a:endParaRPr lang="en-US" altLang="en-US"/>
          </a:p>
        </p:txBody>
      </p:sp>
    </p:spTree>
    <p:extLst>
      <p:ext uri="{BB962C8B-B14F-4D97-AF65-F5344CB8AC3E}">
        <p14:creationId xmlns:p14="http://schemas.microsoft.com/office/powerpoint/2010/main" val="1810238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DE52862-34F8-40F5-A2DC-DE256D688DB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C1D21E3-6ACF-4B97-B30C-9ABBC1BBBF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10612E0-2C25-4953-AC50-41DC270979D6}"/>
              </a:ext>
            </a:extLst>
          </p:cNvPr>
          <p:cNvSpPr>
            <a:spLocks noGrp="1" noChangeArrowheads="1"/>
          </p:cNvSpPr>
          <p:nvPr>
            <p:ph type="sldNum" sz="quarter" idx="12"/>
          </p:nvPr>
        </p:nvSpPr>
        <p:spPr>
          <a:ln/>
        </p:spPr>
        <p:txBody>
          <a:bodyPr/>
          <a:lstStyle>
            <a:lvl1pPr>
              <a:defRPr/>
            </a:lvl1pPr>
          </a:lstStyle>
          <a:p>
            <a:fld id="{E3E989D8-7765-45AF-A28B-208888965CC9}" type="slidenum">
              <a:rPr lang="en-US" altLang="en-US"/>
              <a:pPr/>
              <a:t>‹#›</a:t>
            </a:fld>
            <a:endParaRPr lang="en-US" altLang="en-US"/>
          </a:p>
        </p:txBody>
      </p:sp>
    </p:spTree>
    <p:extLst>
      <p:ext uri="{BB962C8B-B14F-4D97-AF65-F5344CB8AC3E}">
        <p14:creationId xmlns:p14="http://schemas.microsoft.com/office/powerpoint/2010/main" val="213179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A817F7F-4743-4F6A-80A7-E2E7F6AEA90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BD70B49-E50A-45B1-BA76-E762B54180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DAA9A63-CE1E-4062-B9EF-32F032E69E84}"/>
              </a:ext>
            </a:extLst>
          </p:cNvPr>
          <p:cNvSpPr>
            <a:spLocks noGrp="1" noChangeArrowheads="1"/>
          </p:cNvSpPr>
          <p:nvPr>
            <p:ph type="sldNum" sz="quarter" idx="12"/>
          </p:nvPr>
        </p:nvSpPr>
        <p:spPr>
          <a:ln/>
        </p:spPr>
        <p:txBody>
          <a:bodyPr/>
          <a:lstStyle>
            <a:lvl1pPr>
              <a:defRPr/>
            </a:lvl1pPr>
          </a:lstStyle>
          <a:p>
            <a:fld id="{6ED522FD-7D7F-4044-A0DA-AC3CA818DB03}" type="slidenum">
              <a:rPr lang="en-US" altLang="en-US"/>
              <a:pPr/>
              <a:t>‹#›</a:t>
            </a:fld>
            <a:endParaRPr lang="en-US" altLang="en-US"/>
          </a:p>
        </p:txBody>
      </p:sp>
    </p:spTree>
    <p:extLst>
      <p:ext uri="{BB962C8B-B14F-4D97-AF65-F5344CB8AC3E}">
        <p14:creationId xmlns:p14="http://schemas.microsoft.com/office/powerpoint/2010/main" val="772171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5CF1853-D7A9-4717-9CA8-29FB32ADFE4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A771141-6CEB-48B8-9A81-2852D80A5C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F5982F3-EAE3-46FF-9225-52226B152FFE}"/>
              </a:ext>
            </a:extLst>
          </p:cNvPr>
          <p:cNvSpPr>
            <a:spLocks noGrp="1" noChangeArrowheads="1"/>
          </p:cNvSpPr>
          <p:nvPr>
            <p:ph type="sldNum" sz="quarter" idx="12"/>
          </p:nvPr>
        </p:nvSpPr>
        <p:spPr>
          <a:ln/>
        </p:spPr>
        <p:txBody>
          <a:bodyPr/>
          <a:lstStyle>
            <a:lvl1pPr>
              <a:defRPr/>
            </a:lvl1pPr>
          </a:lstStyle>
          <a:p>
            <a:fld id="{38F7B465-42C7-480A-A8D2-52BFDB819235}" type="slidenum">
              <a:rPr lang="en-US" altLang="en-US"/>
              <a:pPr/>
              <a:t>‹#›</a:t>
            </a:fld>
            <a:endParaRPr lang="en-US" altLang="en-US"/>
          </a:p>
        </p:txBody>
      </p:sp>
    </p:spTree>
    <p:extLst>
      <p:ext uri="{BB962C8B-B14F-4D97-AF65-F5344CB8AC3E}">
        <p14:creationId xmlns:p14="http://schemas.microsoft.com/office/powerpoint/2010/main" val="305189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D31AFCF-8106-46A3-A0AB-09F3A5FC597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14A19D8-77D5-41A7-8AE2-8B303A32CF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FE1EA86-EFB5-4D3E-863B-FB7E9A8482CF}"/>
              </a:ext>
            </a:extLst>
          </p:cNvPr>
          <p:cNvSpPr>
            <a:spLocks noGrp="1" noChangeArrowheads="1"/>
          </p:cNvSpPr>
          <p:nvPr>
            <p:ph type="sldNum" sz="quarter" idx="12"/>
          </p:nvPr>
        </p:nvSpPr>
        <p:spPr>
          <a:ln/>
        </p:spPr>
        <p:txBody>
          <a:bodyPr/>
          <a:lstStyle>
            <a:lvl1pPr>
              <a:defRPr/>
            </a:lvl1pPr>
          </a:lstStyle>
          <a:p>
            <a:fld id="{ED203F68-FA31-41E4-9518-7B9E216A7575}" type="slidenum">
              <a:rPr lang="en-US" altLang="en-US"/>
              <a:pPr/>
              <a:t>‹#›</a:t>
            </a:fld>
            <a:endParaRPr lang="en-US" altLang="en-US"/>
          </a:p>
        </p:txBody>
      </p:sp>
    </p:spTree>
    <p:extLst>
      <p:ext uri="{BB962C8B-B14F-4D97-AF65-F5344CB8AC3E}">
        <p14:creationId xmlns:p14="http://schemas.microsoft.com/office/powerpoint/2010/main" val="3539054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C67CD29-7555-42BB-924C-214554BCA22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76BDE24-DDE8-44AE-B71B-8E36338975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D66D98F-A106-4441-8654-7F34BE8BEEE4}"/>
              </a:ext>
            </a:extLst>
          </p:cNvPr>
          <p:cNvSpPr>
            <a:spLocks noGrp="1" noChangeArrowheads="1"/>
          </p:cNvSpPr>
          <p:nvPr>
            <p:ph type="sldNum" sz="quarter" idx="12"/>
          </p:nvPr>
        </p:nvSpPr>
        <p:spPr>
          <a:ln/>
        </p:spPr>
        <p:txBody>
          <a:bodyPr/>
          <a:lstStyle>
            <a:lvl1pPr>
              <a:defRPr/>
            </a:lvl1pPr>
          </a:lstStyle>
          <a:p>
            <a:fld id="{011DE76E-B98F-4EB3-9C80-569958CB99FF}" type="slidenum">
              <a:rPr lang="en-US" altLang="en-US"/>
              <a:pPr/>
              <a:t>‹#›</a:t>
            </a:fld>
            <a:endParaRPr lang="en-US" altLang="en-US"/>
          </a:p>
        </p:txBody>
      </p:sp>
    </p:spTree>
    <p:extLst>
      <p:ext uri="{BB962C8B-B14F-4D97-AF65-F5344CB8AC3E}">
        <p14:creationId xmlns:p14="http://schemas.microsoft.com/office/powerpoint/2010/main" val="3744800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4867E1E-FB18-4785-8E4C-44E2CAA6DDD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5AB9049-0A18-4E9E-8AEB-ACBBFB8B52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69CB005-2B12-4B77-B6E3-DA813B3B8141}"/>
              </a:ext>
            </a:extLst>
          </p:cNvPr>
          <p:cNvSpPr>
            <a:spLocks noGrp="1" noChangeArrowheads="1"/>
          </p:cNvSpPr>
          <p:nvPr>
            <p:ph type="sldNum" sz="quarter" idx="12"/>
          </p:nvPr>
        </p:nvSpPr>
        <p:spPr>
          <a:ln/>
        </p:spPr>
        <p:txBody>
          <a:bodyPr/>
          <a:lstStyle>
            <a:lvl1pPr>
              <a:defRPr/>
            </a:lvl1pPr>
          </a:lstStyle>
          <a:p>
            <a:fld id="{A04962BD-821D-46E7-BE51-C44D1D33A938}" type="slidenum">
              <a:rPr lang="en-US" altLang="en-US"/>
              <a:pPr/>
              <a:t>‹#›</a:t>
            </a:fld>
            <a:endParaRPr lang="en-US" altLang="en-US"/>
          </a:p>
        </p:txBody>
      </p:sp>
    </p:spTree>
    <p:extLst>
      <p:ext uri="{BB962C8B-B14F-4D97-AF65-F5344CB8AC3E}">
        <p14:creationId xmlns:p14="http://schemas.microsoft.com/office/powerpoint/2010/main" val="342216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21CECFA-40EC-4F7E-B109-C7BE6C7FE6C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2B4062-0742-4AC5-BABF-2B222729063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A74AF67-ABFF-40E8-98A1-28A3DD5FF6BD}"/>
              </a:ext>
            </a:extLst>
          </p:cNvPr>
          <p:cNvSpPr>
            <a:spLocks noGrp="1" noChangeArrowheads="1"/>
          </p:cNvSpPr>
          <p:nvPr>
            <p:ph type="sldNum" sz="quarter" idx="12"/>
          </p:nvPr>
        </p:nvSpPr>
        <p:spPr>
          <a:ln/>
        </p:spPr>
        <p:txBody>
          <a:bodyPr/>
          <a:lstStyle>
            <a:lvl1pPr>
              <a:defRPr/>
            </a:lvl1pPr>
          </a:lstStyle>
          <a:p>
            <a:fld id="{478DC0CA-6CBC-4246-9BD8-0A67648ECADC}" type="slidenum">
              <a:rPr lang="en-US" altLang="en-US"/>
              <a:pPr/>
              <a:t>‹#›</a:t>
            </a:fld>
            <a:endParaRPr lang="en-US" altLang="en-US"/>
          </a:p>
        </p:txBody>
      </p:sp>
    </p:spTree>
    <p:extLst>
      <p:ext uri="{BB962C8B-B14F-4D97-AF65-F5344CB8AC3E}">
        <p14:creationId xmlns:p14="http://schemas.microsoft.com/office/powerpoint/2010/main" val="1947150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D5EAFB4-9E49-46DB-A09A-F82CF1EB006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2FEEDDD-6A32-4FF3-B49F-2FB34AD518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A08F3A5-0FC8-437F-BF4E-9EFB9EAC360C}"/>
              </a:ext>
            </a:extLst>
          </p:cNvPr>
          <p:cNvSpPr>
            <a:spLocks noGrp="1" noChangeArrowheads="1"/>
          </p:cNvSpPr>
          <p:nvPr>
            <p:ph type="sldNum" sz="quarter" idx="12"/>
          </p:nvPr>
        </p:nvSpPr>
        <p:spPr>
          <a:ln/>
        </p:spPr>
        <p:txBody>
          <a:bodyPr/>
          <a:lstStyle>
            <a:lvl1pPr>
              <a:defRPr/>
            </a:lvl1pPr>
          </a:lstStyle>
          <a:p>
            <a:fld id="{37A63B20-ECE1-4737-9074-BCE2D36485BD}" type="slidenum">
              <a:rPr lang="en-US" altLang="en-US"/>
              <a:pPr/>
              <a:t>‹#›</a:t>
            </a:fld>
            <a:endParaRPr lang="en-US" altLang="en-US"/>
          </a:p>
        </p:txBody>
      </p:sp>
    </p:spTree>
    <p:extLst>
      <p:ext uri="{BB962C8B-B14F-4D97-AF65-F5344CB8AC3E}">
        <p14:creationId xmlns:p14="http://schemas.microsoft.com/office/powerpoint/2010/main" val="3479614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8E3D7F8-0EF9-4DFB-958E-CBE53A9405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AF6327D-93BA-4FB4-9418-74D9F3F6A8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BBD15A0-B665-4FB1-ABF8-FE223C78DBE6}"/>
              </a:ext>
            </a:extLst>
          </p:cNvPr>
          <p:cNvSpPr>
            <a:spLocks noGrp="1" noChangeArrowheads="1"/>
          </p:cNvSpPr>
          <p:nvPr>
            <p:ph type="sldNum" sz="quarter" idx="12"/>
          </p:nvPr>
        </p:nvSpPr>
        <p:spPr>
          <a:ln/>
        </p:spPr>
        <p:txBody>
          <a:bodyPr/>
          <a:lstStyle>
            <a:lvl1pPr>
              <a:defRPr/>
            </a:lvl1pPr>
          </a:lstStyle>
          <a:p>
            <a:fld id="{DF4041BA-1BE4-48FA-82A2-5ABCFB32CD39}" type="slidenum">
              <a:rPr lang="en-US" altLang="en-US"/>
              <a:pPr/>
              <a:t>‹#›</a:t>
            </a:fld>
            <a:endParaRPr lang="en-US" altLang="en-US"/>
          </a:p>
        </p:txBody>
      </p:sp>
    </p:spTree>
    <p:extLst>
      <p:ext uri="{BB962C8B-B14F-4D97-AF65-F5344CB8AC3E}">
        <p14:creationId xmlns:p14="http://schemas.microsoft.com/office/powerpoint/2010/main" val="3913369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136242D-01A1-4A4E-AF8D-566458A491C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DEB2FCE-0B5F-4817-88DF-E2F9F4AEBA2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7A4AEAD-721A-48BB-8A5C-801E4149EB37}"/>
              </a:ext>
            </a:extLst>
          </p:cNvPr>
          <p:cNvSpPr>
            <a:spLocks noGrp="1" noChangeArrowheads="1"/>
          </p:cNvSpPr>
          <p:nvPr>
            <p:ph type="sldNum" sz="quarter" idx="12"/>
          </p:nvPr>
        </p:nvSpPr>
        <p:spPr>
          <a:ln/>
        </p:spPr>
        <p:txBody>
          <a:bodyPr/>
          <a:lstStyle>
            <a:lvl1pPr>
              <a:defRPr/>
            </a:lvl1pPr>
          </a:lstStyle>
          <a:p>
            <a:fld id="{256FAEE5-D94F-4DB0-B552-802AB0FF4B02}" type="slidenum">
              <a:rPr lang="en-US" altLang="en-US"/>
              <a:pPr/>
              <a:t>‹#›</a:t>
            </a:fld>
            <a:endParaRPr lang="en-US" altLang="en-US"/>
          </a:p>
        </p:txBody>
      </p:sp>
    </p:spTree>
    <p:extLst>
      <p:ext uri="{BB962C8B-B14F-4D97-AF65-F5344CB8AC3E}">
        <p14:creationId xmlns:p14="http://schemas.microsoft.com/office/powerpoint/2010/main" val="2619332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FDA0160C-094B-4419-8322-4EDD37C5CF3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C487781-B9DA-4524-973E-D2120E7635F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92B084E-EF9D-4033-9B29-55F7BDBB5B45}"/>
              </a:ext>
            </a:extLst>
          </p:cNvPr>
          <p:cNvSpPr>
            <a:spLocks noGrp="1" noChangeArrowheads="1"/>
          </p:cNvSpPr>
          <p:nvPr>
            <p:ph type="sldNum" sz="quarter" idx="12"/>
          </p:nvPr>
        </p:nvSpPr>
        <p:spPr>
          <a:ln/>
        </p:spPr>
        <p:txBody>
          <a:bodyPr/>
          <a:lstStyle>
            <a:lvl1pPr>
              <a:defRPr/>
            </a:lvl1pPr>
          </a:lstStyle>
          <a:p>
            <a:fld id="{B14ED915-63FF-47FC-83D8-F47F3A5818E3}" type="slidenum">
              <a:rPr lang="en-US" altLang="en-US"/>
              <a:pPr/>
              <a:t>‹#›</a:t>
            </a:fld>
            <a:endParaRPr lang="en-US" altLang="en-US"/>
          </a:p>
        </p:txBody>
      </p:sp>
    </p:spTree>
    <p:extLst>
      <p:ext uri="{BB962C8B-B14F-4D97-AF65-F5344CB8AC3E}">
        <p14:creationId xmlns:p14="http://schemas.microsoft.com/office/powerpoint/2010/main" val="372004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857EBD2-B5E3-4C8F-BB23-C1C6A74D394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B154D79-C37C-4EBA-ABA3-D761A224FF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8E0A096-DD78-48A1-86F5-E02AECB7033B}"/>
              </a:ext>
            </a:extLst>
          </p:cNvPr>
          <p:cNvSpPr>
            <a:spLocks noGrp="1" noChangeArrowheads="1"/>
          </p:cNvSpPr>
          <p:nvPr>
            <p:ph type="sldNum" sz="quarter" idx="12"/>
          </p:nvPr>
        </p:nvSpPr>
        <p:spPr>
          <a:ln/>
        </p:spPr>
        <p:txBody>
          <a:bodyPr/>
          <a:lstStyle>
            <a:lvl1pPr>
              <a:defRPr/>
            </a:lvl1pPr>
          </a:lstStyle>
          <a:p>
            <a:fld id="{E10D932E-BF84-4316-BC7B-F84CAC1A1858}" type="slidenum">
              <a:rPr lang="en-US" altLang="en-US"/>
              <a:pPr/>
              <a:t>‹#›</a:t>
            </a:fld>
            <a:endParaRPr lang="en-US" altLang="en-US"/>
          </a:p>
        </p:txBody>
      </p:sp>
    </p:spTree>
    <p:extLst>
      <p:ext uri="{BB962C8B-B14F-4D97-AF65-F5344CB8AC3E}">
        <p14:creationId xmlns:p14="http://schemas.microsoft.com/office/powerpoint/2010/main" val="80726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3F86CDB-C467-4F7B-A7ED-0C6FB178A52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DD435CF-9C97-45BF-9E77-234109A0046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89151E4-0167-4E2B-B521-F27050FA143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FFC816A2-2D2D-434A-A0B8-66E885656DF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128"/>
                <a:cs typeface="ＭＳ Ｐゴシック" charset="-128"/>
              </a:defRPr>
            </a:lvl1pPr>
          </a:lstStyle>
          <a:p>
            <a:pPr>
              <a:defRPr/>
            </a:pPr>
            <a:endParaRPr lang="en-US"/>
          </a:p>
        </p:txBody>
      </p:sp>
      <p:sp>
        <p:nvSpPr>
          <p:cNvPr id="1030" name="Rectangle 6">
            <a:extLst>
              <a:ext uri="{FF2B5EF4-FFF2-40B4-BE49-F238E27FC236}">
                <a16:creationId xmlns:a16="http://schemas.microsoft.com/office/drawing/2014/main" id="{D4A0EC47-4532-47EE-848C-C9CBD9D1E62A}"/>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D12736A-4DAB-4F4F-A07A-5CABFF094F5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 id="2147483649"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hyperlink" Target="Pangea1.mov"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B9120D-8806-4DFA-90D9-506BEAB8647E}"/>
              </a:ext>
            </a:extLst>
          </p:cNvPr>
          <p:cNvPicPr>
            <a:picLocks noChangeAspect="1"/>
          </p:cNvPicPr>
          <p:nvPr/>
        </p:nvPicPr>
        <p:blipFill>
          <a:blip r:embed="rId2"/>
          <a:stretch>
            <a:fillRect/>
          </a:stretch>
        </p:blipFill>
        <p:spPr>
          <a:xfrm>
            <a:off x="1145855" y="0"/>
            <a:ext cx="6852290" cy="6858000"/>
          </a:xfrm>
          <a:prstGeom prst="rect">
            <a:avLst/>
          </a:prstGeom>
        </p:spPr>
      </p:pic>
    </p:spTree>
    <p:extLst>
      <p:ext uri="{BB962C8B-B14F-4D97-AF65-F5344CB8AC3E}">
        <p14:creationId xmlns:p14="http://schemas.microsoft.com/office/powerpoint/2010/main" val="3062953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4BFF2-9089-46F2-8FCE-A91CAA5A9CD5}"/>
              </a:ext>
            </a:extLst>
          </p:cNvPr>
          <p:cNvSpPr>
            <a:spLocks noGrp="1"/>
          </p:cNvSpPr>
          <p:nvPr>
            <p:ph type="title"/>
          </p:nvPr>
        </p:nvSpPr>
        <p:spPr>
          <a:xfrm>
            <a:off x="3724072" y="381000"/>
            <a:ext cx="4939868" cy="1143001"/>
          </a:xfrm>
        </p:spPr>
        <p:txBody>
          <a:bodyPr>
            <a:normAutofit/>
          </a:bodyPr>
          <a:lstStyle/>
          <a:p>
            <a:r>
              <a:rPr lang="en-US" sz="4700" b="1" dirty="0">
                <a:latin typeface="Calibri" panose="020F0502020204030204" pitchFamily="34" charset="0"/>
                <a:cs typeface="Calibri" panose="020F0502020204030204" pitchFamily="34" charset="0"/>
              </a:rPr>
              <a:t>Habitable Zone</a:t>
            </a:r>
          </a:p>
        </p:txBody>
      </p:sp>
      <p:sp>
        <p:nvSpPr>
          <p:cNvPr id="3" name="Content Placeholder 2">
            <a:extLst>
              <a:ext uri="{FF2B5EF4-FFF2-40B4-BE49-F238E27FC236}">
                <a16:creationId xmlns:a16="http://schemas.microsoft.com/office/drawing/2014/main" id="{847E2762-A1DF-44D2-A20F-3781935131E7}"/>
              </a:ext>
            </a:extLst>
          </p:cNvPr>
          <p:cNvSpPr>
            <a:spLocks noGrp="1"/>
          </p:cNvSpPr>
          <p:nvPr>
            <p:ph idx="1"/>
          </p:nvPr>
        </p:nvSpPr>
        <p:spPr>
          <a:xfrm>
            <a:off x="3724073" y="1752600"/>
            <a:ext cx="4939867" cy="4953000"/>
          </a:xfrm>
        </p:spPr>
        <p:txBody>
          <a:bodyPr>
            <a:noAutofit/>
          </a:bodyPr>
          <a:lstStyle/>
          <a:p>
            <a:pPr marL="0" indent="0">
              <a:buNone/>
            </a:pPr>
            <a:r>
              <a:rPr lang="en-US" sz="2400" dirty="0">
                <a:latin typeface="Calibri" panose="020F0502020204030204" pitchFamily="34" charset="0"/>
                <a:cs typeface="Calibri" panose="020F0502020204030204" pitchFamily="34" charset="0"/>
              </a:rPr>
              <a:t>So far, Earth is the only object in the universe:</a:t>
            </a:r>
          </a:p>
          <a:p>
            <a:pPr marL="0" indent="0">
              <a:buNone/>
            </a:pPr>
            <a:endParaRPr lang="en-US" sz="2400" dirty="0">
              <a:latin typeface="Calibri" panose="020F0502020204030204" pitchFamily="34" charset="0"/>
              <a:cs typeface="Calibri" panose="020F0502020204030204" pitchFamily="34" charset="0"/>
            </a:endParaRPr>
          </a:p>
          <a:p>
            <a:pPr marL="514350" indent="-514350">
              <a:buAutoNum type="arabicPeriod"/>
            </a:pPr>
            <a:r>
              <a:rPr lang="en-US" sz="2400" dirty="0">
                <a:latin typeface="Calibri" panose="020F0502020204030204" pitchFamily="34" charset="0"/>
                <a:cs typeface="Calibri" panose="020F0502020204030204" pitchFamily="34" charset="0"/>
              </a:rPr>
              <a:t>That has life.</a:t>
            </a:r>
          </a:p>
          <a:p>
            <a:pPr marL="514350" indent="-514350">
              <a:buAutoNum type="arabicPeriod"/>
            </a:pPr>
            <a:r>
              <a:rPr lang="en-US" sz="2400" dirty="0">
                <a:latin typeface="Calibri" panose="020F0502020204030204" pitchFamily="34" charset="0"/>
                <a:cs typeface="Calibri" panose="020F0502020204030204" pitchFamily="34" charset="0"/>
              </a:rPr>
              <a:t>That has liquid water on its surface.</a:t>
            </a:r>
          </a:p>
          <a:p>
            <a:pPr marL="0" indent="0">
              <a:buNone/>
            </a:pPr>
            <a:endParaRPr lang="en-US" sz="2400" dirty="0">
              <a:latin typeface="Calibri" panose="020F0502020204030204" pitchFamily="34" charset="0"/>
              <a:cs typeface="Calibri" panose="020F0502020204030204" pitchFamily="34" charset="0"/>
            </a:endParaRPr>
          </a:p>
          <a:p>
            <a:pPr marL="0" indent="0">
              <a:buNone/>
            </a:pPr>
            <a:r>
              <a:rPr lang="en-US" sz="2400" u="sng" dirty="0">
                <a:latin typeface="Calibri" panose="020F0502020204030204" pitchFamily="34" charset="0"/>
                <a:cs typeface="Calibri" panose="020F0502020204030204" pitchFamily="34" charset="0"/>
              </a:rPr>
              <a:t>Habitable Zone</a:t>
            </a:r>
            <a:r>
              <a:rPr lang="en-US" sz="2400" dirty="0">
                <a:latin typeface="Calibri" panose="020F0502020204030204" pitchFamily="34" charset="0"/>
                <a:cs typeface="Calibri" panose="020F0502020204030204" pitchFamily="34" charset="0"/>
              </a:rPr>
              <a:t>:  distance from a star where liquid water can exist on the surface.</a:t>
            </a:r>
          </a:p>
        </p:txBody>
      </p:sp>
      <p:pic>
        <p:nvPicPr>
          <p:cNvPr id="5" name="Picture 4" descr="Outer space photo of the earth with the night terminator">
            <a:extLst>
              <a:ext uri="{FF2B5EF4-FFF2-40B4-BE49-F238E27FC236}">
                <a16:creationId xmlns:a16="http://schemas.microsoft.com/office/drawing/2014/main" id="{FB7C5E85-008D-435C-B5E7-2A1840AA3CFB}"/>
              </a:ext>
            </a:extLst>
          </p:cNvPr>
          <p:cNvPicPr>
            <a:picLocks noChangeAspect="1"/>
          </p:cNvPicPr>
          <p:nvPr/>
        </p:nvPicPr>
        <p:blipFill rotWithShape="1">
          <a:blip r:embed="rId2"/>
          <a:srcRect l="48889" r="17652" b="-1"/>
          <a:stretch/>
        </p:blipFill>
        <p:spPr>
          <a:xfrm>
            <a:off x="20" y="10"/>
            <a:ext cx="3476673" cy="6857990"/>
          </a:xfrm>
          <a:prstGeom prst="rect">
            <a:avLst/>
          </a:prstGeom>
          <a:effectLst/>
        </p:spPr>
      </p:pic>
    </p:spTree>
    <p:extLst>
      <p:ext uri="{BB962C8B-B14F-4D97-AF65-F5344CB8AC3E}">
        <p14:creationId xmlns:p14="http://schemas.microsoft.com/office/powerpoint/2010/main" val="2870357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E46A5-064B-4771-9A4A-C2FD433BF9CA}"/>
              </a:ext>
            </a:extLst>
          </p:cNvPr>
          <p:cNvSpPr>
            <a:spLocks noGrp="1"/>
          </p:cNvSpPr>
          <p:nvPr>
            <p:ph type="title"/>
          </p:nvPr>
        </p:nvSpPr>
        <p:spPr>
          <a:xfrm>
            <a:off x="685800" y="304800"/>
            <a:ext cx="7772400" cy="1143000"/>
          </a:xfrm>
        </p:spPr>
        <p:txBody>
          <a:bodyPr/>
          <a:lstStyle/>
          <a:p>
            <a:r>
              <a:rPr lang="en-US" b="1" dirty="0">
                <a:latin typeface="Calibri" panose="020F0502020204030204" pitchFamily="34" charset="0"/>
                <a:cs typeface="Calibri" panose="020F0502020204030204" pitchFamily="34" charset="0"/>
              </a:rPr>
              <a:t>Water, Water Everywhere</a:t>
            </a:r>
          </a:p>
        </p:txBody>
      </p:sp>
      <p:sp>
        <p:nvSpPr>
          <p:cNvPr id="3" name="Content Placeholder 2">
            <a:extLst>
              <a:ext uri="{FF2B5EF4-FFF2-40B4-BE49-F238E27FC236}">
                <a16:creationId xmlns:a16="http://schemas.microsoft.com/office/drawing/2014/main" id="{542DF468-7259-4570-8D93-630C2434170A}"/>
              </a:ext>
            </a:extLst>
          </p:cNvPr>
          <p:cNvSpPr>
            <a:spLocks noGrp="1"/>
          </p:cNvSpPr>
          <p:nvPr>
            <p:ph idx="1"/>
          </p:nvPr>
        </p:nvSpPr>
        <p:spPr>
          <a:xfrm>
            <a:off x="685800" y="1676400"/>
            <a:ext cx="7772400" cy="4648200"/>
          </a:xfrm>
        </p:spPr>
        <p:txBody>
          <a:bodyPr>
            <a:normAutofit lnSpcReduction="10000"/>
          </a:bodyPr>
          <a:lstStyle/>
          <a:p>
            <a:pPr marL="0" indent="0">
              <a:buNone/>
            </a:pPr>
            <a:r>
              <a:rPr lang="en-US" dirty="0">
                <a:latin typeface="Calibri" panose="020F0502020204030204" pitchFamily="34" charset="0"/>
                <a:cs typeface="Calibri" panose="020F0502020204030204" pitchFamily="34" charset="0"/>
              </a:rPr>
              <a:t>Where did it come from?</a:t>
            </a:r>
          </a:p>
          <a:p>
            <a:endParaRPr lang="en-US" dirty="0">
              <a:latin typeface="Calibri" panose="020F0502020204030204" pitchFamily="34" charset="0"/>
              <a:cs typeface="Calibri" panose="020F0502020204030204" pitchFamily="34" charset="0"/>
            </a:endParaRPr>
          </a:p>
          <a:p>
            <a:pPr marL="514350" indent="-514350">
              <a:buAutoNum type="arabicPeriod"/>
            </a:pPr>
            <a:r>
              <a:rPr lang="en-US" u="sng" dirty="0">
                <a:latin typeface="Calibri" panose="020F0502020204030204" pitchFamily="34" charset="0"/>
                <a:cs typeface="Calibri" panose="020F0502020204030204" pitchFamily="34" charset="0"/>
              </a:rPr>
              <a:t>Outgassing</a:t>
            </a:r>
            <a:r>
              <a:rPr lang="en-US" dirty="0">
                <a:latin typeface="Calibri" panose="020F0502020204030204" pitchFamily="34" charset="0"/>
                <a:cs typeface="Calibri" panose="020F0502020204030204" pitchFamily="34" charset="0"/>
              </a:rPr>
              <a:t>:  As early Earth cooled, volcanoes spewed out gasses, including water vapor.  The water then condensed and formed oceans.</a:t>
            </a:r>
          </a:p>
          <a:p>
            <a:pPr marL="514350" indent="-514350">
              <a:buAutoNum type="arabicPeriod"/>
            </a:pPr>
            <a:endParaRPr lang="en-US" dirty="0">
              <a:latin typeface="Calibri" panose="020F0502020204030204" pitchFamily="34" charset="0"/>
              <a:cs typeface="Calibri" panose="020F0502020204030204" pitchFamily="34" charset="0"/>
            </a:endParaRPr>
          </a:p>
          <a:p>
            <a:pPr marL="514350" indent="-514350">
              <a:buAutoNum type="arabicPeriod"/>
            </a:pPr>
            <a:r>
              <a:rPr lang="en-US" dirty="0">
                <a:latin typeface="Calibri" panose="020F0502020204030204" pitchFamily="34" charset="0"/>
                <a:cs typeface="Calibri" panose="020F0502020204030204" pitchFamily="34" charset="0"/>
              </a:rPr>
              <a:t>Asteroids and Comets brought water to Earth.</a:t>
            </a:r>
          </a:p>
        </p:txBody>
      </p:sp>
    </p:spTree>
    <p:extLst>
      <p:ext uri="{BB962C8B-B14F-4D97-AF65-F5344CB8AC3E}">
        <p14:creationId xmlns:p14="http://schemas.microsoft.com/office/powerpoint/2010/main" val="2007308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A633-6E6E-4ACC-9059-3AEC04E10FDC}"/>
              </a:ext>
            </a:extLst>
          </p:cNvPr>
          <p:cNvSpPr>
            <a:spLocks noGrp="1"/>
          </p:cNvSpPr>
          <p:nvPr>
            <p:ph type="title"/>
          </p:nvPr>
        </p:nvSpPr>
        <p:spPr>
          <a:xfrm>
            <a:off x="685800" y="304800"/>
            <a:ext cx="7772400" cy="1143000"/>
          </a:xfrm>
        </p:spPr>
        <p:txBody>
          <a:bodyPr/>
          <a:lstStyle/>
          <a:p>
            <a:r>
              <a:rPr lang="en-US" b="1" dirty="0">
                <a:latin typeface="Calibri" panose="020F0502020204030204" pitchFamily="34" charset="0"/>
                <a:cs typeface="Calibri" panose="020F0502020204030204" pitchFamily="34" charset="0"/>
              </a:rPr>
              <a:t>Water’s Still Here?!</a:t>
            </a:r>
          </a:p>
        </p:txBody>
      </p:sp>
      <p:sp>
        <p:nvSpPr>
          <p:cNvPr id="3" name="Content Placeholder 2">
            <a:extLst>
              <a:ext uri="{FF2B5EF4-FFF2-40B4-BE49-F238E27FC236}">
                <a16:creationId xmlns:a16="http://schemas.microsoft.com/office/drawing/2014/main" id="{E1C8E49D-FC39-434B-A81F-841BF2C61FBA}"/>
              </a:ext>
            </a:extLst>
          </p:cNvPr>
          <p:cNvSpPr>
            <a:spLocks noGrp="1"/>
          </p:cNvSpPr>
          <p:nvPr>
            <p:ph idx="1"/>
          </p:nvPr>
        </p:nvSpPr>
        <p:spPr>
          <a:xfrm>
            <a:off x="685800" y="1752600"/>
            <a:ext cx="7772400" cy="4343400"/>
          </a:xfrm>
        </p:spPr>
        <p:txBody>
          <a:bodyPr>
            <a:normAutofit lnSpcReduction="10000"/>
          </a:bodyPr>
          <a:lstStyle/>
          <a:p>
            <a:pPr marL="0" indent="0">
              <a:buNone/>
            </a:pPr>
            <a:r>
              <a:rPr lang="en-US" dirty="0">
                <a:latin typeface="Calibri" panose="020F0502020204030204" pitchFamily="34" charset="0"/>
                <a:cs typeface="Calibri" panose="020F0502020204030204" pitchFamily="34" charset="0"/>
              </a:rPr>
              <a:t>Why hasn’t water evaporated like Venus or frozen like Mars</a:t>
            </a:r>
          </a:p>
          <a:p>
            <a:pPr marL="0" indent="0">
              <a:buNone/>
            </a:pPr>
            <a:endParaRPr lang="en-US" dirty="0">
              <a:latin typeface="Calibri" panose="020F0502020204030204" pitchFamily="34" charset="0"/>
              <a:cs typeface="Calibri" panose="020F0502020204030204" pitchFamily="34" charset="0"/>
            </a:endParaRPr>
          </a:p>
          <a:p>
            <a:pPr marL="514350" indent="-514350">
              <a:buAutoNum type="arabicPeriod"/>
            </a:pPr>
            <a:r>
              <a:rPr lang="en-US" dirty="0">
                <a:latin typeface="Calibri" panose="020F0502020204030204" pitchFamily="34" charset="0"/>
                <a:cs typeface="Calibri" panose="020F0502020204030204" pitchFamily="34" charset="0"/>
              </a:rPr>
              <a:t>The atmosphere keeps Earth warm enough for liquid water.</a:t>
            </a:r>
          </a:p>
          <a:p>
            <a:pPr marL="514350" indent="-514350">
              <a:buAutoNum type="arabicPeriod"/>
            </a:pPr>
            <a:endParaRPr lang="en-US" dirty="0">
              <a:latin typeface="Calibri" panose="020F0502020204030204" pitchFamily="34" charset="0"/>
              <a:cs typeface="Calibri" panose="020F0502020204030204" pitchFamily="34" charset="0"/>
            </a:endParaRPr>
          </a:p>
          <a:p>
            <a:pPr marL="514350" indent="-514350">
              <a:buAutoNum type="arabicPeriod"/>
            </a:pPr>
            <a:r>
              <a:rPr lang="en-US" dirty="0">
                <a:latin typeface="Calibri" panose="020F0502020204030204" pitchFamily="34" charset="0"/>
                <a:cs typeface="Calibri" panose="020F0502020204030204" pitchFamily="34" charset="0"/>
              </a:rPr>
              <a:t>The magnetic field protects our atmosphere from solar wind.</a:t>
            </a:r>
          </a:p>
        </p:txBody>
      </p:sp>
    </p:spTree>
    <p:extLst>
      <p:ext uri="{BB962C8B-B14F-4D97-AF65-F5344CB8AC3E}">
        <p14:creationId xmlns:p14="http://schemas.microsoft.com/office/powerpoint/2010/main" val="1593702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57456F9-9738-4DB1-9B31-80299DA60D77}"/>
              </a:ext>
            </a:extLst>
          </p:cNvPr>
          <p:cNvSpPr>
            <a:spLocks noGrp="1"/>
          </p:cNvSpPr>
          <p:nvPr>
            <p:ph type="title"/>
          </p:nvPr>
        </p:nvSpPr>
        <p:spPr/>
        <p:txBody>
          <a:bodyPr/>
          <a:lstStyle/>
          <a:p>
            <a:pPr eaLnBrk="1" hangingPunct="1"/>
            <a:r>
              <a:rPr lang="en-US" altLang="en-US" b="1"/>
              <a:t>Earth Structure</a:t>
            </a:r>
          </a:p>
        </p:txBody>
      </p:sp>
      <p:sp>
        <p:nvSpPr>
          <p:cNvPr id="3" name="Content Placeholder 2">
            <a:extLst>
              <a:ext uri="{FF2B5EF4-FFF2-40B4-BE49-F238E27FC236}">
                <a16:creationId xmlns:a16="http://schemas.microsoft.com/office/drawing/2014/main" id="{958C5A28-498E-4694-AFF8-CA14D329511E}"/>
              </a:ext>
            </a:extLst>
          </p:cNvPr>
          <p:cNvSpPr>
            <a:spLocks noGrp="1"/>
          </p:cNvSpPr>
          <p:nvPr>
            <p:ph idx="1"/>
          </p:nvPr>
        </p:nvSpPr>
        <p:spPr/>
        <p:txBody>
          <a:bodyPr/>
          <a:lstStyle/>
          <a:p>
            <a:pPr eaLnBrk="1" hangingPunct="1">
              <a:buFontTx/>
              <a:buNone/>
            </a:pPr>
            <a:r>
              <a:rPr lang="en-US" altLang="en-US"/>
              <a:t>How do we know its structure?</a:t>
            </a:r>
          </a:p>
          <a:p>
            <a:pPr eaLnBrk="1" hangingPunct="1">
              <a:buFontTx/>
              <a:buNone/>
            </a:pPr>
            <a:endParaRPr lang="en-US" altLang="en-US"/>
          </a:p>
          <a:p>
            <a:pPr eaLnBrk="1" hangingPunct="1">
              <a:buFontTx/>
              <a:buNone/>
            </a:pPr>
            <a:r>
              <a:rPr lang="en-US" altLang="en-US"/>
              <a:t>	--  deepest drill only 7 miles deep.</a:t>
            </a:r>
          </a:p>
          <a:p>
            <a:pPr eaLnBrk="1" hangingPunct="1">
              <a:buFontTx/>
              <a:buNone/>
            </a:pPr>
            <a:r>
              <a:rPr lang="en-US" altLang="en-US"/>
              <a:t>	</a:t>
            </a:r>
          </a:p>
          <a:p>
            <a:pPr eaLnBrk="1" hangingPunct="1">
              <a:buFontTx/>
              <a:buNone/>
            </a:pPr>
            <a:r>
              <a:rPr lang="en-US" altLang="en-US"/>
              <a:t>	--  infer from earthquakes (seismic activity).   We use P-waves and S-waves.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1623805-3D42-419A-B64E-75BF692E9DF3}"/>
              </a:ext>
            </a:extLst>
          </p:cNvPr>
          <p:cNvSpPr>
            <a:spLocks noGrp="1" noChangeArrowheads="1"/>
          </p:cNvSpPr>
          <p:nvPr>
            <p:ph type="title"/>
          </p:nvPr>
        </p:nvSpPr>
        <p:spPr>
          <a:xfrm>
            <a:off x="685800" y="381000"/>
            <a:ext cx="7772400" cy="1143000"/>
          </a:xfrm>
        </p:spPr>
        <p:txBody>
          <a:bodyPr/>
          <a:lstStyle/>
          <a:p>
            <a:r>
              <a:rPr lang="en-US" altLang="en-US" b="1" dirty="0">
                <a:latin typeface="Calibri" panose="020F0502020204030204" pitchFamily="34" charset="0"/>
                <a:cs typeface="Calibri" panose="020F0502020204030204" pitchFamily="34" charset="0"/>
              </a:rPr>
              <a:t>Seismic Waves</a:t>
            </a:r>
          </a:p>
        </p:txBody>
      </p:sp>
      <p:sp>
        <p:nvSpPr>
          <p:cNvPr id="38915" name="Rectangle 3">
            <a:extLst>
              <a:ext uri="{FF2B5EF4-FFF2-40B4-BE49-F238E27FC236}">
                <a16:creationId xmlns:a16="http://schemas.microsoft.com/office/drawing/2014/main" id="{D699B417-3426-49E3-9FDD-7D2C7DDFD8A9}"/>
              </a:ext>
            </a:extLst>
          </p:cNvPr>
          <p:cNvSpPr>
            <a:spLocks noGrp="1" noChangeArrowheads="1"/>
          </p:cNvSpPr>
          <p:nvPr>
            <p:ph type="body" sz="half" idx="1"/>
          </p:nvPr>
        </p:nvSpPr>
        <p:spPr/>
        <p:txBody>
          <a:bodyPr/>
          <a:lstStyle/>
          <a:p>
            <a:pPr>
              <a:lnSpc>
                <a:spcPct val="80000"/>
              </a:lnSpc>
              <a:buFontTx/>
              <a:buNone/>
            </a:pPr>
            <a:r>
              <a:rPr lang="en-US" altLang="en-US" sz="2400" i="1" dirty="0">
                <a:latin typeface="Calibri" panose="020F0502020204030204" pitchFamily="34" charset="0"/>
                <a:cs typeface="Calibri" panose="020F0502020204030204" pitchFamily="34" charset="0"/>
              </a:rPr>
              <a:t>Seismic</a:t>
            </a:r>
            <a:r>
              <a:rPr lang="en-US" altLang="en-US" sz="2400" dirty="0">
                <a:latin typeface="Calibri" panose="020F0502020204030204" pitchFamily="34" charset="0"/>
                <a:cs typeface="Calibri" panose="020F0502020204030204" pitchFamily="34" charset="0"/>
              </a:rPr>
              <a:t>  =   vibrations from earthquakes.</a:t>
            </a:r>
          </a:p>
          <a:p>
            <a:pPr>
              <a:lnSpc>
                <a:spcPct val="80000"/>
              </a:lnSpc>
              <a:buFontTx/>
              <a:buNone/>
            </a:pPr>
            <a:endParaRPr lang="en-US" altLang="en-US" sz="2400" dirty="0">
              <a:latin typeface="Calibri" panose="020F0502020204030204" pitchFamily="34" charset="0"/>
              <a:cs typeface="Calibri" panose="020F0502020204030204" pitchFamily="34" charset="0"/>
            </a:endParaRPr>
          </a:p>
          <a:p>
            <a:pPr>
              <a:lnSpc>
                <a:spcPct val="80000"/>
              </a:lnSpc>
              <a:buFontTx/>
              <a:buNone/>
            </a:pPr>
            <a:r>
              <a:rPr lang="en-US" altLang="en-US" sz="2400" b="1" dirty="0">
                <a:latin typeface="Calibri" panose="020F0502020204030204" pitchFamily="34" charset="0"/>
                <a:cs typeface="Calibri" panose="020F0502020204030204" pitchFamily="34" charset="0"/>
              </a:rPr>
              <a:t>P-wave</a:t>
            </a:r>
            <a:r>
              <a:rPr lang="en-US" altLang="en-US" sz="2400" dirty="0">
                <a:latin typeface="Calibri" panose="020F0502020204030204" pitchFamily="34" charset="0"/>
                <a:cs typeface="Calibri" panose="020F0502020204030204" pitchFamily="34" charset="0"/>
              </a:rPr>
              <a:t>:</a:t>
            </a:r>
          </a:p>
          <a:p>
            <a:pPr>
              <a:lnSpc>
                <a:spcPct val="80000"/>
              </a:lnSpc>
              <a:buFontTx/>
              <a:buNone/>
            </a:pPr>
            <a:r>
              <a:rPr lang="en-US" altLang="en-US" sz="2400" dirty="0">
                <a:latin typeface="Calibri" panose="020F0502020204030204" pitchFamily="34" charset="0"/>
                <a:cs typeface="Calibri" panose="020F0502020204030204" pitchFamily="34" charset="0"/>
              </a:rPr>
              <a:t>	-  fastest</a:t>
            </a:r>
          </a:p>
          <a:p>
            <a:pPr>
              <a:lnSpc>
                <a:spcPct val="80000"/>
              </a:lnSpc>
              <a:buFontTx/>
              <a:buNone/>
            </a:pPr>
            <a:r>
              <a:rPr lang="en-US" altLang="en-US" sz="2400" dirty="0">
                <a:latin typeface="Calibri" panose="020F0502020204030204" pitchFamily="34" charset="0"/>
                <a:cs typeface="Calibri" panose="020F0502020204030204" pitchFamily="34" charset="0"/>
              </a:rPr>
              <a:t>	-  travel completely through Earth.</a:t>
            </a:r>
          </a:p>
          <a:p>
            <a:pPr>
              <a:lnSpc>
                <a:spcPct val="80000"/>
              </a:lnSpc>
              <a:buFontTx/>
              <a:buNone/>
            </a:pPr>
            <a:endParaRPr lang="en-US" altLang="en-US" sz="2400" dirty="0">
              <a:latin typeface="Calibri" panose="020F0502020204030204" pitchFamily="34" charset="0"/>
              <a:cs typeface="Calibri" panose="020F0502020204030204" pitchFamily="34" charset="0"/>
            </a:endParaRPr>
          </a:p>
          <a:p>
            <a:pPr>
              <a:lnSpc>
                <a:spcPct val="80000"/>
              </a:lnSpc>
              <a:buFontTx/>
              <a:buNone/>
            </a:pPr>
            <a:r>
              <a:rPr lang="en-US" altLang="en-US" sz="2400" b="1" dirty="0">
                <a:latin typeface="Calibri" panose="020F0502020204030204" pitchFamily="34" charset="0"/>
                <a:cs typeface="Calibri" panose="020F0502020204030204" pitchFamily="34" charset="0"/>
              </a:rPr>
              <a:t>S-wave</a:t>
            </a:r>
            <a:r>
              <a:rPr lang="en-US" altLang="en-US" sz="2400" dirty="0">
                <a:latin typeface="Calibri" panose="020F0502020204030204" pitchFamily="34" charset="0"/>
                <a:cs typeface="Calibri" panose="020F0502020204030204" pitchFamily="34" charset="0"/>
              </a:rPr>
              <a:t>:</a:t>
            </a:r>
          </a:p>
          <a:p>
            <a:pPr>
              <a:lnSpc>
                <a:spcPct val="80000"/>
              </a:lnSpc>
              <a:buFontTx/>
              <a:buNone/>
            </a:pPr>
            <a:r>
              <a:rPr lang="en-US" altLang="en-US" sz="2400" dirty="0">
                <a:latin typeface="Calibri" panose="020F0502020204030204" pitchFamily="34" charset="0"/>
                <a:cs typeface="Calibri" panose="020F0502020204030204" pitchFamily="34" charset="0"/>
              </a:rPr>
              <a:t>	-  slow</a:t>
            </a:r>
          </a:p>
          <a:p>
            <a:pPr>
              <a:lnSpc>
                <a:spcPct val="80000"/>
              </a:lnSpc>
              <a:buFontTx/>
              <a:buNone/>
            </a:pPr>
            <a:r>
              <a:rPr lang="en-US" altLang="en-US" sz="2400" dirty="0">
                <a:latin typeface="Calibri" panose="020F0502020204030204" pitchFamily="34" charset="0"/>
                <a:cs typeface="Calibri" panose="020F0502020204030204" pitchFamily="34" charset="0"/>
              </a:rPr>
              <a:t>	-  no liquids</a:t>
            </a:r>
          </a:p>
        </p:txBody>
      </p:sp>
      <p:pic>
        <p:nvPicPr>
          <p:cNvPr id="20484" name="Picture 6" descr="pwave_shadow">
            <a:extLst>
              <a:ext uri="{FF2B5EF4-FFF2-40B4-BE49-F238E27FC236}">
                <a16:creationId xmlns:a16="http://schemas.microsoft.com/office/drawing/2014/main" id="{D912EBEF-7319-4959-9000-8988A0CFA4E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1828800"/>
            <a:ext cx="3125788" cy="4419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91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915">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Content Placeholder 4" descr="earth structure3.gif">
            <a:extLst>
              <a:ext uri="{FF2B5EF4-FFF2-40B4-BE49-F238E27FC236}">
                <a16:creationId xmlns:a16="http://schemas.microsoft.com/office/drawing/2014/main" id="{64805C4E-7099-43A1-B659-22CDC8A8191E}"/>
              </a:ext>
            </a:extLst>
          </p:cNvPr>
          <p:cNvPicPr>
            <a:picLocks noGrp="1" noChangeAspect="1"/>
          </p:cNvPicPr>
          <p:nvPr>
            <p:ph/>
          </p:nvPr>
        </p:nvPicPr>
        <p:blipFill>
          <a:blip r:embed="rId2">
            <a:extLst>
              <a:ext uri="{28A0092B-C50C-407E-A947-70E740481C1C}">
                <a14:useLocalDpi xmlns:a14="http://schemas.microsoft.com/office/drawing/2010/main" val="0"/>
              </a:ext>
            </a:extLst>
          </a:blip>
          <a:srcRect l="-2090" r="-2090"/>
          <a:stretch>
            <a:fillRect/>
          </a:stretch>
        </p:blip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Content Placeholder 5" descr="earthstructure2.gif">
            <a:extLst>
              <a:ext uri="{FF2B5EF4-FFF2-40B4-BE49-F238E27FC236}">
                <a16:creationId xmlns:a16="http://schemas.microsoft.com/office/drawing/2014/main" id="{B307C9DF-8DB3-41AD-81D3-22C68219E89E}"/>
              </a:ext>
            </a:extLst>
          </p:cNvPr>
          <p:cNvPicPr>
            <a:picLocks noGrp="1" noChangeAspect="1"/>
          </p:cNvPicPr>
          <p:nvPr>
            <p:ph/>
          </p:nvPr>
        </p:nvPicPr>
        <p:blipFill>
          <a:blip r:embed="rId2">
            <a:extLst>
              <a:ext uri="{28A0092B-C50C-407E-A947-70E740481C1C}">
                <a14:useLocalDpi xmlns:a14="http://schemas.microsoft.com/office/drawing/2010/main" val="0"/>
              </a:ext>
            </a:extLst>
          </a:blip>
          <a:srcRect t="-2940" b="-2940"/>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BC469337-8EB7-4EDE-91C1-656C1A29B621}"/>
              </a:ext>
            </a:extLst>
          </p:cNvPr>
          <p:cNvSpPr txBox="1">
            <a:spLocks noChangeArrowheads="1"/>
          </p:cNvSpPr>
          <p:nvPr/>
        </p:nvSpPr>
        <p:spPr bwMode="auto">
          <a:xfrm>
            <a:off x="4343400" y="685800"/>
            <a:ext cx="4800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a:latin typeface="Times New Roman" panose="02020603050405020304" pitchFamily="18" charset="0"/>
              </a:rPr>
              <a:t>The unconformable contact of Old Red Sandstone on vertical Silurian rocks noted by James Hutton, who in 1788 first recognized the significance of its meaning in relationship to necessity for an old age for the earth</a:t>
            </a:r>
          </a:p>
        </p:txBody>
      </p:sp>
      <p:sp>
        <p:nvSpPr>
          <p:cNvPr id="17411" name="Rectangle 3">
            <a:extLst>
              <a:ext uri="{FF2B5EF4-FFF2-40B4-BE49-F238E27FC236}">
                <a16:creationId xmlns:a16="http://schemas.microsoft.com/office/drawing/2014/main" id="{F3618779-6AF2-4AA7-A17E-4375CEF6A2CB}"/>
              </a:ext>
            </a:extLst>
          </p:cNvPr>
          <p:cNvSpPr>
            <a:spLocks noChangeArrowheads="1"/>
          </p:cNvSpPr>
          <p:nvPr/>
        </p:nvSpPr>
        <p:spPr bwMode="auto">
          <a:xfrm>
            <a:off x="1447800" y="6400800"/>
            <a:ext cx="647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latin typeface="Times New Roman" panose="02020603050405020304" pitchFamily="18" charset="0"/>
              </a:rPr>
              <a:t>http://www.glg.ed.ac.uk/courses/field/siccarpt/</a:t>
            </a:r>
          </a:p>
        </p:txBody>
      </p:sp>
      <p:pic>
        <p:nvPicPr>
          <p:cNvPr id="17412" name="Picture 4" descr="siccar">
            <a:extLst>
              <a:ext uri="{FF2B5EF4-FFF2-40B4-BE49-F238E27FC236}">
                <a16:creationId xmlns:a16="http://schemas.microsoft.com/office/drawing/2014/main" id="{87B5B3A7-766D-4116-9773-9456C54125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2463" y="2514600"/>
            <a:ext cx="5951537"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spuncon0">
            <a:extLst>
              <a:ext uri="{FF2B5EF4-FFF2-40B4-BE49-F238E27FC236}">
                <a16:creationId xmlns:a16="http://schemas.microsoft.com/office/drawing/2014/main" id="{BAB7836E-B394-43BA-AF4F-0A7F956EA5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529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6">
            <a:extLst>
              <a:ext uri="{FF2B5EF4-FFF2-40B4-BE49-F238E27FC236}">
                <a16:creationId xmlns:a16="http://schemas.microsoft.com/office/drawing/2014/main" id="{E700828E-843E-48E4-B3F1-D1C65A3A9563}"/>
              </a:ext>
            </a:extLst>
          </p:cNvPr>
          <p:cNvSpPr>
            <a:spLocks noChangeArrowheads="1"/>
          </p:cNvSpPr>
          <p:nvPr/>
        </p:nvSpPr>
        <p:spPr bwMode="auto">
          <a:xfrm>
            <a:off x="4876800" y="228600"/>
            <a:ext cx="33321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800">
                <a:latin typeface="Times New Roman" panose="02020603050405020304" pitchFamily="18" charset="0"/>
              </a:rPr>
              <a:t>Siccar Point, Scotland</a:t>
            </a:r>
          </a:p>
        </p:txBody>
      </p:sp>
      <p:sp>
        <p:nvSpPr>
          <p:cNvPr id="17415" name="Text Box 7">
            <a:extLst>
              <a:ext uri="{FF2B5EF4-FFF2-40B4-BE49-F238E27FC236}">
                <a16:creationId xmlns:a16="http://schemas.microsoft.com/office/drawing/2014/main" id="{4870950B-51D9-4A28-8243-F5716A0232A4}"/>
              </a:ext>
            </a:extLst>
          </p:cNvPr>
          <p:cNvSpPr txBox="1">
            <a:spLocks noChangeArrowheads="1"/>
          </p:cNvSpPr>
          <p:nvPr/>
        </p:nvSpPr>
        <p:spPr bwMode="auto">
          <a:xfrm>
            <a:off x="381000" y="3962400"/>
            <a:ext cx="2514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a:t>“No vestige of a beginning, no prospect of an 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BB4D3AA9-A8E8-4719-B7C0-4A19DF96F564}"/>
              </a:ext>
            </a:extLst>
          </p:cNvPr>
          <p:cNvSpPr>
            <a:spLocks noGrp="1" noChangeArrowheads="1"/>
          </p:cNvSpPr>
          <p:nvPr>
            <p:ph type="title"/>
          </p:nvPr>
        </p:nvSpPr>
        <p:spPr>
          <a:xfrm>
            <a:off x="685800" y="457200"/>
            <a:ext cx="7772400" cy="838200"/>
          </a:xfrm>
        </p:spPr>
        <p:txBody>
          <a:bodyPr/>
          <a:lstStyle/>
          <a:p>
            <a:r>
              <a:rPr lang="en-US" altLang="en-US" b="1" dirty="0">
                <a:latin typeface="Calibri" panose="020F0502020204030204" pitchFamily="34" charset="0"/>
                <a:cs typeface="Calibri" panose="020F0502020204030204" pitchFamily="34" charset="0"/>
              </a:rPr>
              <a:t>Inner Layers</a:t>
            </a:r>
          </a:p>
        </p:txBody>
      </p:sp>
      <p:sp>
        <p:nvSpPr>
          <p:cNvPr id="32771" name="Rectangle 3">
            <a:extLst>
              <a:ext uri="{FF2B5EF4-FFF2-40B4-BE49-F238E27FC236}">
                <a16:creationId xmlns:a16="http://schemas.microsoft.com/office/drawing/2014/main" id="{6943B4E4-EBF1-4050-8412-F61FCF12289F}"/>
              </a:ext>
            </a:extLst>
          </p:cNvPr>
          <p:cNvSpPr>
            <a:spLocks noGrp="1" noChangeArrowheads="1"/>
          </p:cNvSpPr>
          <p:nvPr>
            <p:ph type="body" idx="1"/>
          </p:nvPr>
        </p:nvSpPr>
        <p:spPr/>
        <p:txBody>
          <a:bodyPr/>
          <a:lstStyle/>
          <a:p>
            <a:pPr>
              <a:lnSpc>
                <a:spcPct val="80000"/>
              </a:lnSpc>
              <a:buFontTx/>
              <a:buNone/>
            </a:pPr>
            <a:r>
              <a:rPr lang="en-US" altLang="en-US" sz="2800" i="1" dirty="0">
                <a:latin typeface="Calibri" panose="020F0502020204030204" pitchFamily="34" charset="0"/>
                <a:cs typeface="Calibri" panose="020F0502020204030204" pitchFamily="34" charset="0"/>
              </a:rPr>
              <a:t>Asthenosphere</a:t>
            </a:r>
            <a:r>
              <a:rPr lang="en-US" altLang="en-US" sz="2800" dirty="0">
                <a:latin typeface="Calibri" panose="020F0502020204030204" pitchFamily="34" charset="0"/>
                <a:cs typeface="Calibri" panose="020F0502020204030204" pitchFamily="34" charset="0"/>
              </a:rPr>
              <a:t> =  Soft, plastic-like layer.  Allows plates to move.</a:t>
            </a:r>
          </a:p>
          <a:p>
            <a:pPr>
              <a:lnSpc>
                <a:spcPct val="80000"/>
              </a:lnSpc>
              <a:buFontTx/>
              <a:buNone/>
            </a:pPr>
            <a:endParaRPr lang="en-US" altLang="en-US" sz="2800" dirty="0">
              <a:latin typeface="Calibri" panose="020F0502020204030204" pitchFamily="34" charset="0"/>
              <a:cs typeface="Calibri" panose="020F0502020204030204" pitchFamily="34" charset="0"/>
            </a:endParaRPr>
          </a:p>
          <a:p>
            <a:pPr eaLnBrk="1" hangingPunct="1">
              <a:lnSpc>
                <a:spcPct val="80000"/>
              </a:lnSpc>
              <a:buFontTx/>
              <a:buNone/>
            </a:pPr>
            <a:r>
              <a:rPr lang="en-US" altLang="en-US" sz="2800" i="1" dirty="0">
                <a:latin typeface="Calibri" panose="020F0502020204030204" pitchFamily="34" charset="0"/>
                <a:cs typeface="Calibri" panose="020F0502020204030204" pitchFamily="34" charset="0"/>
              </a:rPr>
              <a:t>Mantle</a:t>
            </a:r>
            <a:r>
              <a:rPr lang="en-US" altLang="en-US" sz="2800" dirty="0">
                <a:latin typeface="Calibri" panose="020F0502020204030204" pitchFamily="34" charset="0"/>
                <a:cs typeface="Calibri" panose="020F0502020204030204" pitchFamily="34" charset="0"/>
              </a:rPr>
              <a:t>  =  mostly solid rock =  80% of Earth’s volume.</a:t>
            </a:r>
          </a:p>
          <a:p>
            <a:pPr eaLnBrk="1" hangingPunct="1">
              <a:lnSpc>
                <a:spcPct val="80000"/>
              </a:lnSpc>
              <a:buFontTx/>
              <a:buNone/>
            </a:pPr>
            <a:endParaRPr lang="en-US" altLang="en-US" sz="2800" dirty="0">
              <a:latin typeface="Calibri" panose="020F0502020204030204" pitchFamily="34" charset="0"/>
              <a:cs typeface="Calibri" panose="020F0502020204030204" pitchFamily="34" charset="0"/>
            </a:endParaRPr>
          </a:p>
          <a:p>
            <a:pPr eaLnBrk="1" hangingPunct="1">
              <a:lnSpc>
                <a:spcPct val="80000"/>
              </a:lnSpc>
              <a:buFontTx/>
              <a:buNone/>
            </a:pPr>
            <a:r>
              <a:rPr lang="en-US" altLang="en-US" sz="2800" i="1" dirty="0">
                <a:latin typeface="Calibri" panose="020F0502020204030204" pitchFamily="34" charset="0"/>
                <a:cs typeface="Calibri" panose="020F0502020204030204" pitchFamily="34" charset="0"/>
              </a:rPr>
              <a:t>Outer Core  </a:t>
            </a:r>
            <a:r>
              <a:rPr lang="en-US" altLang="en-US" sz="2800" dirty="0">
                <a:latin typeface="Calibri" panose="020F0502020204030204" pitchFamily="34" charset="0"/>
                <a:cs typeface="Calibri" panose="020F0502020204030204" pitchFamily="34" charset="0"/>
              </a:rPr>
              <a:t>=  liquid iron/nickel -  convection creates magnetic field.</a:t>
            </a:r>
          </a:p>
          <a:p>
            <a:pPr eaLnBrk="1" hangingPunct="1">
              <a:lnSpc>
                <a:spcPct val="80000"/>
              </a:lnSpc>
              <a:buFontTx/>
              <a:buNone/>
            </a:pPr>
            <a:endParaRPr lang="en-US" altLang="en-US" sz="2800" dirty="0">
              <a:latin typeface="Calibri" panose="020F0502020204030204" pitchFamily="34" charset="0"/>
              <a:cs typeface="Calibri" panose="020F0502020204030204" pitchFamily="34" charset="0"/>
            </a:endParaRPr>
          </a:p>
          <a:p>
            <a:pPr eaLnBrk="1" hangingPunct="1">
              <a:lnSpc>
                <a:spcPct val="80000"/>
              </a:lnSpc>
              <a:buFontTx/>
              <a:buNone/>
            </a:pPr>
            <a:r>
              <a:rPr lang="en-US" altLang="en-US" sz="2800" i="1" dirty="0">
                <a:latin typeface="Calibri" panose="020F0502020204030204" pitchFamily="34" charset="0"/>
                <a:cs typeface="Calibri" panose="020F0502020204030204" pitchFamily="34" charset="0"/>
              </a:rPr>
              <a:t>Inner Core </a:t>
            </a:r>
            <a:r>
              <a:rPr lang="en-US" altLang="en-US" sz="2800" dirty="0">
                <a:latin typeface="Calibri" panose="020F0502020204030204" pitchFamily="34" charset="0"/>
                <a:cs typeface="Calibri" panose="020F0502020204030204" pitchFamily="34" charset="0"/>
              </a:rPr>
              <a:t>=  solid iron.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earthfg2">
            <a:extLst>
              <a:ext uri="{FF2B5EF4-FFF2-40B4-BE49-F238E27FC236}">
                <a16:creationId xmlns:a16="http://schemas.microsoft.com/office/drawing/2014/main" id="{3E2DDD4D-90BD-4DBD-8AB9-32C1F14B9B08}"/>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714500" y="800100"/>
            <a:ext cx="5715000" cy="51054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E443CC7-4294-4A33-877C-636D1301374A}"/>
              </a:ext>
            </a:extLst>
          </p:cNvPr>
          <p:cNvSpPr>
            <a:spLocks noGrp="1" noChangeArrowheads="1"/>
          </p:cNvSpPr>
          <p:nvPr>
            <p:ph type="title"/>
          </p:nvPr>
        </p:nvSpPr>
        <p:spPr/>
        <p:txBody>
          <a:bodyPr/>
          <a:lstStyle/>
          <a:p>
            <a:r>
              <a:rPr lang="en-US" altLang="en-US" b="1"/>
              <a:t>Crust</a:t>
            </a:r>
          </a:p>
        </p:txBody>
      </p:sp>
      <p:sp>
        <p:nvSpPr>
          <p:cNvPr id="31747" name="Rectangle 3">
            <a:extLst>
              <a:ext uri="{FF2B5EF4-FFF2-40B4-BE49-F238E27FC236}">
                <a16:creationId xmlns:a16="http://schemas.microsoft.com/office/drawing/2014/main" id="{972740AC-844A-4FD0-9EB3-0B6CF68612DA}"/>
              </a:ext>
            </a:extLst>
          </p:cNvPr>
          <p:cNvSpPr>
            <a:spLocks noGrp="1" noChangeArrowheads="1"/>
          </p:cNvSpPr>
          <p:nvPr>
            <p:ph type="body" idx="1"/>
          </p:nvPr>
        </p:nvSpPr>
        <p:spPr/>
        <p:txBody>
          <a:bodyPr/>
          <a:lstStyle/>
          <a:p>
            <a:pPr>
              <a:buFontTx/>
              <a:buNone/>
            </a:pPr>
            <a:r>
              <a:rPr lang="en-US" altLang="en-US"/>
              <a:t>Continental Crust:  </a:t>
            </a:r>
          </a:p>
          <a:p>
            <a:pPr lvl="1"/>
            <a:r>
              <a:rPr lang="en-US" altLang="en-US"/>
              <a:t>Less dense</a:t>
            </a:r>
          </a:p>
          <a:p>
            <a:pPr lvl="1"/>
            <a:r>
              <a:rPr lang="en-US" altLang="en-US"/>
              <a:t>Old</a:t>
            </a:r>
          </a:p>
          <a:p>
            <a:pPr lvl="1">
              <a:buFontTx/>
              <a:buNone/>
            </a:pPr>
            <a:endParaRPr lang="en-US" altLang="en-US"/>
          </a:p>
          <a:p>
            <a:pPr>
              <a:buFontTx/>
              <a:buNone/>
            </a:pPr>
            <a:r>
              <a:rPr lang="en-US" altLang="en-US"/>
              <a:t>Oceanic Crust: </a:t>
            </a:r>
          </a:p>
          <a:p>
            <a:pPr lvl="1"/>
            <a:r>
              <a:rPr lang="en-US" altLang="en-US"/>
              <a:t>Denser</a:t>
            </a:r>
          </a:p>
          <a:p>
            <a:pPr lvl="1"/>
            <a:r>
              <a:rPr lang="en-US" altLang="en-US"/>
              <a:t>Young (why?)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74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960DEDEA-5B1F-4A96-AE85-FE36FCACD424}"/>
              </a:ext>
            </a:extLst>
          </p:cNvPr>
          <p:cNvSpPr>
            <a:spLocks noGrp="1" noChangeArrowheads="1"/>
          </p:cNvSpPr>
          <p:nvPr>
            <p:ph type="title"/>
          </p:nvPr>
        </p:nvSpPr>
        <p:spPr>
          <a:xfrm>
            <a:off x="685800" y="381000"/>
            <a:ext cx="7772400" cy="914400"/>
          </a:xfrm>
        </p:spPr>
        <p:txBody>
          <a:bodyPr/>
          <a:lstStyle/>
          <a:p>
            <a:pPr eaLnBrk="1" hangingPunct="1"/>
            <a:r>
              <a:rPr lang="en-US" altLang="en-US" b="1" dirty="0">
                <a:latin typeface="Calibri" panose="020F0502020204030204" pitchFamily="34" charset="0"/>
                <a:cs typeface="Calibri" panose="020F0502020204030204" pitchFamily="34" charset="0"/>
              </a:rPr>
              <a:t>Plate Tectonics</a:t>
            </a:r>
          </a:p>
        </p:txBody>
      </p:sp>
      <p:sp>
        <p:nvSpPr>
          <p:cNvPr id="2051" name="Rectangle 3">
            <a:extLst>
              <a:ext uri="{FF2B5EF4-FFF2-40B4-BE49-F238E27FC236}">
                <a16:creationId xmlns:a16="http://schemas.microsoft.com/office/drawing/2014/main" id="{C72E937F-DC6B-44EB-8B62-9FE52DA2672F}"/>
              </a:ext>
            </a:extLst>
          </p:cNvPr>
          <p:cNvSpPr>
            <a:spLocks noGrp="1" noChangeArrowheads="1"/>
          </p:cNvSpPr>
          <p:nvPr>
            <p:ph type="body" idx="1"/>
          </p:nvPr>
        </p:nvSpPr>
        <p:spPr>
          <a:xfrm>
            <a:off x="685800" y="1752600"/>
            <a:ext cx="7772400" cy="4343400"/>
          </a:xfrm>
        </p:spPr>
        <p:txBody>
          <a:bodyPr/>
          <a:lstStyle/>
          <a:p>
            <a:pPr eaLnBrk="1" hangingPunct="1">
              <a:lnSpc>
                <a:spcPct val="90000"/>
              </a:lnSpc>
              <a:buFontTx/>
              <a:buNone/>
            </a:pPr>
            <a:r>
              <a:rPr lang="en-US" altLang="en-US" sz="2800" dirty="0">
                <a:latin typeface="Calibri" panose="020F0502020204030204" pitchFamily="34" charset="0"/>
                <a:cs typeface="Calibri" panose="020F0502020204030204" pitchFamily="34" charset="0"/>
              </a:rPr>
              <a:t>Alfred Wegener - 1915 (</a:t>
            </a:r>
            <a:r>
              <a:rPr lang="en-US" altLang="en-US" sz="2800" b="1" i="1" dirty="0">
                <a:latin typeface="Calibri" panose="020F0502020204030204" pitchFamily="34" charset="0"/>
                <a:cs typeface="Calibri" panose="020F0502020204030204" pitchFamily="34" charset="0"/>
              </a:rPr>
              <a:t>Continental Drift</a:t>
            </a:r>
            <a:r>
              <a:rPr lang="en-US" altLang="en-US" sz="2800" dirty="0">
                <a:latin typeface="Calibri" panose="020F0502020204030204" pitchFamily="34" charset="0"/>
                <a:cs typeface="Calibri" panose="020F0502020204030204" pitchFamily="34" charset="0"/>
              </a:rPr>
              <a:t>)</a:t>
            </a:r>
          </a:p>
          <a:p>
            <a:pPr eaLnBrk="1" hangingPunct="1">
              <a:lnSpc>
                <a:spcPct val="90000"/>
              </a:lnSpc>
              <a:buFontTx/>
              <a:buNone/>
            </a:pPr>
            <a:endParaRPr lang="en-US" altLang="en-US" sz="2800" dirty="0">
              <a:latin typeface="Calibri" panose="020F0502020204030204" pitchFamily="34" charset="0"/>
              <a:cs typeface="Calibri" panose="020F0502020204030204" pitchFamily="34" charset="0"/>
            </a:endParaRPr>
          </a:p>
          <a:p>
            <a:pPr eaLnBrk="1" hangingPunct="1">
              <a:lnSpc>
                <a:spcPct val="90000"/>
              </a:lnSpc>
              <a:buFontTx/>
              <a:buNone/>
            </a:pPr>
            <a:r>
              <a:rPr lang="en-US" altLang="en-US" sz="2800" i="1" dirty="0">
                <a:latin typeface="Calibri" panose="020F0502020204030204" pitchFamily="34" charset="0"/>
                <a:cs typeface="Calibri" panose="020F0502020204030204" pitchFamily="34" charset="0"/>
              </a:rPr>
              <a:t>Evidence</a:t>
            </a:r>
            <a:r>
              <a:rPr lang="en-US" altLang="en-US" sz="2800" dirty="0">
                <a:latin typeface="Calibri" panose="020F0502020204030204" pitchFamily="34" charset="0"/>
                <a:cs typeface="Calibri" panose="020F0502020204030204" pitchFamily="34" charset="0"/>
              </a:rPr>
              <a:t>:</a:t>
            </a:r>
          </a:p>
          <a:p>
            <a:pPr eaLnBrk="1" hangingPunct="1">
              <a:lnSpc>
                <a:spcPct val="90000"/>
              </a:lnSpc>
              <a:buFontTx/>
              <a:buNone/>
            </a:pPr>
            <a:r>
              <a:rPr lang="en-US" altLang="en-US" sz="2800" dirty="0">
                <a:latin typeface="Calibri" panose="020F0502020204030204" pitchFamily="34" charset="0"/>
                <a:cs typeface="Calibri" panose="020F0502020204030204" pitchFamily="34" charset="0"/>
              </a:rPr>
              <a:t>		</a:t>
            </a:r>
          </a:p>
          <a:p>
            <a:pPr eaLnBrk="1" hangingPunct="1">
              <a:lnSpc>
                <a:spcPct val="90000"/>
              </a:lnSpc>
              <a:buFontTx/>
              <a:buNone/>
            </a:pPr>
            <a:r>
              <a:rPr lang="en-US" altLang="en-US" sz="2800" dirty="0">
                <a:latin typeface="Calibri" panose="020F0502020204030204" pitchFamily="34" charset="0"/>
                <a:cs typeface="Calibri" panose="020F0502020204030204" pitchFamily="34" charset="0"/>
              </a:rPr>
              <a:t>  		-- Continents fit like a jigsaw puzzle.</a:t>
            </a:r>
          </a:p>
          <a:p>
            <a:pPr eaLnBrk="1" hangingPunct="1">
              <a:lnSpc>
                <a:spcPct val="90000"/>
              </a:lnSpc>
              <a:buFontTx/>
              <a:buNone/>
            </a:pPr>
            <a:r>
              <a:rPr lang="en-US" altLang="en-US" sz="2800" dirty="0">
                <a:latin typeface="Calibri" panose="020F0502020204030204" pitchFamily="34" charset="0"/>
                <a:cs typeface="Calibri" panose="020F0502020204030204" pitchFamily="34" charset="0"/>
              </a:rPr>
              <a:t>		-- Same geology on each side of ocean.  ex. Appalachian mountains, coal beds</a:t>
            </a:r>
          </a:p>
          <a:p>
            <a:pPr eaLnBrk="1" hangingPunct="1">
              <a:lnSpc>
                <a:spcPct val="90000"/>
              </a:lnSpc>
              <a:buFontTx/>
              <a:buNone/>
            </a:pPr>
            <a:r>
              <a:rPr lang="en-US" altLang="en-US" sz="2800" dirty="0">
                <a:latin typeface="Calibri" panose="020F0502020204030204" pitchFamily="34" charset="0"/>
                <a:cs typeface="Calibri" panose="020F0502020204030204" pitchFamily="34" charset="0"/>
              </a:rPr>
              <a:t>		-- fossils of identical land animals on each side of ocean.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5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5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51">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Content Placeholder 4" descr="fossil_record.gif">
            <a:extLst>
              <a:ext uri="{FF2B5EF4-FFF2-40B4-BE49-F238E27FC236}">
                <a16:creationId xmlns:a16="http://schemas.microsoft.com/office/drawing/2014/main" id="{08E2B20C-B277-48B3-B21C-B8B869417F71}"/>
              </a:ext>
            </a:extLst>
          </p:cNvPr>
          <p:cNvPicPr>
            <a:picLocks noGrp="1" noChangeAspect="1"/>
          </p:cNvPicPr>
          <p:nvPr>
            <p:ph/>
          </p:nvPr>
        </p:nvPicPr>
        <p:blipFill>
          <a:blip r:embed="rId2">
            <a:extLst>
              <a:ext uri="{28A0092B-C50C-407E-A947-70E740481C1C}">
                <a14:useLocalDpi xmlns:a14="http://schemas.microsoft.com/office/drawing/2010/main" val="0"/>
              </a:ext>
            </a:extLst>
          </a:blip>
          <a:srcRect l="-4845" r="-4845"/>
          <a:stretch>
            <a:fillRect/>
          </a:stretch>
        </p:blip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a:extLst>
              <a:ext uri="{FF2B5EF4-FFF2-40B4-BE49-F238E27FC236}">
                <a16:creationId xmlns:a16="http://schemas.microsoft.com/office/drawing/2014/main" id="{89C42502-0154-4C71-9353-FDDA8195358A}"/>
              </a:ext>
            </a:extLst>
          </p:cNvPr>
          <p:cNvGraphicFramePr>
            <a:graphicFrameLocks noChangeAspect="1"/>
          </p:cNvGraphicFramePr>
          <p:nvPr/>
        </p:nvGraphicFramePr>
        <p:xfrm>
          <a:off x="990600" y="26988"/>
          <a:ext cx="7162800" cy="6802437"/>
        </p:xfrm>
        <a:graphic>
          <a:graphicData uri="http://schemas.openxmlformats.org/presentationml/2006/ole">
            <mc:AlternateContent xmlns:mc="http://schemas.openxmlformats.org/markup-compatibility/2006">
              <mc:Choice xmlns:v="urn:schemas-microsoft-com:vml" Requires="v">
                <p:oleObj spid="_x0000_s30728" name="Bitmap Image" r:id="rId3" imgW="5687219" imgH="5401429" progId="Paint.Picture">
                  <p:embed/>
                </p:oleObj>
              </mc:Choice>
              <mc:Fallback>
                <p:oleObj name="Bitmap Image" r:id="rId3" imgW="5687219" imgH="5401429" progId="Paint.Pictur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6988"/>
                        <a:ext cx="7162800" cy="6802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3" name="Text Box 3">
            <a:extLst>
              <a:ext uri="{FF2B5EF4-FFF2-40B4-BE49-F238E27FC236}">
                <a16:creationId xmlns:a16="http://schemas.microsoft.com/office/drawing/2014/main" id="{5C9FEF43-A436-4146-AC50-9FBC5AC4B1DD}"/>
              </a:ext>
            </a:extLst>
          </p:cNvPr>
          <p:cNvSpPr txBox="1">
            <a:spLocks noChangeArrowheads="1"/>
          </p:cNvSpPr>
          <p:nvPr/>
        </p:nvSpPr>
        <p:spPr bwMode="auto">
          <a:xfrm>
            <a:off x="228600" y="228600"/>
            <a:ext cx="4452938"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a:t>Mountain belts earlier than 260 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CD696113-1925-44C6-A83D-BA3F2E5FF30F}"/>
              </a:ext>
            </a:extLst>
          </p:cNvPr>
          <p:cNvSpPr>
            <a:spLocks noGrp="1" noChangeArrowheads="1"/>
          </p:cNvSpPr>
          <p:nvPr>
            <p:ph type="title" idx="4294967295"/>
          </p:nvPr>
        </p:nvSpPr>
        <p:spPr>
          <a:xfrm>
            <a:off x="2667000" y="152400"/>
            <a:ext cx="3429000" cy="838200"/>
          </a:xfrm>
        </p:spPr>
        <p:txBody>
          <a:bodyPr/>
          <a:lstStyle/>
          <a:p>
            <a:pPr eaLnBrk="1" hangingPunct="1"/>
            <a:r>
              <a:rPr lang="en-US" altLang="en-US">
                <a:hlinkClick r:id="rId3" action="ppaction://hlinkfile"/>
              </a:rPr>
              <a:t>Pangaea</a:t>
            </a:r>
            <a:endParaRPr lang="en-US" altLang="en-US"/>
          </a:p>
        </p:txBody>
      </p:sp>
      <p:pic>
        <p:nvPicPr>
          <p:cNvPr id="31747" name="Picture 5" descr="Pangaea_continents">
            <a:extLst>
              <a:ext uri="{FF2B5EF4-FFF2-40B4-BE49-F238E27FC236}">
                <a16:creationId xmlns:a16="http://schemas.microsoft.com/office/drawing/2014/main" id="{EBBB3EF6-D2E0-4198-94DF-A2B3B07FD257}"/>
              </a:ext>
            </a:extLst>
          </p:cNvPr>
          <p:cNvPicPr>
            <a:picLocks noGrp="1"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685800" y="990600"/>
            <a:ext cx="7772400" cy="54864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AAB90E42-EBB0-4CA0-9AE5-8DDA774B2AF2}"/>
              </a:ext>
            </a:extLst>
          </p:cNvPr>
          <p:cNvSpPr>
            <a:spLocks noGrp="1" noChangeArrowheads="1"/>
          </p:cNvSpPr>
          <p:nvPr>
            <p:ph type="title"/>
          </p:nvPr>
        </p:nvSpPr>
        <p:spPr>
          <a:xfrm>
            <a:off x="685800" y="381000"/>
            <a:ext cx="7772400" cy="990600"/>
          </a:xfrm>
        </p:spPr>
        <p:txBody>
          <a:bodyPr/>
          <a:lstStyle/>
          <a:p>
            <a:r>
              <a:rPr lang="en-US" altLang="en-US" b="1" dirty="0">
                <a:latin typeface="Calibri" panose="020F0502020204030204" pitchFamily="34" charset="0"/>
                <a:cs typeface="Calibri" panose="020F0502020204030204" pitchFamily="34" charset="0"/>
              </a:rPr>
              <a:t>Proof</a:t>
            </a:r>
          </a:p>
        </p:txBody>
      </p:sp>
      <p:sp>
        <p:nvSpPr>
          <p:cNvPr id="33795" name="Rectangle 3">
            <a:extLst>
              <a:ext uri="{FF2B5EF4-FFF2-40B4-BE49-F238E27FC236}">
                <a16:creationId xmlns:a16="http://schemas.microsoft.com/office/drawing/2014/main" id="{24AA561A-008A-489F-8344-D891DC5C1755}"/>
              </a:ext>
            </a:extLst>
          </p:cNvPr>
          <p:cNvSpPr>
            <a:spLocks noGrp="1" noChangeArrowheads="1"/>
          </p:cNvSpPr>
          <p:nvPr>
            <p:ph type="body" idx="1"/>
          </p:nvPr>
        </p:nvSpPr>
        <p:spPr>
          <a:xfrm>
            <a:off x="685800" y="1676400"/>
            <a:ext cx="7772400" cy="4419600"/>
          </a:xfrm>
        </p:spPr>
        <p:txBody>
          <a:bodyPr/>
          <a:lstStyle/>
          <a:p>
            <a:pPr>
              <a:buFontTx/>
              <a:buNone/>
            </a:pPr>
            <a:r>
              <a:rPr lang="en-US" altLang="en-US" dirty="0">
                <a:latin typeface="Calibri" panose="020F0502020204030204" pitchFamily="34" charset="0"/>
                <a:cs typeface="Calibri" panose="020F0502020204030204" pitchFamily="34" charset="0"/>
              </a:rPr>
              <a:t>Not until the 1960’s.   </a:t>
            </a:r>
          </a:p>
          <a:p>
            <a:pPr>
              <a:buFontTx/>
              <a:buNone/>
            </a:pPr>
            <a:endParaRPr lang="en-US" altLang="en-US" dirty="0">
              <a:latin typeface="Calibri" panose="020F0502020204030204" pitchFamily="34" charset="0"/>
              <a:cs typeface="Calibri" panose="020F0502020204030204" pitchFamily="34" charset="0"/>
            </a:endParaRPr>
          </a:p>
          <a:p>
            <a:pPr>
              <a:buFontTx/>
              <a:buNone/>
            </a:pPr>
            <a:r>
              <a:rPr lang="en-US" altLang="en-US" i="1" dirty="0">
                <a:latin typeface="Calibri" panose="020F0502020204030204" pitchFamily="34" charset="0"/>
                <a:cs typeface="Calibri" panose="020F0502020204030204" pitchFamily="34" charset="0"/>
              </a:rPr>
              <a:t>Seafloor spreading hypothesis:</a:t>
            </a:r>
          </a:p>
          <a:p>
            <a:pPr>
              <a:buFontTx/>
              <a:buNone/>
            </a:pPr>
            <a:endParaRPr lang="en-US" altLang="en-US" i="1" dirty="0">
              <a:latin typeface="Calibri" panose="020F0502020204030204" pitchFamily="34" charset="0"/>
              <a:cs typeface="Calibri" panose="020F0502020204030204" pitchFamily="34" charset="0"/>
            </a:endParaRPr>
          </a:p>
          <a:p>
            <a:pPr>
              <a:buFontTx/>
              <a:buNone/>
            </a:pPr>
            <a:r>
              <a:rPr lang="en-US" altLang="en-US" dirty="0">
                <a:latin typeface="Calibri" panose="020F0502020204030204" pitchFamily="34" charset="0"/>
                <a:cs typeface="Calibri" panose="020F0502020204030204" pitchFamily="34" charset="0"/>
              </a:rPr>
              <a:t>If the seafloor is spreading, then the magnetic reversals will match on each side of the spreading ridge.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2">
            <a:extLst>
              <a:ext uri="{FF2B5EF4-FFF2-40B4-BE49-F238E27FC236}">
                <a16:creationId xmlns:a16="http://schemas.microsoft.com/office/drawing/2014/main" id="{869A16C2-04BC-4F6A-A2AD-47D0C0B97198}"/>
              </a:ext>
            </a:extLst>
          </p:cNvPr>
          <p:cNvSpPr>
            <a:spLocks noGrp="1"/>
          </p:cNvSpPr>
          <p:nvPr>
            <p:ph type="title"/>
          </p:nvPr>
        </p:nvSpPr>
        <p:spPr>
          <a:xfrm>
            <a:off x="685800" y="419100"/>
            <a:ext cx="7772400" cy="1143000"/>
          </a:xfrm>
        </p:spPr>
        <p:txBody>
          <a:bodyPr/>
          <a:lstStyle/>
          <a:p>
            <a:r>
              <a:rPr lang="en-US" altLang="en-US" b="1" dirty="0"/>
              <a:t>Magnetic Field</a:t>
            </a:r>
          </a:p>
        </p:txBody>
      </p:sp>
      <p:sp>
        <p:nvSpPr>
          <p:cNvPr id="7" name="Content Placeholder 6">
            <a:extLst>
              <a:ext uri="{FF2B5EF4-FFF2-40B4-BE49-F238E27FC236}">
                <a16:creationId xmlns:a16="http://schemas.microsoft.com/office/drawing/2014/main" id="{B8D2C19B-4845-4C06-97A9-D0ED5E76C112}"/>
              </a:ext>
            </a:extLst>
          </p:cNvPr>
          <p:cNvSpPr>
            <a:spLocks noGrp="1"/>
          </p:cNvSpPr>
          <p:nvPr>
            <p:ph sz="half" idx="1"/>
          </p:nvPr>
        </p:nvSpPr>
        <p:spPr>
          <a:xfrm>
            <a:off x="228600" y="1828800"/>
            <a:ext cx="4191000" cy="4495800"/>
          </a:xfrm>
        </p:spPr>
        <p:txBody>
          <a:bodyPr/>
          <a:lstStyle/>
          <a:p>
            <a:pPr marL="514350" indent="-514350">
              <a:buFontTx/>
              <a:buNone/>
            </a:pPr>
            <a:r>
              <a:rPr lang="en-US" altLang="en-US" dirty="0">
                <a:latin typeface="Calibri" panose="020F0502020204030204" pitchFamily="34" charset="0"/>
                <a:cs typeface="Calibri" panose="020F0502020204030204" pitchFamily="34" charset="0"/>
              </a:rPr>
              <a:t>Liquid outer core creates magnetic field</a:t>
            </a:r>
          </a:p>
          <a:p>
            <a:pPr marL="514350" indent="-514350"/>
            <a:endParaRPr lang="en-US" altLang="en-US" dirty="0">
              <a:latin typeface="Calibri" panose="020F0502020204030204" pitchFamily="34" charset="0"/>
              <a:cs typeface="Calibri" panose="020F0502020204030204" pitchFamily="34" charset="0"/>
            </a:endParaRPr>
          </a:p>
          <a:p>
            <a:pPr marL="514350" indent="-514350">
              <a:buFontTx/>
              <a:buNone/>
            </a:pPr>
            <a:r>
              <a:rPr lang="en-US" altLang="en-US" dirty="0">
                <a:latin typeface="Calibri" panose="020F0502020204030204" pitchFamily="34" charset="0"/>
                <a:cs typeface="Calibri" panose="020F0502020204030204" pitchFamily="34" charset="0"/>
              </a:rPr>
              <a:t>Protects us from solar wind.</a:t>
            </a:r>
          </a:p>
          <a:p>
            <a:pPr marL="514350" indent="-514350"/>
            <a:endParaRPr lang="en-US" altLang="en-US" dirty="0">
              <a:latin typeface="Calibri" panose="020F0502020204030204" pitchFamily="34" charset="0"/>
              <a:cs typeface="Calibri" panose="020F0502020204030204" pitchFamily="34" charset="0"/>
            </a:endParaRPr>
          </a:p>
          <a:p>
            <a:pPr marL="514350" indent="-514350">
              <a:buFontTx/>
              <a:buNone/>
            </a:pPr>
            <a:r>
              <a:rPr lang="en-US" altLang="en-US" dirty="0">
                <a:latin typeface="Calibri" panose="020F0502020204030204" pitchFamily="34" charset="0"/>
                <a:cs typeface="Calibri" panose="020F0502020204030204" pitchFamily="34" charset="0"/>
              </a:rPr>
              <a:t>Magnetic field reverses every 10k to 1,000,000  years.</a:t>
            </a:r>
          </a:p>
        </p:txBody>
      </p:sp>
      <p:pic>
        <p:nvPicPr>
          <p:cNvPr id="34820" name="Content Placeholder 8" descr="magnetic_field_2.jpg">
            <a:extLst>
              <a:ext uri="{FF2B5EF4-FFF2-40B4-BE49-F238E27FC236}">
                <a16:creationId xmlns:a16="http://schemas.microsoft.com/office/drawing/2014/main" id="{183EB750-CE87-4830-822C-842A4351CC7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t="-23712" b="-23712"/>
          <a:stretch>
            <a:fillRect/>
          </a:stretch>
        </p:blipFill>
        <p:spPr>
          <a:xfrm>
            <a:off x="4419600" y="1295400"/>
            <a:ext cx="4495800" cy="5791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magfield_600">
            <a:extLst>
              <a:ext uri="{FF2B5EF4-FFF2-40B4-BE49-F238E27FC236}">
                <a16:creationId xmlns:a16="http://schemas.microsoft.com/office/drawing/2014/main" id="{19ECA4D7-D92C-4C13-A4E2-A93C22908EDB}"/>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714500" y="1209675"/>
            <a:ext cx="5715000" cy="428625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5" descr="magnetic reversal">
            <a:extLst>
              <a:ext uri="{FF2B5EF4-FFF2-40B4-BE49-F238E27FC236}">
                <a16:creationId xmlns:a16="http://schemas.microsoft.com/office/drawing/2014/main" id="{44CD71CA-5633-4C91-985B-C7D31C06BB01}"/>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371725" y="1262063"/>
            <a:ext cx="4400550" cy="4181475"/>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5">
            <a:extLst>
              <a:ext uri="{FF2B5EF4-FFF2-40B4-BE49-F238E27FC236}">
                <a16:creationId xmlns:a16="http://schemas.microsoft.com/office/drawing/2014/main" id="{80AAC7F4-2E58-4684-A3A1-6CB239194987}"/>
              </a:ext>
            </a:extLst>
          </p:cNvPr>
          <p:cNvSpPr>
            <a:spLocks noGrp="1"/>
          </p:cNvSpPr>
          <p:nvPr>
            <p:ph type="title"/>
          </p:nvPr>
        </p:nvSpPr>
        <p:spPr/>
        <p:txBody>
          <a:bodyPr/>
          <a:lstStyle/>
          <a:p>
            <a:r>
              <a:rPr lang="en-US" altLang="en-US" b="1"/>
              <a:t>Seafloor Spreading</a:t>
            </a:r>
          </a:p>
        </p:txBody>
      </p:sp>
      <p:pic>
        <p:nvPicPr>
          <p:cNvPr id="37891" name="Content Placeholder 4" descr="seafloor_spreading.gif">
            <a:extLst>
              <a:ext uri="{FF2B5EF4-FFF2-40B4-BE49-F238E27FC236}">
                <a16:creationId xmlns:a16="http://schemas.microsoft.com/office/drawing/2014/main" id="{CB4DBD0F-32C9-45C4-898D-8CA52BD2DD6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28" r="-528"/>
          <a:stretch>
            <a:fillRect/>
          </a:stretch>
        </p:blip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Content Placeholder 2" descr="midsprd.gif">
            <a:extLst>
              <a:ext uri="{FF2B5EF4-FFF2-40B4-BE49-F238E27FC236}">
                <a16:creationId xmlns:a16="http://schemas.microsoft.com/office/drawing/2014/main" id="{9DF445AE-B74C-4909-B006-E467E3098643}"/>
              </a:ext>
            </a:extLst>
          </p:cNvPr>
          <p:cNvPicPr>
            <a:picLocks noGrp="1" noChangeAspect="1"/>
          </p:cNvPicPr>
          <p:nvPr>
            <p:ph/>
          </p:nvPr>
        </p:nvPicPr>
        <p:blipFill>
          <a:blip r:embed="rId2">
            <a:extLst>
              <a:ext uri="{28A0092B-C50C-407E-A947-70E740481C1C}">
                <a14:useLocalDpi xmlns:a14="http://schemas.microsoft.com/office/drawing/2010/main" val="0"/>
              </a:ext>
            </a:extLst>
          </a:blip>
          <a:srcRect l="-13200" r="-13200"/>
          <a:stretch>
            <a:fillRect/>
          </a:stretch>
        </p:blip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descr="798px-Plates_tect2_en">
            <a:extLst>
              <a:ext uri="{FF2B5EF4-FFF2-40B4-BE49-F238E27FC236}">
                <a16:creationId xmlns:a16="http://schemas.microsoft.com/office/drawing/2014/main" id="{60666804-FC9C-441F-954A-E382DD9089D6}"/>
              </a:ext>
            </a:extLst>
          </p:cNvPr>
          <p:cNvPicPr>
            <a:picLocks noGrp="1" noChangeAspect="1" noChangeArrowheads="1"/>
          </p:cNvPicPr>
          <p:nvPr>
            <p:ph sz="half"/>
          </p:nvPr>
        </p:nvPicPr>
        <p:blipFill>
          <a:blip r:embed="rId3">
            <a:extLst>
              <a:ext uri="{28A0092B-C50C-407E-A947-70E740481C1C}">
                <a14:useLocalDpi xmlns:a14="http://schemas.microsoft.com/office/drawing/2010/main" val="0"/>
              </a:ext>
            </a:extLst>
          </a:blip>
          <a:srcRect/>
          <a:stretch>
            <a:fillRect/>
          </a:stretch>
        </p:blipFill>
        <p:spPr>
          <a:xfrm>
            <a:off x="381000" y="228600"/>
            <a:ext cx="8382000" cy="64008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29A136AD-6879-47CF-9DED-FBFF7D34D2BF}"/>
              </a:ext>
            </a:extLst>
          </p:cNvPr>
          <p:cNvSpPr>
            <a:spLocks noGrp="1" noChangeArrowheads="1"/>
          </p:cNvSpPr>
          <p:nvPr>
            <p:ph type="title"/>
          </p:nvPr>
        </p:nvSpPr>
        <p:spPr/>
        <p:txBody>
          <a:bodyPr/>
          <a:lstStyle/>
          <a:p>
            <a:r>
              <a:rPr lang="en-US" altLang="en-US" b="1" dirty="0"/>
              <a:t>Plate Tectonics</a:t>
            </a:r>
          </a:p>
        </p:txBody>
      </p:sp>
      <p:sp>
        <p:nvSpPr>
          <p:cNvPr id="55299" name="Rectangle 3">
            <a:extLst>
              <a:ext uri="{FF2B5EF4-FFF2-40B4-BE49-F238E27FC236}">
                <a16:creationId xmlns:a16="http://schemas.microsoft.com/office/drawing/2014/main" id="{0825C3AA-3DD1-4724-8842-504C254A691B}"/>
              </a:ext>
            </a:extLst>
          </p:cNvPr>
          <p:cNvSpPr>
            <a:spLocks noGrp="1" noChangeArrowheads="1"/>
          </p:cNvSpPr>
          <p:nvPr>
            <p:ph type="body" idx="1"/>
          </p:nvPr>
        </p:nvSpPr>
        <p:spPr/>
        <p:txBody>
          <a:bodyPr/>
          <a:lstStyle/>
          <a:p>
            <a:pPr marL="609600" indent="-609600">
              <a:buFontTx/>
              <a:buNone/>
            </a:pPr>
            <a:r>
              <a:rPr lang="en-US" altLang="en-US" i="1" dirty="0">
                <a:latin typeface="Calibri" panose="020F0502020204030204" pitchFamily="34" charset="0"/>
                <a:cs typeface="Calibri" panose="020F0502020204030204" pitchFamily="34" charset="0"/>
              </a:rPr>
              <a:t>Explains</a:t>
            </a:r>
            <a:r>
              <a:rPr lang="en-US" altLang="en-US" dirty="0">
                <a:latin typeface="Calibri" panose="020F0502020204030204" pitchFamily="34" charset="0"/>
                <a:cs typeface="Calibri" panose="020F0502020204030204" pitchFamily="34" charset="0"/>
              </a:rPr>
              <a:t>:</a:t>
            </a:r>
          </a:p>
          <a:p>
            <a:pPr marL="609600" indent="-609600">
              <a:buFontTx/>
              <a:buNone/>
            </a:pPr>
            <a:endParaRPr lang="en-US" altLang="en-US" dirty="0">
              <a:latin typeface="Calibri" panose="020F0502020204030204" pitchFamily="34" charset="0"/>
              <a:cs typeface="Calibri" panose="020F0502020204030204" pitchFamily="34" charset="0"/>
            </a:endParaRPr>
          </a:p>
          <a:p>
            <a:pPr marL="609600" indent="-609600">
              <a:buFontTx/>
              <a:buAutoNum type="arabicPeriod"/>
            </a:pPr>
            <a:r>
              <a:rPr lang="en-US" altLang="en-US" dirty="0">
                <a:latin typeface="Calibri" panose="020F0502020204030204" pitchFamily="34" charset="0"/>
                <a:cs typeface="Calibri" panose="020F0502020204030204" pitchFamily="34" charset="0"/>
              </a:rPr>
              <a:t>Mountains (Orogeny)</a:t>
            </a:r>
          </a:p>
          <a:p>
            <a:pPr marL="609600" indent="-609600">
              <a:buFontTx/>
              <a:buAutoNum type="arabicPeriod"/>
            </a:pPr>
            <a:r>
              <a:rPr lang="en-US" altLang="en-US" dirty="0">
                <a:latin typeface="Calibri" panose="020F0502020204030204" pitchFamily="34" charset="0"/>
                <a:cs typeface="Calibri" panose="020F0502020204030204" pitchFamily="34" charset="0"/>
              </a:rPr>
              <a:t>Earthquakes</a:t>
            </a:r>
          </a:p>
          <a:p>
            <a:pPr marL="609600" indent="-609600">
              <a:buFontTx/>
              <a:buAutoNum type="arabicPeriod"/>
            </a:pPr>
            <a:r>
              <a:rPr lang="en-US" altLang="en-US" dirty="0">
                <a:latin typeface="Calibri" panose="020F0502020204030204" pitchFamily="34" charset="0"/>
                <a:cs typeface="Calibri" panose="020F0502020204030204" pitchFamily="34" charset="0"/>
              </a:rPr>
              <a:t>Volcanoes</a:t>
            </a:r>
          </a:p>
          <a:p>
            <a:pPr marL="609600" indent="-609600">
              <a:buFontTx/>
              <a:buAutoNum type="arabicPeriod"/>
            </a:pPr>
            <a:r>
              <a:rPr lang="en-US" altLang="en-US" dirty="0">
                <a:latin typeface="Calibri" panose="020F0502020204030204" pitchFamily="34" charset="0"/>
                <a:cs typeface="Calibri" panose="020F0502020204030204" pitchFamily="34" charset="0"/>
              </a:rPr>
              <a:t>Ocean Trenches</a:t>
            </a:r>
          </a:p>
          <a:p>
            <a:pPr marL="609600" indent="-609600">
              <a:buFontTx/>
              <a:buAutoNum type="arabicPeriod"/>
            </a:pPr>
            <a:r>
              <a:rPr lang="en-US" altLang="en-US" dirty="0">
                <a:latin typeface="Calibri" panose="020F0502020204030204" pitchFamily="34" charset="0"/>
                <a:cs typeface="Calibri" panose="020F0502020204030204" pitchFamily="34" charset="0"/>
              </a:rPr>
              <a:t>All geological events.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29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2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389575B7-48A0-467C-9CDE-F28D16CE35CB}"/>
              </a:ext>
            </a:extLst>
          </p:cNvPr>
          <p:cNvSpPr>
            <a:spLocks noGrp="1" noChangeArrowheads="1"/>
          </p:cNvSpPr>
          <p:nvPr>
            <p:ph type="title"/>
          </p:nvPr>
        </p:nvSpPr>
        <p:spPr>
          <a:xfrm>
            <a:off x="685800" y="609600"/>
            <a:ext cx="7772400" cy="838200"/>
          </a:xfrm>
        </p:spPr>
        <p:txBody>
          <a:bodyPr/>
          <a:lstStyle/>
          <a:p>
            <a:r>
              <a:rPr lang="en-US" altLang="en-US" b="1" dirty="0"/>
              <a:t>Plates</a:t>
            </a:r>
          </a:p>
        </p:txBody>
      </p:sp>
      <p:sp>
        <p:nvSpPr>
          <p:cNvPr id="56323" name="Rectangle 3">
            <a:extLst>
              <a:ext uri="{FF2B5EF4-FFF2-40B4-BE49-F238E27FC236}">
                <a16:creationId xmlns:a16="http://schemas.microsoft.com/office/drawing/2014/main" id="{39E32925-94E7-4E8C-AAFD-A1A6BE3E6499}"/>
              </a:ext>
            </a:extLst>
          </p:cNvPr>
          <p:cNvSpPr>
            <a:spLocks noGrp="1" noChangeArrowheads="1"/>
          </p:cNvSpPr>
          <p:nvPr>
            <p:ph type="body" idx="1"/>
          </p:nvPr>
        </p:nvSpPr>
        <p:spPr/>
        <p:txBody>
          <a:bodyPr/>
          <a:lstStyle/>
          <a:p>
            <a:pPr>
              <a:buFontTx/>
              <a:buNone/>
            </a:pPr>
            <a:r>
              <a:rPr lang="en-US" altLang="en-US" sz="2800" dirty="0">
                <a:latin typeface="Calibri" panose="020F0502020204030204" pitchFamily="34" charset="0"/>
                <a:cs typeface="Calibri" panose="020F0502020204030204" pitchFamily="34" charset="0"/>
              </a:rPr>
              <a:t>Lithosphere is broken into pieces (plates).</a:t>
            </a:r>
          </a:p>
          <a:p>
            <a:pPr>
              <a:buFontTx/>
              <a:buNone/>
            </a:pPr>
            <a:endParaRPr lang="en-US" altLang="en-US" sz="2800" dirty="0">
              <a:latin typeface="Calibri" panose="020F0502020204030204" pitchFamily="34" charset="0"/>
              <a:cs typeface="Calibri" panose="020F0502020204030204" pitchFamily="34" charset="0"/>
            </a:endParaRPr>
          </a:p>
          <a:p>
            <a:pPr>
              <a:buFontTx/>
              <a:buNone/>
            </a:pPr>
            <a:r>
              <a:rPr lang="en-US" altLang="en-US" sz="2800" dirty="0">
                <a:latin typeface="Calibri" panose="020F0502020204030204" pitchFamily="34" charset="0"/>
                <a:cs typeface="Calibri" panose="020F0502020204030204" pitchFamily="34" charset="0"/>
              </a:rPr>
              <a:t>New lithosphere is constantly: </a:t>
            </a:r>
          </a:p>
          <a:p>
            <a:pPr>
              <a:buFontTx/>
              <a:buNone/>
            </a:pPr>
            <a:endParaRPr lang="en-US" altLang="en-US" sz="2800" dirty="0">
              <a:latin typeface="Calibri" panose="020F0502020204030204" pitchFamily="34" charset="0"/>
              <a:cs typeface="Calibri" panose="020F0502020204030204" pitchFamily="34" charset="0"/>
            </a:endParaRPr>
          </a:p>
          <a:p>
            <a:pPr>
              <a:buFontTx/>
              <a:buNone/>
            </a:pPr>
            <a:r>
              <a:rPr lang="en-US" altLang="en-US" sz="2800" dirty="0">
                <a:latin typeface="Calibri" panose="020F0502020204030204" pitchFamily="34" charset="0"/>
                <a:cs typeface="Calibri" panose="020F0502020204030204" pitchFamily="34" charset="0"/>
              </a:rPr>
              <a:t>	-	being made (by volcanoes and ridges)</a:t>
            </a:r>
          </a:p>
          <a:p>
            <a:pPr>
              <a:buFontTx/>
              <a:buNone/>
            </a:pPr>
            <a:endParaRPr lang="en-US" altLang="en-US" sz="2800" dirty="0">
              <a:latin typeface="Calibri" panose="020F0502020204030204" pitchFamily="34" charset="0"/>
              <a:cs typeface="Calibri" panose="020F0502020204030204" pitchFamily="34" charset="0"/>
            </a:endParaRPr>
          </a:p>
          <a:p>
            <a:pPr>
              <a:buFontTx/>
              <a:buNone/>
            </a:pPr>
            <a:r>
              <a:rPr lang="en-US" altLang="en-US" sz="2800" dirty="0">
                <a:latin typeface="Calibri" panose="020F0502020204030204" pitchFamily="34" charset="0"/>
                <a:cs typeface="Calibri" panose="020F0502020204030204" pitchFamily="34" charset="0"/>
              </a:rPr>
              <a:t>	-	being lost (by subduction)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82E9740-975D-478B-B5A6-631B69D9AEFD}"/>
              </a:ext>
            </a:extLst>
          </p:cNvPr>
          <p:cNvSpPr>
            <a:spLocks noGrp="1" noChangeArrowheads="1"/>
          </p:cNvSpPr>
          <p:nvPr>
            <p:ph type="title"/>
          </p:nvPr>
        </p:nvSpPr>
        <p:spPr>
          <a:xfrm>
            <a:off x="685800" y="381000"/>
            <a:ext cx="7772400" cy="1143000"/>
          </a:xfrm>
        </p:spPr>
        <p:txBody>
          <a:bodyPr/>
          <a:lstStyle/>
          <a:p>
            <a:r>
              <a:rPr lang="en-US" altLang="en-US" b="1" dirty="0"/>
              <a:t>Plate Boundaries (Edges)</a:t>
            </a:r>
          </a:p>
        </p:txBody>
      </p:sp>
      <p:sp>
        <p:nvSpPr>
          <p:cNvPr id="57347" name="Rectangle 3">
            <a:extLst>
              <a:ext uri="{FF2B5EF4-FFF2-40B4-BE49-F238E27FC236}">
                <a16:creationId xmlns:a16="http://schemas.microsoft.com/office/drawing/2014/main" id="{1EC32E5B-1E08-484F-9937-4CCC0125CFA5}"/>
              </a:ext>
            </a:extLst>
          </p:cNvPr>
          <p:cNvSpPr>
            <a:spLocks noGrp="1" noChangeArrowheads="1"/>
          </p:cNvSpPr>
          <p:nvPr>
            <p:ph type="body" idx="1"/>
          </p:nvPr>
        </p:nvSpPr>
        <p:spPr>
          <a:xfrm>
            <a:off x="685800" y="1905000"/>
            <a:ext cx="7772400" cy="4191000"/>
          </a:xfrm>
        </p:spPr>
        <p:txBody>
          <a:bodyPr/>
          <a:lstStyle/>
          <a:p>
            <a:pPr marL="609600" indent="-609600">
              <a:buFontTx/>
              <a:buNone/>
            </a:pPr>
            <a:r>
              <a:rPr lang="en-US" altLang="en-US" dirty="0">
                <a:latin typeface="Calibri" panose="020F0502020204030204" pitchFamily="34" charset="0"/>
                <a:cs typeface="Calibri" panose="020F0502020204030204" pitchFamily="34" charset="0"/>
              </a:rPr>
              <a:t>Where plates meet other plates, three things can happen:</a:t>
            </a:r>
          </a:p>
          <a:p>
            <a:pPr marL="609600" indent="-609600">
              <a:buFontTx/>
              <a:buNone/>
            </a:pPr>
            <a:endParaRPr lang="en-US" altLang="en-US" dirty="0">
              <a:latin typeface="Calibri" panose="020F0502020204030204" pitchFamily="34" charset="0"/>
              <a:cs typeface="Calibri" panose="020F0502020204030204" pitchFamily="34" charset="0"/>
            </a:endParaRPr>
          </a:p>
          <a:p>
            <a:pPr marL="609600" indent="-609600">
              <a:buFontTx/>
              <a:buAutoNum type="arabicPeriod"/>
            </a:pPr>
            <a:r>
              <a:rPr lang="en-US" altLang="en-US" dirty="0">
                <a:latin typeface="Calibri" panose="020F0502020204030204" pitchFamily="34" charset="0"/>
                <a:cs typeface="Calibri" panose="020F0502020204030204" pitchFamily="34" charset="0"/>
              </a:rPr>
              <a:t>Diverge – move apart</a:t>
            </a:r>
          </a:p>
          <a:p>
            <a:pPr marL="609600" indent="-609600">
              <a:buFontTx/>
              <a:buAutoNum type="arabicPeriod"/>
            </a:pPr>
            <a:r>
              <a:rPr lang="en-US" altLang="en-US" dirty="0">
                <a:latin typeface="Calibri" panose="020F0502020204030204" pitchFamily="34" charset="0"/>
                <a:cs typeface="Calibri" panose="020F0502020204030204" pitchFamily="34" charset="0"/>
              </a:rPr>
              <a:t>Converge – come together</a:t>
            </a:r>
          </a:p>
          <a:p>
            <a:pPr marL="609600" indent="-609600">
              <a:buFontTx/>
              <a:buAutoNum type="arabicPeriod"/>
            </a:pPr>
            <a:r>
              <a:rPr lang="en-US" altLang="en-US" dirty="0">
                <a:latin typeface="Calibri" panose="020F0502020204030204" pitchFamily="34" charset="0"/>
                <a:cs typeface="Calibri" panose="020F0502020204030204" pitchFamily="34" charset="0"/>
              </a:rPr>
              <a:t>Transform – move past each other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3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517</Words>
  <Application>Microsoft Office PowerPoint</Application>
  <PresentationFormat>On-screen Show (4:3)</PresentationFormat>
  <Paragraphs>103</Paragraphs>
  <Slides>26</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1" baseType="lpstr">
      <vt:lpstr>Arial</vt:lpstr>
      <vt:lpstr>Calibri</vt:lpstr>
      <vt:lpstr>Times New Roman</vt:lpstr>
      <vt:lpstr>Blank Presentation</vt:lpstr>
      <vt:lpstr>Bitmap Image</vt:lpstr>
      <vt:lpstr>PowerPoint Presentation</vt:lpstr>
      <vt:lpstr>Habitable Zone</vt:lpstr>
      <vt:lpstr>Water, Water Everywhere</vt:lpstr>
      <vt:lpstr>Water’s Still Here?!</vt:lpstr>
      <vt:lpstr>Earth Structure</vt:lpstr>
      <vt:lpstr>Seismic Waves</vt:lpstr>
      <vt:lpstr>PowerPoint Presentation</vt:lpstr>
      <vt:lpstr>PowerPoint Presentation</vt:lpstr>
      <vt:lpstr>PowerPoint Presentation</vt:lpstr>
      <vt:lpstr>Inner Layers</vt:lpstr>
      <vt:lpstr>PowerPoint Presentation</vt:lpstr>
      <vt:lpstr>Crust</vt:lpstr>
      <vt:lpstr>Plate Tectonics</vt:lpstr>
      <vt:lpstr>PowerPoint Presentation</vt:lpstr>
      <vt:lpstr>PowerPoint Presentation</vt:lpstr>
      <vt:lpstr>Pangaea</vt:lpstr>
      <vt:lpstr>Proof</vt:lpstr>
      <vt:lpstr>Magnetic Field</vt:lpstr>
      <vt:lpstr>PowerPoint Presentation</vt:lpstr>
      <vt:lpstr>PowerPoint Presentation</vt:lpstr>
      <vt:lpstr>Seafloor Spreading</vt:lpstr>
      <vt:lpstr>PowerPoint Presentation</vt:lpstr>
      <vt:lpstr>PowerPoint Presentation</vt:lpstr>
      <vt:lpstr>Plate Tectonics</vt:lpstr>
      <vt:lpstr>Plates</vt:lpstr>
      <vt:lpstr>Plate Boundaries (Edges)</vt:lpstr>
    </vt:vector>
  </TitlesOfParts>
  <Company>mf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Plate Tectonics</dc:title>
  <dc:creator>mf</dc:creator>
  <cp:lastModifiedBy>M F</cp:lastModifiedBy>
  <cp:revision>20</cp:revision>
  <cp:lastPrinted>2011-02-10T11:32:41Z</cp:lastPrinted>
  <dcterms:created xsi:type="dcterms:W3CDTF">2011-11-13T23:52:00Z</dcterms:created>
  <dcterms:modified xsi:type="dcterms:W3CDTF">2022-03-07T16:14:18Z</dcterms:modified>
</cp:coreProperties>
</file>