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22"/>
  </p:notesMasterIdLst>
  <p:sldIdLst>
    <p:sldId id="274" r:id="rId3"/>
    <p:sldId id="321" r:id="rId4"/>
    <p:sldId id="312" r:id="rId5"/>
    <p:sldId id="319" r:id="rId6"/>
    <p:sldId id="320" r:id="rId7"/>
    <p:sldId id="277" r:id="rId8"/>
    <p:sldId id="278" r:id="rId9"/>
    <p:sldId id="279" r:id="rId10"/>
    <p:sldId id="261" r:id="rId11"/>
    <p:sldId id="285" r:id="rId12"/>
    <p:sldId id="280" r:id="rId13"/>
    <p:sldId id="283" r:id="rId14"/>
    <p:sldId id="282" r:id="rId15"/>
    <p:sldId id="313" r:id="rId16"/>
    <p:sldId id="322" r:id="rId17"/>
    <p:sldId id="286" r:id="rId18"/>
    <p:sldId id="287" r:id="rId19"/>
    <p:sldId id="288" r:id="rId20"/>
    <p:sldId id="29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36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A944B2-5067-4FC3-95ED-8E091DE2A201}" type="datetimeFigureOut">
              <a:rPr lang="en-US" smtClean="0"/>
              <a:t>9/4/2021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2347EF-4311-455B-B450-6DCFBBED0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143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0CEB4C-5746-49CD-868E-58312C35DE4B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441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CF8BB-36EE-4226-83CF-9CCD544D98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8F8D23-CA5B-4361-89F5-9DCEB20068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A454BA-DE7C-43F6-9102-A597758D4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2890-0C35-44BE-AB56-EA99DEA100BB}" type="datetimeFigureOut">
              <a:rPr lang="en-US" smtClean="0"/>
              <a:t>9/4/2021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8EB962-8CA6-4F51-B59C-606337C49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EBC895-7CAF-4DFC-A875-86FC2C519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C7172-65B9-4765-B5DC-6EA54ED2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473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520E5-1E5F-4910-A619-A3110E084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BF36D-8B9F-464C-9FFB-382142602A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38B05-1E87-4977-9448-CE08E52B4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2890-0C35-44BE-AB56-EA99DEA100BB}" type="datetimeFigureOut">
              <a:rPr lang="en-US" smtClean="0"/>
              <a:t>9/4/2021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D7B4BE-F434-4F90-9957-16B8D9147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9BFD00-803D-4F99-8892-5CBEAD0F3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C7172-65B9-4765-B5DC-6EA54ED2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181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E2BB5-003F-46E4-BCDB-8578115FE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5FD328-436E-4027-849C-2E4E6063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A09AA6-9527-4BC1-B422-474E2652A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2890-0C35-44BE-AB56-EA99DEA100BB}" type="datetimeFigureOut">
              <a:rPr lang="en-US" smtClean="0"/>
              <a:t>9/4/2021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0AA57C-0616-4633-851F-5DDF94402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69D0FB-131D-48D4-A7A9-7F906263F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C7172-65B9-4765-B5DC-6EA54ED2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160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25D84-AB26-421C-AFC3-A301C13A9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ED7D9-773C-4F0E-8C0C-8BD11FB731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BCC3A9-3880-48A1-A73E-CF2E7C9ED4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362A85-63C7-4A30-AD0D-B077E687B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2890-0C35-44BE-AB56-EA99DEA100BB}" type="datetimeFigureOut">
              <a:rPr lang="en-US" smtClean="0"/>
              <a:t>9/4/2021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CBBD6-43C2-4BDF-9283-DF0BDD44B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1B4978-1D58-445F-A318-4DF4ABAC6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C7172-65B9-4765-B5DC-6EA54ED2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483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A34A2-5438-42BA-B68A-7A4029893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E10D49-AE25-4793-8ABA-D36423573D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F2CEE2-130B-4A86-BF3F-23A2A72467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C4D620-2080-41BB-B364-14FCE424A7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580E39-84CB-4E91-B1E2-B131A5F1AD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C649E0-E3B7-4B1A-9B7E-86D8614AB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2890-0C35-44BE-AB56-EA99DEA100BB}" type="datetimeFigureOut">
              <a:rPr lang="en-US" smtClean="0"/>
              <a:t>9/4/2021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59CB17-93A5-427F-9F29-38D9C3932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4FEA7C-B425-4B38-81AB-D08813217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C7172-65B9-4765-B5DC-6EA54ED2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906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57614-3240-45A1-B19A-540A521DD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F69EB8-B17B-4FF9-A10E-CFA070682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2890-0C35-44BE-AB56-EA99DEA100BB}" type="datetimeFigureOut">
              <a:rPr lang="en-US" smtClean="0"/>
              <a:t>9/4/2021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362523-5E1B-4B63-B921-582C909B0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626CDF-A18B-4A45-A8A1-71D881EDC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C7172-65B9-4765-B5DC-6EA54ED2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982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885087-4740-474F-8C40-AAD09148E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2890-0C35-44BE-AB56-EA99DEA100BB}" type="datetimeFigureOut">
              <a:rPr lang="en-US" smtClean="0"/>
              <a:t>9/4/2021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848D6F-5A0C-4DD8-8F5E-D9DB2DC47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6083C8-E1E8-45FF-B0E2-DD4C1AEF5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C7172-65B9-4765-B5DC-6EA54ED2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967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371BC-AB1B-4655-955D-7DC3711CF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026805-8C28-4B15-B596-B330491E20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DD60AA-0A3A-46A4-BAD5-BD1C780792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F955EC-74F2-438B-8DE2-1975A4075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2890-0C35-44BE-AB56-EA99DEA100BB}" type="datetimeFigureOut">
              <a:rPr lang="en-US" smtClean="0"/>
              <a:t>9/4/2021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080682-8083-4CE0-B76B-306635487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1A9765-0FBD-4325-9982-6AB056CC8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C7172-65B9-4765-B5DC-6EA54ED2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485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49DDD-1C71-446E-8A34-AB65CFB7C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826703-3973-4661-B5AC-321A7AFF2B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97511D-CB14-4635-B3A0-1A87C1C299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764405-FF25-4003-AF33-F5BAF1F0E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2890-0C35-44BE-AB56-EA99DEA100BB}" type="datetimeFigureOut">
              <a:rPr lang="en-US" smtClean="0"/>
              <a:t>9/4/2021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EC134-1E6D-46A7-908A-754DCDB8A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31D523-5207-42A5-8923-B23E623CB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C7172-65B9-4765-B5DC-6EA54ED2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861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6D7B9-71A4-4751-B5D9-C295F9058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3D2580-E696-4C6C-B1C4-A9DD7943DD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ACF003-AB81-45E5-8155-EBD9F0DA9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2890-0C35-44BE-AB56-EA99DEA100BB}" type="datetimeFigureOut">
              <a:rPr lang="en-US" smtClean="0"/>
              <a:t>9/4/2021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F0BC5-353C-4C8F-A989-F8BFF7BFA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FE0BB5-409F-4604-8DF2-CD0C869A5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C7172-65B9-4765-B5DC-6EA54ED2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299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192D8E-3E48-4AB8-83CF-D4FB3595D3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AEE0BC-786B-42E1-95D4-2B0787022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D234FB-AB5B-4B01-8D8E-8695053D2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2890-0C35-44BE-AB56-EA99DEA100BB}" type="datetimeFigureOut">
              <a:rPr lang="en-US" smtClean="0"/>
              <a:t>9/4/2021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BA7B8C-0428-4611-A7E5-354176883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04E139-BF8B-4B29-BF82-33A98DF3F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C7172-65B9-4765-B5DC-6EA54ED2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7088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6280C8-FD42-4B86-AE6A-6348225B581A}" type="datetimeFigureOut">
              <a:rPr lang="en-US"/>
              <a:pPr>
                <a:defRPr/>
              </a:pPr>
              <a:t>9/4/2021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DA4EC-21EA-42C6-A9DD-5B67DED3B0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1045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1B91A-6A06-46F4-8601-C930814F6A9E}" type="datetimeFigureOut">
              <a:rPr lang="en-US"/>
              <a:pPr>
                <a:defRPr/>
              </a:pPr>
              <a:t>9/4/2021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0EDB61-1BAF-412C-80CC-FA93F23BCB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830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9C4C6-1BAB-4A64-8CE2-BBA8A37FDF29}" type="datetimeFigureOut">
              <a:rPr lang="en-US"/>
              <a:pPr>
                <a:defRPr/>
              </a:pPr>
              <a:t>9/4/2021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EA9CC-DA6D-4469-884B-871EC26DE1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3915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25556-40F9-4080-863B-DAD46CDC7D98}" type="datetimeFigureOut">
              <a:rPr lang="en-US"/>
              <a:pPr>
                <a:defRPr/>
              </a:pPr>
              <a:t>9/4/2021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6C859-F59C-4BFA-9370-508DF15B06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8695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A7936-F09B-4776-99F6-0F36394119FF}" type="datetimeFigureOut">
              <a:rPr lang="en-US"/>
              <a:pPr>
                <a:defRPr/>
              </a:pPr>
              <a:t>9/4/2021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972EB-996E-4DB1-98A1-9CDB5A93DC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679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00E85E-3D2F-4CB0-A215-ED1B1BBBFC25}" type="datetimeFigureOut">
              <a:rPr lang="en-US"/>
              <a:pPr>
                <a:defRPr/>
              </a:pPr>
              <a:t>9/4/2021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F0D13-371F-48E1-AE8F-41B5DF0627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688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E2A49-CA63-4E0C-A351-3392D6A83531}" type="datetimeFigureOut">
              <a:rPr lang="en-US"/>
              <a:pPr>
                <a:defRPr/>
              </a:pPr>
              <a:t>9/4/2021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ACC698-1896-40E0-919A-4CAE326CA3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1909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88751-362D-4CF4-B558-77950758EFE3}" type="datetimeFigureOut">
              <a:rPr lang="en-US"/>
              <a:pPr>
                <a:defRPr/>
              </a:pPr>
              <a:t>9/4/2021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714C1-9E40-4C0D-B10E-55C2D489FE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7821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43815-D57B-48B1-99E0-812F3183D215}" type="datetimeFigureOut">
              <a:rPr lang="en-US"/>
              <a:pPr>
                <a:defRPr/>
              </a:pPr>
              <a:t>9/4/2021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E7ADE-7E23-44C1-BC34-D0F8A07358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4033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2F8C1-770A-4695-9AD2-25FB68068C9B}" type="datetimeFigureOut">
              <a:rPr lang="en-US"/>
              <a:pPr>
                <a:defRPr/>
              </a:pPr>
              <a:t>9/4/2021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DC0EB-542F-462B-B712-9AC960320A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8533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6B2B40-A7FE-4995-A83D-E621545CAED3}" type="datetimeFigureOut">
              <a:rPr lang="en-US"/>
              <a:pPr>
                <a:defRPr/>
              </a:pPr>
              <a:t>9/4/2021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2F7AD-1151-4C3E-9B2A-2DF2B06984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8178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F704A-09C1-4121-9940-5C9EE6E18F8C}" type="datetimeFigureOut">
              <a:rPr lang="en-US"/>
              <a:pPr>
                <a:defRPr/>
              </a:pPr>
              <a:t>9/4/2021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02AB6E-0315-4A50-B0CE-B539417C89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846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DF62B-8CC1-4F4A-97DE-EDE8333D6C69}" type="datetimeFigureOut">
              <a:rPr lang="en-US"/>
              <a:pPr>
                <a:defRPr/>
              </a:pPr>
              <a:t>9/4/2021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63CEC-D12B-463B-948C-BC69250A4F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1634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6280C8-FD42-4B86-AE6A-6348225B581A}" type="datetimeFigureOut">
              <a:rPr lang="en-US"/>
              <a:pPr>
                <a:defRPr/>
              </a:pPr>
              <a:t>9/4/2021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DA4EC-21EA-42C6-A9DD-5B67DED3B0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1521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1B91A-6A06-46F4-8601-C930814F6A9E}" type="datetimeFigureOut">
              <a:rPr lang="en-US"/>
              <a:pPr>
                <a:defRPr/>
              </a:pPr>
              <a:t>9/4/2021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0EDB61-1BAF-412C-80CC-FA93F23BCB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387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48D5C2-DDD5-4135-9FE4-CFF860FDC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B9A616-226A-4B65-AFA3-608A016065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B5E95-C8CC-44A7-BD27-93FE46FDBF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BE2890-0C35-44BE-AB56-EA99DEA100BB}" type="datetimeFigureOut">
              <a:rPr lang="en-US" smtClean="0"/>
              <a:t>9/4/2021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A6891C-4D92-427D-80A0-82EE73DBEF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E0D54-F891-47A9-AD5B-5579C74DAE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CC7172-65B9-4765-B5DC-6EA54ED2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301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3F18E2B-1CEA-4216-BC68-54F9E6A43878}" type="datetimeFigureOut">
              <a:rPr lang="en-US"/>
              <a:pPr>
                <a:defRPr/>
              </a:pPr>
              <a:t>9/4/2021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40DA4D5-7C71-47DC-902A-40CE51C8FA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083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/>
          </p:cNvSpPr>
          <p:nvPr>
            <p:ph type="title"/>
          </p:nvPr>
        </p:nvSpPr>
        <p:spPr>
          <a:xfrm>
            <a:off x="1574100" y="400639"/>
            <a:ext cx="6650224" cy="694765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Early Philosophers</a:t>
            </a:r>
          </a:p>
        </p:txBody>
      </p:sp>
      <p:pic>
        <p:nvPicPr>
          <p:cNvPr id="4" name="Content Placeholder 3" descr="A close up of a logo&#10;&#10;Description generated with high confidence">
            <a:extLst>
              <a:ext uri="{FF2B5EF4-FFF2-40B4-BE49-F238E27FC236}">
                <a16:creationId xmlns:a16="http://schemas.microsoft.com/office/drawing/2014/main" id="{E2ED8ED6-1346-4381-ADB0-6236814822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747" y="1519238"/>
            <a:ext cx="5789082" cy="4341812"/>
          </a:xfrm>
        </p:spPr>
      </p:pic>
      <p:sp>
        <p:nvSpPr>
          <p:cNvPr id="32771" name="Rectangle 3"/>
          <p:cNvSpPr>
            <a:spLocks noGrp="1"/>
          </p:cNvSpPr>
          <p:nvPr>
            <p:ph type="body" sz="half" idx="2"/>
          </p:nvPr>
        </p:nvSpPr>
        <p:spPr>
          <a:xfrm>
            <a:off x="533400" y="1595718"/>
            <a:ext cx="4365812" cy="4273270"/>
          </a:xfrm>
        </p:spPr>
        <p:txBody>
          <a:bodyPr>
            <a:normAutofit fontScale="92500"/>
          </a:bodyPr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2400" b="1" u="sng" dirty="0"/>
              <a:t>Aristotle (350 BC</a:t>
            </a:r>
            <a:r>
              <a:rPr lang="en-US" sz="2400" b="1" dirty="0"/>
              <a:t>)</a:t>
            </a:r>
            <a:r>
              <a:rPr lang="en-US" sz="2400" dirty="0"/>
              <a:t>  -  Geocentric model.  Why?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sz="2400" dirty="0"/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2400" dirty="0"/>
              <a:t>Because it explained observations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sz="2400" dirty="0"/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2400" u="sng" dirty="0"/>
              <a:t>Geocentric Model</a:t>
            </a:r>
            <a:r>
              <a:rPr lang="en-US" sz="2400" dirty="0"/>
              <a:t>: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sz="2400" dirty="0"/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2400" dirty="0"/>
              <a:t>Earth at the center of universe. 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2400" dirty="0"/>
              <a:t>Everything revolves around Earth.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2400" dirty="0"/>
              <a:t>Universe is unchanging and static.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2400" dirty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8E0F8BB-20DC-450C-8B6B-B87ADFE91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b="1" kern="12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Aristotle’s Universe</a:t>
            </a:r>
          </a:p>
        </p:txBody>
      </p:sp>
      <p:pic>
        <p:nvPicPr>
          <p:cNvPr id="6" name="Content Placeholder 5" descr="A close up of a logo&#10;&#10;Description generated with high confidence">
            <a:extLst>
              <a:ext uri="{FF2B5EF4-FFF2-40B4-BE49-F238E27FC236}">
                <a16:creationId xmlns:a16="http://schemas.microsoft.com/office/drawing/2014/main" id="{6354E4C7-E23B-41D2-8C74-4C1E3214C7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196" y="492573"/>
            <a:ext cx="5880796" cy="588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656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Geocentric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Font typeface="Arial" charset="0"/>
              <a:buNone/>
              <a:defRPr/>
            </a:pPr>
            <a:r>
              <a:rPr lang="en-US" u="sng" dirty="0"/>
              <a:t>Observations it explains</a:t>
            </a:r>
            <a:r>
              <a:rPr lang="en-US" dirty="0"/>
              <a:t>: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dirty="0"/>
              <a:t>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dirty="0"/>
              <a:t>--  The stars, sun, and planets appear to revolve around the Earth each day.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en-US" dirty="0"/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dirty="0"/>
              <a:t>--   Earth does not seem to move… no constant wind.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dirty="0"/>
              <a:t>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dirty="0"/>
              <a:t>--   No parallax... the stars do not appear to move in the sky.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681318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Parallax</a:t>
            </a:r>
          </a:p>
        </p:txBody>
      </p:sp>
      <p:pic>
        <p:nvPicPr>
          <p:cNvPr id="7" name="Content Placeholder 6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DB0E843B-B10E-4F48-912A-3ED91D560F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660" y="810705"/>
            <a:ext cx="3624606" cy="5050345"/>
          </a:xfr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F2B82BF-465A-42A1-AC7F-F777983CF4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550709"/>
            <a:ext cx="3932237" cy="4318279"/>
          </a:xfrm>
        </p:spPr>
        <p:txBody>
          <a:bodyPr>
            <a:normAutofit/>
          </a:bodyPr>
          <a:lstStyle/>
          <a:p>
            <a:r>
              <a:rPr lang="en-US" sz="2400" u="sng" dirty="0"/>
              <a:t>Parallax</a:t>
            </a:r>
            <a:r>
              <a:rPr lang="en-US" sz="2400" dirty="0"/>
              <a:t>  =  apparent movement of object when observer’s location moves.</a:t>
            </a:r>
          </a:p>
          <a:p>
            <a:endParaRPr lang="en-US" sz="2400" dirty="0"/>
          </a:p>
          <a:p>
            <a:r>
              <a:rPr lang="en-US" sz="2400" dirty="0"/>
              <a:t>How do we determine distances in space?</a:t>
            </a:r>
          </a:p>
          <a:p>
            <a:endParaRPr lang="en-US" sz="2400" dirty="0"/>
          </a:p>
          <a:p>
            <a:r>
              <a:rPr lang="en-US" sz="2400" dirty="0"/>
              <a:t>Simple way is triangulation.  If you know two angles and one side, trigonometry does the rest.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819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Parallax</a:t>
            </a:r>
          </a:p>
        </p:txBody>
      </p:sp>
      <p:pic>
        <p:nvPicPr>
          <p:cNvPr id="5" name="Content Placeholder 4" descr="A close up of text on a white background&#10;&#10;Description generated with high confidence">
            <a:extLst>
              <a:ext uri="{FF2B5EF4-FFF2-40B4-BE49-F238E27FC236}">
                <a16:creationId xmlns:a16="http://schemas.microsoft.com/office/drawing/2014/main" id="{31A870A4-3321-43AA-B52C-74C909F0F6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771" y="1675227"/>
            <a:ext cx="6900458" cy="43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330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6505575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Early Philosophers</a:t>
            </a:r>
          </a:p>
        </p:txBody>
      </p:sp>
      <p:sp>
        <p:nvSpPr>
          <p:cNvPr id="36867" name="Rectangle 3"/>
          <p:cNvSpPr>
            <a:spLocks noGrp="1"/>
          </p:cNvSpPr>
          <p:nvPr>
            <p:ph type="body" sz="half" idx="2"/>
          </p:nvPr>
        </p:nvSpPr>
        <p:spPr>
          <a:xfrm>
            <a:off x="838200" y="1825625"/>
            <a:ext cx="6505575" cy="4351338"/>
          </a:xfrm>
        </p:spPr>
        <p:txBody>
          <a:bodyPr vert="horz" lIns="91440" tIns="45720" rIns="91440" bIns="45720" rtlCol="0">
            <a:normAutofit/>
          </a:bodyPr>
          <a:lstStyle/>
          <a:p>
            <a:pPr marL="381000"/>
            <a:r>
              <a:rPr lang="en-US" sz="2800" b="1" u="sng" dirty="0"/>
              <a:t>Aristarchus of Samos</a:t>
            </a:r>
            <a:r>
              <a:rPr lang="en-US" sz="2800" dirty="0"/>
              <a:t>  (310- 230 BC)  </a:t>
            </a:r>
          </a:p>
          <a:p>
            <a:pPr marL="381000"/>
            <a:endParaRPr lang="en-US" sz="2800" dirty="0"/>
          </a:p>
          <a:p>
            <a:pPr marL="381000"/>
            <a:r>
              <a:rPr lang="en-US" sz="2800" dirty="0"/>
              <a:t>1. No parallax because stars are too far away.  </a:t>
            </a:r>
            <a:r>
              <a:rPr lang="en-US" sz="2800" dirty="0">
                <a:solidFill>
                  <a:schemeClr val="accent6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✔</a:t>
            </a:r>
            <a:endParaRPr lang="en-US" sz="2800" dirty="0"/>
          </a:p>
          <a:p>
            <a:pPr marL="381000"/>
            <a:endParaRPr lang="en-US" sz="2800" dirty="0"/>
          </a:p>
          <a:p>
            <a:pPr marL="381000"/>
            <a:r>
              <a:rPr lang="en-US" sz="2800" dirty="0"/>
              <a:t>2. Earth and all planets orbit Sun. </a:t>
            </a:r>
            <a:r>
              <a:rPr lang="en-US" sz="2800" dirty="0">
                <a:solidFill>
                  <a:schemeClr val="accent6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✔</a:t>
            </a:r>
            <a:endParaRPr lang="en-US" sz="2800" dirty="0"/>
          </a:p>
          <a:p>
            <a:pPr marL="609600" indent="-2286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81000"/>
            <a:r>
              <a:rPr lang="en-US" sz="2800" dirty="0"/>
              <a:t>-  idea rejected by later philosophers because they conflicted with Aristotle.</a:t>
            </a:r>
          </a:p>
        </p:txBody>
      </p:sp>
      <p:pic>
        <p:nvPicPr>
          <p:cNvPr id="4" name="Content Placeholder 3" descr="A statue of a person&#10;&#10;Description generated with very high confidence">
            <a:extLst>
              <a:ext uri="{FF2B5EF4-FFF2-40B4-BE49-F238E27FC236}">
                <a16:creationId xmlns:a16="http://schemas.microsoft.com/office/drawing/2014/main" id="{EBD3A287-AE41-494A-AE79-8573FADAB3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40"/>
          <a:stretch/>
        </p:blipFill>
        <p:spPr>
          <a:xfrm>
            <a:off x="7737635" y="-1"/>
            <a:ext cx="3555205" cy="6858001"/>
          </a:xfrm>
          <a:prstGeom prst="rect">
            <a:avLst/>
          </a:prstGeom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C413D172-8B6A-47F5-9813-DE455773F3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/>
          </p:cNvSpPr>
          <p:nvPr>
            <p:ph type="title"/>
          </p:nvPr>
        </p:nvSpPr>
        <p:spPr>
          <a:xfrm>
            <a:off x="648929" y="61274"/>
            <a:ext cx="3651467" cy="170625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Early Philosophers</a:t>
            </a:r>
          </a:p>
        </p:txBody>
      </p:sp>
      <p:sp>
        <p:nvSpPr>
          <p:cNvPr id="37891" name="Rectangle 3"/>
          <p:cNvSpPr>
            <a:spLocks noGrp="1"/>
          </p:cNvSpPr>
          <p:nvPr>
            <p:ph type="body" sz="half" idx="2"/>
          </p:nvPr>
        </p:nvSpPr>
        <p:spPr>
          <a:xfrm>
            <a:off x="206477" y="2064470"/>
            <a:ext cx="4350775" cy="415934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200" b="1" u="sng" dirty="0"/>
              <a:t>Hipparchus</a:t>
            </a:r>
            <a:r>
              <a:rPr lang="en-US" sz="3200" dirty="0"/>
              <a:t> (150 BC)  </a:t>
            </a:r>
          </a:p>
          <a:p>
            <a:pPr marL="609600" indent="-228600">
              <a:buFont typeface="Arial" panose="020B0604020202020204" pitchFamily="34" charset="0"/>
              <a:buChar char="•"/>
            </a:pPr>
            <a:endParaRPr lang="en-US" sz="3200" dirty="0"/>
          </a:p>
          <a:p>
            <a:r>
              <a:rPr lang="en-US" sz="3200" dirty="0"/>
              <a:t>--  first star chart</a:t>
            </a:r>
          </a:p>
          <a:p>
            <a:r>
              <a:rPr lang="en-US" sz="3200" dirty="0"/>
              <a:t>--  could be preserved on the Farnese Globe.</a:t>
            </a:r>
          </a:p>
          <a:p>
            <a:r>
              <a:rPr lang="en-US" sz="3200" b="1" dirty="0"/>
              <a:t>--  </a:t>
            </a:r>
            <a:r>
              <a:rPr lang="en-US" sz="3200" dirty="0"/>
              <a:t>discovered </a:t>
            </a:r>
            <a:r>
              <a:rPr lang="en-US" sz="3200" u="sng" dirty="0"/>
              <a:t>precession</a:t>
            </a:r>
            <a:endParaRPr lang="en-US" sz="3200" b="1" u="sng" dirty="0"/>
          </a:p>
        </p:txBody>
      </p:sp>
      <p:pic>
        <p:nvPicPr>
          <p:cNvPr id="12" name="Content Placeholder 11" descr="A picture containing black, wall, indoor, sitting&#10;&#10;Description generated with high confidence">
            <a:extLst>
              <a:ext uri="{FF2B5EF4-FFF2-40B4-BE49-F238E27FC236}">
                <a16:creationId xmlns:a16="http://schemas.microsoft.com/office/drawing/2014/main" id="{B4CF2258-B1F1-400C-A700-743CA16F17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8" b="17587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5"/>
          <p:cNvSpPr>
            <a:spLocks noGrp="1"/>
          </p:cNvSpPr>
          <p:nvPr>
            <p:ph type="title"/>
          </p:nvPr>
        </p:nvSpPr>
        <p:spPr>
          <a:xfrm>
            <a:off x="609601" y="4809564"/>
            <a:ext cx="10923638" cy="128643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b="1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Farnese Globe</a:t>
            </a:r>
          </a:p>
        </p:txBody>
      </p:sp>
      <p:pic>
        <p:nvPicPr>
          <p:cNvPr id="10" name="Content Placeholder 9" descr="A picture containing indoor, wall&#10;&#10;Description generated with high confidence">
            <a:extLst>
              <a:ext uri="{FF2B5EF4-FFF2-40B4-BE49-F238E27FC236}">
                <a16:creationId xmlns:a16="http://schemas.microsoft.com/office/drawing/2014/main" id="{99696F34-16D4-49E1-BDCA-58B7E10D232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4"/>
          <a:stretch/>
        </p:blipFill>
        <p:spPr>
          <a:xfrm>
            <a:off x="6140823" y="60386"/>
            <a:ext cx="5576041" cy="4252522"/>
          </a:xfrm>
          <a:prstGeom prst="rect">
            <a:avLst/>
          </a:prstGeom>
        </p:spPr>
      </p:pic>
      <p:pic>
        <p:nvPicPr>
          <p:cNvPr id="8" name="Content Placeholder 7" descr="A picture containing indoor, building&#10;&#10;Description generated with high confidence">
            <a:extLst>
              <a:ext uri="{FF2B5EF4-FFF2-40B4-BE49-F238E27FC236}">
                <a16:creationId xmlns:a16="http://schemas.microsoft.com/office/drawing/2014/main" id="{300260EB-6D5A-47CE-BCCD-5111828B21C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74" b="11412"/>
          <a:stretch/>
        </p:blipFill>
        <p:spPr>
          <a:xfrm>
            <a:off x="-44823" y="49306"/>
            <a:ext cx="6096001" cy="4192829"/>
          </a:xfrm>
          <a:prstGeom prst="rect">
            <a:avLst/>
          </a:prstGeom>
        </p:spPr>
      </p:pic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EBAD6A72-88E8-42F7-88B9-CAF74453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-680"/>
            <a:ext cx="0" cy="4242816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C800968E-0A99-46C4-A9B2-6A63AC66F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-2" y="4242136"/>
            <a:ext cx="12192002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>
          <a:xfrm>
            <a:off x="8471424" y="1110882"/>
            <a:ext cx="3053039" cy="1061996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n-US" b="1" u="sng" dirty="0">
                <a:latin typeface="Calibri" panose="020F0502020204030204" pitchFamily="34" charset="0"/>
                <a:cs typeface="Calibri" panose="020F0502020204030204" pitchFamily="34" charset="0"/>
              </a:rPr>
              <a:t>Precession</a:t>
            </a:r>
          </a:p>
        </p:txBody>
      </p:sp>
      <p:pic>
        <p:nvPicPr>
          <p:cNvPr id="33795" name="Picture 5" descr="precession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795141" y="1002775"/>
            <a:ext cx="6739513" cy="4852449"/>
          </a:xfrm>
          <a:prstGeom prst="rect">
            <a:avLst/>
          </a:prstGeom>
        </p:spPr>
      </p:pic>
      <p:sp>
        <p:nvSpPr>
          <p:cNvPr id="27654" name="Rectangle 6"/>
          <p:cNvSpPr>
            <a:spLocks noGrp="1"/>
          </p:cNvSpPr>
          <p:nvPr>
            <p:ph type="body" sz="half" idx="4294967295"/>
          </p:nvPr>
        </p:nvSpPr>
        <p:spPr>
          <a:xfrm>
            <a:off x="8471423" y="2243579"/>
            <a:ext cx="3053039" cy="3718875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2400" dirty="0"/>
              <a:t>Earth “wobbles” on its axis like a spinning top. </a:t>
            </a:r>
          </a:p>
          <a:p>
            <a:pPr eaLnBrk="1" hangingPunct="1">
              <a:buFont typeface="Arial" charset="0"/>
              <a:buNone/>
              <a:defRPr/>
            </a:pPr>
            <a:endParaRPr lang="en-US" sz="2400" dirty="0"/>
          </a:p>
          <a:p>
            <a:pPr marL="0" indent="0">
              <a:buNone/>
              <a:defRPr/>
            </a:pPr>
            <a:r>
              <a:rPr lang="en-US" sz="2400" dirty="0"/>
              <a:t>Every 26,000 years Earth completes one wobble.</a:t>
            </a:r>
          </a:p>
          <a:p>
            <a:pPr marL="0" indent="0">
              <a:buNone/>
              <a:defRPr/>
            </a:pPr>
            <a:endParaRPr lang="en-US" sz="2400" dirty="0"/>
          </a:p>
          <a:p>
            <a:pPr marL="0" indent="0">
              <a:buNone/>
              <a:defRPr/>
            </a:pPr>
            <a:r>
              <a:rPr lang="en-US" sz="2400" dirty="0"/>
              <a:t>Caused by Moon’s gravity.</a:t>
            </a:r>
          </a:p>
        </p:txBody>
      </p:sp>
      <p:sp>
        <p:nvSpPr>
          <p:cNvPr id="33797" name="Freeform: Shape 72">
            <a:extLst>
              <a:ext uri="{FF2B5EF4-FFF2-40B4-BE49-F238E27FC236}">
                <a16:creationId xmlns:a16="http://schemas.microsoft.com/office/drawing/2014/main" id="{43573EFB-E773-46FC-B866-B57ED2E390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983434" y="640080"/>
            <a:ext cx="2296028" cy="3569741"/>
          </a:xfrm>
          <a:custGeom>
            <a:avLst/>
            <a:gdLst>
              <a:gd name="connsiteX0" fmla="*/ 2296028 w 2296028"/>
              <a:gd name="connsiteY0" fmla="*/ 3569741 h 3569741"/>
              <a:gd name="connsiteX1" fmla="*/ 459 w 2296028"/>
              <a:gd name="connsiteY1" fmla="*/ 3569741 h 3569741"/>
              <a:gd name="connsiteX2" fmla="*/ 0 w 2296028"/>
              <a:gd name="connsiteY2" fmla="*/ 3248180 h 3569741"/>
              <a:gd name="connsiteX3" fmla="*/ 2011607 w 2296028"/>
              <a:gd name="connsiteY3" fmla="*/ 3249283 h 3569741"/>
              <a:gd name="connsiteX4" fmla="*/ 2011607 w 2296028"/>
              <a:gd name="connsiteY4" fmla="*/ 0 h 3569741"/>
              <a:gd name="connsiteX5" fmla="*/ 2296028 w 2296028"/>
              <a:gd name="connsiteY5" fmla="*/ 0 h 3569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96028" h="3569741">
                <a:moveTo>
                  <a:pt x="2296028" y="3569741"/>
                </a:moveTo>
                <a:lnTo>
                  <a:pt x="459" y="3569741"/>
                </a:lnTo>
                <a:cubicBezTo>
                  <a:pt x="-459" y="3458756"/>
                  <a:pt x="918" y="3359164"/>
                  <a:pt x="0" y="3248180"/>
                </a:cubicBezTo>
                <a:lnTo>
                  <a:pt x="2011607" y="3249283"/>
                </a:lnTo>
                <a:lnTo>
                  <a:pt x="2011607" y="0"/>
                </a:lnTo>
                <a:lnTo>
                  <a:pt x="2296028" y="0"/>
                </a:lnTo>
                <a:close/>
              </a:path>
            </a:pathLst>
          </a:custGeom>
          <a:solidFill>
            <a:srgbClr val="4C4C4C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5" descr="precession2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981200" y="595314"/>
            <a:ext cx="8229600" cy="5210175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3"/>
          <p:cNvSpPr>
            <a:spLocks noGrp="1"/>
          </p:cNvSpPr>
          <p:nvPr>
            <p:ph type="title"/>
          </p:nvPr>
        </p:nvSpPr>
        <p:spPr>
          <a:xfrm>
            <a:off x="497542" y="423078"/>
            <a:ext cx="3802855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Astronomical Clock</a:t>
            </a:r>
          </a:p>
        </p:txBody>
      </p:sp>
      <p:sp>
        <p:nvSpPr>
          <p:cNvPr id="41998" name="Rectangle 14"/>
          <p:cNvSpPr>
            <a:spLocks noGrp="1"/>
          </p:cNvSpPr>
          <p:nvPr>
            <p:ph type="body" sz="half" idx="1"/>
          </p:nvPr>
        </p:nvSpPr>
        <p:spPr>
          <a:xfrm>
            <a:off x="282804" y="2253006"/>
            <a:ext cx="4017593" cy="3970813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r>
              <a:rPr lang="en-US" sz="2400" u="sng" dirty="0"/>
              <a:t>Antikythera Mechanism</a:t>
            </a:r>
            <a:r>
              <a:rPr lang="en-US" sz="2400" dirty="0"/>
              <a:t> (150 BC)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made in Greece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31 gears – sun, moon, 5 planets, eclipses.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As complex as a 19</a:t>
            </a:r>
            <a:r>
              <a:rPr lang="en-US" sz="2400" baseline="30000" dirty="0"/>
              <a:t>th</a:t>
            </a:r>
            <a:r>
              <a:rPr lang="en-US" sz="2400" dirty="0"/>
              <a:t> century clock.</a:t>
            </a:r>
          </a:p>
        </p:txBody>
      </p:sp>
      <p:pic>
        <p:nvPicPr>
          <p:cNvPr id="37891" name="Picture 16" descr="antikythera_wikipedia_bi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/>
          <a:srcRect l="1706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A66B67B-846D-493F-B470-B9336BE4C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b="1" kern="12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Ptolemy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A tattoo on his neck&#10;&#10;Description generated with high confidence">
            <a:extLst>
              <a:ext uri="{FF2B5EF4-FFF2-40B4-BE49-F238E27FC236}">
                <a16:creationId xmlns:a16="http://schemas.microsoft.com/office/drawing/2014/main" id="{62D39D32-CAE7-41F7-B418-84805ABE4C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713" y="492573"/>
            <a:ext cx="4895762" cy="588079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/>
          </p:cNvSpPr>
          <p:nvPr>
            <p:ph type="title"/>
          </p:nvPr>
        </p:nvSpPr>
        <p:spPr>
          <a:xfrm>
            <a:off x="644652" y="405149"/>
            <a:ext cx="3667039" cy="140572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Early Astronomers</a:t>
            </a:r>
          </a:p>
        </p:txBody>
      </p:sp>
      <p:sp>
        <p:nvSpPr>
          <p:cNvPr id="49155" name="Rectangle 3"/>
          <p:cNvSpPr>
            <a:spLocks noGrp="1"/>
          </p:cNvSpPr>
          <p:nvPr>
            <p:ph type="body" sz="half" idx="2"/>
          </p:nvPr>
        </p:nvSpPr>
        <p:spPr>
          <a:xfrm>
            <a:off x="254524" y="2191871"/>
            <a:ext cx="4133121" cy="4026050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en-US" sz="2400" b="1" u="sng" dirty="0"/>
              <a:t>Claudius Ptolemy</a:t>
            </a:r>
            <a:r>
              <a:rPr lang="en-US" sz="2400" dirty="0"/>
              <a:t>  (140)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dirty="0"/>
              <a:t>-- made </a:t>
            </a:r>
            <a:r>
              <a:rPr lang="en-US" sz="2400" dirty="0" err="1"/>
              <a:t>geocentrism</a:t>
            </a:r>
            <a:r>
              <a:rPr lang="en-US" sz="2400" dirty="0"/>
              <a:t> the standard model.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dirty="0"/>
              <a:t>-- very complicated with 80 epicycles.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dirty="0"/>
              <a:t>-- explained Mars retrograde motion.</a:t>
            </a:r>
            <a:endParaRPr lang="en-US" sz="2400" b="1" u="sng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77D1452-F0B7-431E-9A24-D3F7103D8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ounded Rectangle 20">
            <a:extLst>
              <a:ext uri="{FF2B5EF4-FFF2-40B4-BE49-F238E27FC236}">
                <a16:creationId xmlns:a16="http://schemas.microsoft.com/office/drawing/2014/main" id="{A660F4F9-5DF5-4F15-BE6A-CD8648BB1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8267" y="559407"/>
            <a:ext cx="6594522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A picture containing sky, outdoor object&#10;&#10;Description generated with high confidence">
            <a:extLst>
              <a:ext uri="{FF2B5EF4-FFF2-40B4-BE49-F238E27FC236}">
                <a16:creationId xmlns:a16="http://schemas.microsoft.com/office/drawing/2014/main" id="{118CD112-3004-4D40-BF14-8084D597CD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6664"/>
          <a:stretch/>
        </p:blipFill>
        <p:spPr>
          <a:xfrm>
            <a:off x="5283708" y="722376"/>
            <a:ext cx="6263640" cy="5413248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6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AEF08D-3094-4E7A-BA05-126F87C92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Mars’ Retrograde Motion</a:t>
            </a:r>
          </a:p>
        </p:txBody>
      </p:sp>
      <p:pic>
        <p:nvPicPr>
          <p:cNvPr id="3993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rcRect l="6503" r="5052" b="-1"/>
          <a:stretch>
            <a:fillRect/>
          </a:stretch>
        </p:blipFill>
        <p:spPr>
          <a:xfrm>
            <a:off x="1679720" y="1675227"/>
            <a:ext cx="8832560" cy="439419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B4F6ED-5515-48F1-B0AA-6CFA46F79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b="1" kern="12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Copernicus</a:t>
            </a:r>
          </a:p>
        </p:txBody>
      </p:sp>
      <p:pic>
        <p:nvPicPr>
          <p:cNvPr id="5" name="Content Placeholder 4" descr="A picture containing text&#10;&#10;Description generated with high confidence">
            <a:extLst>
              <a:ext uri="{FF2B5EF4-FFF2-40B4-BE49-F238E27FC236}">
                <a16:creationId xmlns:a16="http://schemas.microsoft.com/office/drawing/2014/main" id="{9FA09BA5-FCE1-4608-BA52-6C6B6988DF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124" y="492573"/>
            <a:ext cx="3998941" cy="588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0202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/>
          </p:cNvSpPr>
          <p:nvPr>
            <p:ph type="title"/>
          </p:nvPr>
        </p:nvSpPr>
        <p:spPr>
          <a:xfrm>
            <a:off x="648929" y="164970"/>
            <a:ext cx="3651467" cy="151300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Early Astronomers</a:t>
            </a:r>
          </a:p>
        </p:txBody>
      </p:sp>
      <p:sp>
        <p:nvSpPr>
          <p:cNvPr id="58371" name="Rectangle 3"/>
          <p:cNvSpPr>
            <a:spLocks noGrp="1"/>
          </p:cNvSpPr>
          <p:nvPr>
            <p:ph type="body" sz="half" idx="2"/>
          </p:nvPr>
        </p:nvSpPr>
        <p:spPr>
          <a:xfrm>
            <a:off x="268664" y="2102178"/>
            <a:ext cx="4227922" cy="4121642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en-US" sz="2400" b="1" u="sng" dirty="0"/>
              <a:t>Nicolaus Copernicus</a:t>
            </a:r>
            <a:r>
              <a:rPr lang="en-US" sz="2400" dirty="0"/>
              <a:t> (1473 – 1543)</a:t>
            </a:r>
          </a:p>
          <a:p>
            <a:endParaRPr lang="en-US" sz="2400" dirty="0"/>
          </a:p>
          <a:p>
            <a:r>
              <a:rPr lang="en-US" sz="2400" i="1" dirty="0"/>
              <a:t>Heliocentric Model</a:t>
            </a:r>
            <a:r>
              <a:rPr lang="en-US" sz="2400" dirty="0"/>
              <a:t>:  Sun is at the center of universe.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dirty="0"/>
              <a:t>Simple… no epicycles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dirty="0"/>
              <a:t>Not accepted until Galileo 100 years later</a:t>
            </a:r>
            <a:endParaRPr lang="en-US" sz="2400" b="1" u="sng" dirty="0"/>
          </a:p>
        </p:txBody>
      </p:sp>
      <p:pic>
        <p:nvPicPr>
          <p:cNvPr id="9" name="Picture Placeholder 8" descr="A close up of a piece of paper&#10;&#10;Description generated with high confidence">
            <a:extLst>
              <a:ext uri="{FF2B5EF4-FFF2-40B4-BE49-F238E27FC236}">
                <a16:creationId xmlns:a16="http://schemas.microsoft.com/office/drawing/2014/main" id="{D7CAAA25-4C84-4D09-BE61-AC7A5CE1BB4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8" r="-2" b="2988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5" descr="geocentric vs heliocentric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2947989" y="463550"/>
            <a:ext cx="6296025" cy="5715000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/>
          </p:cNvSpPr>
          <p:nvPr>
            <p:ph type="title"/>
          </p:nvPr>
        </p:nvSpPr>
        <p:spPr>
          <a:xfrm>
            <a:off x="648930" y="398309"/>
            <a:ext cx="3651467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Early Astronomers</a:t>
            </a:r>
          </a:p>
        </p:txBody>
      </p:sp>
      <p:sp>
        <p:nvSpPr>
          <p:cNvPr id="61443" name="Rectangle 3"/>
          <p:cNvSpPr>
            <a:spLocks noGrp="1"/>
          </p:cNvSpPr>
          <p:nvPr>
            <p:ph type="body" sz="half" idx="2"/>
          </p:nvPr>
        </p:nvSpPr>
        <p:spPr>
          <a:xfrm>
            <a:off x="296944" y="2438400"/>
            <a:ext cx="4003453" cy="378541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b="1" u="sng" dirty="0"/>
              <a:t>Tycho Brahe</a:t>
            </a:r>
            <a:r>
              <a:rPr lang="en-US" sz="2000" dirty="0"/>
              <a:t>  (1546 – 1601)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r>
              <a:rPr lang="en-US" sz="2000" dirty="0"/>
              <a:t>made very accurate star charts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r>
              <a:rPr lang="en-US" sz="2000" dirty="0"/>
              <a:t>based ideas on actual observations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r>
              <a:rPr lang="en-US" sz="2000" dirty="0"/>
              <a:t>Sun and Moon orbit Earth, but other planets orbit Sun.</a:t>
            </a:r>
            <a:endParaRPr lang="en-US" sz="2000" b="1" u="sng" dirty="0"/>
          </a:p>
        </p:txBody>
      </p:sp>
      <p:pic>
        <p:nvPicPr>
          <p:cNvPr id="6" name="Picture Placeholder 5" descr="A close up of a person&#10;&#10;Description generated with high confidence">
            <a:extLst>
              <a:ext uri="{FF2B5EF4-FFF2-40B4-BE49-F238E27FC236}">
                <a16:creationId xmlns:a16="http://schemas.microsoft.com/office/drawing/2014/main" id="{0EE3463F-83C1-4889-8F52-EA98CEDE940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37" b="16693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Content Placeholder 3" descr="tycho_brahe_web.jpg"/>
          <p:cNvPicPr>
            <a:picLocks noGrp="1" noChangeAspect="1"/>
          </p:cNvPicPr>
          <p:nvPr>
            <p:ph/>
          </p:nvPr>
        </p:nvPicPr>
        <p:blipFill>
          <a:blip r:embed="rId2"/>
          <a:srcRect l="-19930" r="-19930"/>
          <a:stretch>
            <a:fillRect/>
          </a:stretch>
        </p:blipFill>
        <p:spPr>
          <a:xfrm>
            <a:off x="969264" y="274639"/>
            <a:ext cx="10040112" cy="6345617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355</Words>
  <Application>Microsoft Office PowerPoint</Application>
  <PresentationFormat>Widescreen</PresentationFormat>
  <Paragraphs>84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Segoe UI Symbol</vt:lpstr>
      <vt:lpstr>Office Theme</vt:lpstr>
      <vt:lpstr>1_Office Theme</vt:lpstr>
      <vt:lpstr>Early Philosophers</vt:lpstr>
      <vt:lpstr>Aristotle’s Universe</vt:lpstr>
      <vt:lpstr>Geocentric Model</vt:lpstr>
      <vt:lpstr>Parallax</vt:lpstr>
      <vt:lpstr>Parallax</vt:lpstr>
      <vt:lpstr>Early Philosophers</vt:lpstr>
      <vt:lpstr>Early Philosophers</vt:lpstr>
      <vt:lpstr>Farnese Globe</vt:lpstr>
      <vt:lpstr>Precession</vt:lpstr>
      <vt:lpstr>PowerPoint Presentation</vt:lpstr>
      <vt:lpstr>Astronomical Clock</vt:lpstr>
      <vt:lpstr>Ptolemy</vt:lpstr>
      <vt:lpstr>Early Astronomers</vt:lpstr>
      <vt:lpstr>Mars’ Retrograde Motion</vt:lpstr>
      <vt:lpstr>Copernicus</vt:lpstr>
      <vt:lpstr>Early Astronomers</vt:lpstr>
      <vt:lpstr>PowerPoint Presentation</vt:lpstr>
      <vt:lpstr>Early Astronomers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Early Philosophers</dc:title>
  <dc:creator>Michael Freedman</dc:creator>
  <cp:lastModifiedBy>M F</cp:lastModifiedBy>
  <cp:revision>3</cp:revision>
  <dcterms:created xsi:type="dcterms:W3CDTF">2018-09-12T00:12:15Z</dcterms:created>
  <dcterms:modified xsi:type="dcterms:W3CDTF">2021-09-04T21:44:45Z</dcterms:modified>
</cp:coreProperties>
</file>