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3"/>
  </p:notesMasterIdLst>
  <p:sldIdLst>
    <p:sldId id="816" r:id="rId3"/>
    <p:sldId id="817" r:id="rId4"/>
    <p:sldId id="818" r:id="rId5"/>
    <p:sldId id="819" r:id="rId6"/>
    <p:sldId id="838" r:id="rId7"/>
    <p:sldId id="837" r:id="rId8"/>
    <p:sldId id="821" r:id="rId9"/>
    <p:sldId id="271" r:id="rId10"/>
    <p:sldId id="822" r:id="rId11"/>
    <p:sldId id="823" r:id="rId12"/>
    <p:sldId id="824" r:id="rId13"/>
    <p:sldId id="825" r:id="rId14"/>
    <p:sldId id="826" r:id="rId15"/>
    <p:sldId id="827" r:id="rId16"/>
    <p:sldId id="828" r:id="rId17"/>
    <p:sldId id="273" r:id="rId18"/>
    <p:sldId id="829" r:id="rId19"/>
    <p:sldId id="835" r:id="rId20"/>
    <p:sldId id="836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6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A263C6-B472-41C2-963E-4F92A4CCFD50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0C07884-FEDE-4A46-9808-4374269643F0}">
      <dgm:prSet/>
      <dgm:spPr/>
      <dgm:t>
        <a:bodyPr/>
        <a:lstStyle/>
        <a:p>
          <a:r>
            <a:rPr lang="en-US"/>
            <a:t>“Downers”</a:t>
          </a:r>
        </a:p>
      </dgm:t>
    </dgm:pt>
    <dgm:pt modelId="{04929E62-02FD-4825-8D4F-3BE8265BABD3}" type="parTrans" cxnId="{1403B6DB-F300-48DD-B2EB-B240EA897D78}">
      <dgm:prSet/>
      <dgm:spPr/>
      <dgm:t>
        <a:bodyPr/>
        <a:lstStyle/>
        <a:p>
          <a:endParaRPr lang="en-US"/>
        </a:p>
      </dgm:t>
    </dgm:pt>
    <dgm:pt modelId="{9ED0BA31-02C4-423E-8C46-9495013744D0}" type="sibTrans" cxnId="{1403B6DB-F300-48DD-B2EB-B240EA897D78}">
      <dgm:prSet/>
      <dgm:spPr/>
      <dgm:t>
        <a:bodyPr/>
        <a:lstStyle/>
        <a:p>
          <a:endParaRPr lang="en-US"/>
        </a:p>
      </dgm:t>
    </dgm:pt>
    <dgm:pt modelId="{D15E277F-0EF3-4AFA-96EA-61D786836D2A}">
      <dgm:prSet/>
      <dgm:spPr/>
      <dgm:t>
        <a:bodyPr/>
        <a:lstStyle/>
        <a:p>
          <a:r>
            <a:rPr lang="en-US" dirty="0"/>
            <a:t>Often used to treat insomnia</a:t>
          </a:r>
        </a:p>
      </dgm:t>
    </dgm:pt>
    <dgm:pt modelId="{90C3B0A4-506E-47B9-B66E-C9503A6FFB57}" type="parTrans" cxnId="{895196F0-2B2D-462D-89B2-23B0A7792EED}">
      <dgm:prSet/>
      <dgm:spPr/>
      <dgm:t>
        <a:bodyPr/>
        <a:lstStyle/>
        <a:p>
          <a:endParaRPr lang="en-US"/>
        </a:p>
      </dgm:t>
    </dgm:pt>
    <dgm:pt modelId="{87A5A150-C201-4B1E-8CEC-7A0DBF3FE167}" type="sibTrans" cxnId="{895196F0-2B2D-462D-89B2-23B0A7792EED}">
      <dgm:prSet/>
      <dgm:spPr/>
      <dgm:t>
        <a:bodyPr/>
        <a:lstStyle/>
        <a:p>
          <a:endParaRPr lang="en-US"/>
        </a:p>
      </dgm:t>
    </dgm:pt>
    <dgm:pt modelId="{EA2EF093-28F1-49DE-A978-00ED50758322}">
      <dgm:prSet/>
      <dgm:spPr/>
      <dgm:t>
        <a:bodyPr/>
        <a:lstStyle/>
        <a:p>
          <a:r>
            <a:rPr lang="en-US"/>
            <a:t>Can interfere with sleep patterns and cause dependence</a:t>
          </a:r>
        </a:p>
      </dgm:t>
    </dgm:pt>
    <dgm:pt modelId="{BA703020-1FDE-49BF-A5FA-CAA584E00786}" type="parTrans" cxnId="{7CF0A651-FDF0-4CBF-BB9E-ACB5D918B5FF}">
      <dgm:prSet/>
      <dgm:spPr/>
      <dgm:t>
        <a:bodyPr/>
        <a:lstStyle/>
        <a:p>
          <a:endParaRPr lang="en-US"/>
        </a:p>
      </dgm:t>
    </dgm:pt>
    <dgm:pt modelId="{7E7FA7AE-1BD2-4BD7-9110-5F15956D903E}" type="sibTrans" cxnId="{7CF0A651-FDF0-4CBF-BB9E-ACB5D918B5FF}">
      <dgm:prSet/>
      <dgm:spPr/>
      <dgm:t>
        <a:bodyPr/>
        <a:lstStyle/>
        <a:p>
          <a:endParaRPr lang="en-US"/>
        </a:p>
      </dgm:t>
    </dgm:pt>
    <dgm:pt modelId="{1B717B27-9591-4B75-85CC-F0EA395893BE}">
      <dgm:prSet/>
      <dgm:spPr/>
      <dgm:t>
        <a:bodyPr/>
        <a:lstStyle/>
        <a:p>
          <a:r>
            <a:rPr lang="en-US"/>
            <a:t>Effects are similar to alcohol</a:t>
          </a:r>
        </a:p>
      </dgm:t>
    </dgm:pt>
    <dgm:pt modelId="{83ACC7D5-BC24-44B6-8329-E40466430519}" type="parTrans" cxnId="{099946B2-E831-4DA6-B9F4-750C79BAF6BB}">
      <dgm:prSet/>
      <dgm:spPr/>
      <dgm:t>
        <a:bodyPr/>
        <a:lstStyle/>
        <a:p>
          <a:endParaRPr lang="en-US"/>
        </a:p>
      </dgm:t>
    </dgm:pt>
    <dgm:pt modelId="{85D0DC2B-7946-4D1C-B49E-324FB2C4F58F}" type="sibTrans" cxnId="{099946B2-E831-4DA6-B9F4-750C79BAF6BB}">
      <dgm:prSet/>
      <dgm:spPr/>
      <dgm:t>
        <a:bodyPr/>
        <a:lstStyle/>
        <a:p>
          <a:endParaRPr lang="en-US"/>
        </a:p>
      </dgm:t>
    </dgm:pt>
    <dgm:pt modelId="{9154C8C2-1566-4713-8134-F5B69A321D98}" type="pres">
      <dgm:prSet presAssocID="{4DA263C6-B472-41C2-963E-4F92A4CCFD50}" presName="root" presStyleCnt="0">
        <dgm:presLayoutVars>
          <dgm:dir/>
          <dgm:resizeHandles val="exact"/>
        </dgm:presLayoutVars>
      </dgm:prSet>
      <dgm:spPr/>
    </dgm:pt>
    <dgm:pt modelId="{24175E3A-F000-4CCC-ADEA-81735E2BDC6E}" type="pres">
      <dgm:prSet presAssocID="{80C07884-FEDE-4A46-9808-4374269643F0}" presName="compNode" presStyleCnt="0"/>
      <dgm:spPr/>
    </dgm:pt>
    <dgm:pt modelId="{820EB2B8-E70E-478E-985D-591BC1ECBD9E}" type="pres">
      <dgm:prSet presAssocID="{80C07884-FEDE-4A46-9808-4374269643F0}" presName="bgRect" presStyleLbl="bgShp" presStyleIdx="0" presStyleCnt="4"/>
      <dgm:spPr/>
    </dgm:pt>
    <dgm:pt modelId="{3DCC9BA9-BE14-4499-A852-4129056CB400}" type="pres">
      <dgm:prSet presAssocID="{80C07884-FEDE-4A46-9808-4374269643F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240A2E26-82B0-4DA8-AAB6-82E8D1D0E8F2}" type="pres">
      <dgm:prSet presAssocID="{80C07884-FEDE-4A46-9808-4374269643F0}" presName="spaceRect" presStyleCnt="0"/>
      <dgm:spPr/>
    </dgm:pt>
    <dgm:pt modelId="{1BDDCEC1-24A1-49F0-86D9-177CE75CA64A}" type="pres">
      <dgm:prSet presAssocID="{80C07884-FEDE-4A46-9808-4374269643F0}" presName="parTx" presStyleLbl="revTx" presStyleIdx="0" presStyleCnt="4">
        <dgm:presLayoutVars>
          <dgm:chMax val="0"/>
          <dgm:chPref val="0"/>
        </dgm:presLayoutVars>
      </dgm:prSet>
      <dgm:spPr/>
    </dgm:pt>
    <dgm:pt modelId="{AD8AB4A7-F048-4736-95CA-E08B9268844B}" type="pres">
      <dgm:prSet presAssocID="{9ED0BA31-02C4-423E-8C46-9495013744D0}" presName="sibTrans" presStyleCnt="0"/>
      <dgm:spPr/>
    </dgm:pt>
    <dgm:pt modelId="{8D9360C0-81FD-4445-887B-E14FD94732BF}" type="pres">
      <dgm:prSet presAssocID="{D15E277F-0EF3-4AFA-96EA-61D786836D2A}" presName="compNode" presStyleCnt="0"/>
      <dgm:spPr/>
    </dgm:pt>
    <dgm:pt modelId="{17F1A03C-9E3E-4909-BB25-4DA276373133}" type="pres">
      <dgm:prSet presAssocID="{D15E277F-0EF3-4AFA-96EA-61D786836D2A}" presName="bgRect" presStyleLbl="bgShp" presStyleIdx="1" presStyleCnt="4"/>
      <dgm:spPr/>
    </dgm:pt>
    <dgm:pt modelId="{2269B927-7626-4161-8350-96BF1989902E}" type="pres">
      <dgm:prSet presAssocID="{D15E277F-0EF3-4AFA-96EA-61D786836D2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28846426-0A05-455B-8A76-D41883E9A863}" type="pres">
      <dgm:prSet presAssocID="{D15E277F-0EF3-4AFA-96EA-61D786836D2A}" presName="spaceRect" presStyleCnt="0"/>
      <dgm:spPr/>
    </dgm:pt>
    <dgm:pt modelId="{DA1B74BD-2FA6-4FD0-B06B-441A6E6BCB34}" type="pres">
      <dgm:prSet presAssocID="{D15E277F-0EF3-4AFA-96EA-61D786836D2A}" presName="parTx" presStyleLbl="revTx" presStyleIdx="1" presStyleCnt="4">
        <dgm:presLayoutVars>
          <dgm:chMax val="0"/>
          <dgm:chPref val="0"/>
        </dgm:presLayoutVars>
      </dgm:prSet>
      <dgm:spPr/>
    </dgm:pt>
    <dgm:pt modelId="{54AA1D16-2E8A-4F06-9453-585F80A30B18}" type="pres">
      <dgm:prSet presAssocID="{87A5A150-C201-4B1E-8CEC-7A0DBF3FE167}" presName="sibTrans" presStyleCnt="0"/>
      <dgm:spPr/>
    </dgm:pt>
    <dgm:pt modelId="{B5C302A2-B6EE-451B-A891-57887423E6F3}" type="pres">
      <dgm:prSet presAssocID="{EA2EF093-28F1-49DE-A978-00ED50758322}" presName="compNode" presStyleCnt="0"/>
      <dgm:spPr/>
    </dgm:pt>
    <dgm:pt modelId="{33E36037-000E-4A9E-AE92-3D64B2B62084}" type="pres">
      <dgm:prSet presAssocID="{EA2EF093-28F1-49DE-A978-00ED50758322}" presName="bgRect" presStyleLbl="bgShp" presStyleIdx="2" presStyleCnt="4"/>
      <dgm:spPr/>
    </dgm:pt>
    <dgm:pt modelId="{55130C61-29AD-42D6-A124-0884E1BD4CA6}" type="pres">
      <dgm:prSet presAssocID="{EA2EF093-28F1-49DE-A978-00ED5075832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leep"/>
        </a:ext>
      </dgm:extLst>
    </dgm:pt>
    <dgm:pt modelId="{FA769525-C821-4E4D-90C2-369C0D4FF828}" type="pres">
      <dgm:prSet presAssocID="{EA2EF093-28F1-49DE-A978-00ED50758322}" presName="spaceRect" presStyleCnt="0"/>
      <dgm:spPr/>
    </dgm:pt>
    <dgm:pt modelId="{399094BF-DABE-4008-B77A-D70AAFDE6881}" type="pres">
      <dgm:prSet presAssocID="{EA2EF093-28F1-49DE-A978-00ED50758322}" presName="parTx" presStyleLbl="revTx" presStyleIdx="2" presStyleCnt="4">
        <dgm:presLayoutVars>
          <dgm:chMax val="0"/>
          <dgm:chPref val="0"/>
        </dgm:presLayoutVars>
      </dgm:prSet>
      <dgm:spPr/>
    </dgm:pt>
    <dgm:pt modelId="{2D920891-5F2F-45F6-A8E2-807A6DA72CF5}" type="pres">
      <dgm:prSet presAssocID="{7E7FA7AE-1BD2-4BD7-9110-5F15956D903E}" presName="sibTrans" presStyleCnt="0"/>
      <dgm:spPr/>
    </dgm:pt>
    <dgm:pt modelId="{90200C78-B75A-4631-B850-0D5437DA4CDC}" type="pres">
      <dgm:prSet presAssocID="{1B717B27-9591-4B75-85CC-F0EA395893BE}" presName="compNode" presStyleCnt="0"/>
      <dgm:spPr/>
    </dgm:pt>
    <dgm:pt modelId="{BFC9DE9A-3C1C-45E8-B03B-593AA0C2C4D2}" type="pres">
      <dgm:prSet presAssocID="{1B717B27-9591-4B75-85CC-F0EA395893BE}" presName="bgRect" presStyleLbl="bgShp" presStyleIdx="3" presStyleCnt="4"/>
      <dgm:spPr/>
    </dgm:pt>
    <dgm:pt modelId="{3EFF9B80-D7D6-4163-9688-1CF9F2893087}" type="pres">
      <dgm:prSet presAssocID="{1B717B27-9591-4B75-85CC-F0EA395893B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ttle"/>
        </a:ext>
      </dgm:extLst>
    </dgm:pt>
    <dgm:pt modelId="{5F638D67-663A-48A4-9FC6-73BA1DBBC8D5}" type="pres">
      <dgm:prSet presAssocID="{1B717B27-9591-4B75-85CC-F0EA395893BE}" presName="spaceRect" presStyleCnt="0"/>
      <dgm:spPr/>
    </dgm:pt>
    <dgm:pt modelId="{4C75DCF8-C56B-4DBF-AE72-2A68A2655AB5}" type="pres">
      <dgm:prSet presAssocID="{1B717B27-9591-4B75-85CC-F0EA395893B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17D4900-5131-458A-BF35-EC598E96DABD}" type="presOf" srcId="{4DA263C6-B472-41C2-963E-4F92A4CCFD50}" destId="{9154C8C2-1566-4713-8134-F5B69A321D98}" srcOrd="0" destOrd="0" presId="urn:microsoft.com/office/officeart/2018/2/layout/IconVerticalSolidList"/>
    <dgm:cxn modelId="{0A893950-603E-490D-84B8-2B8B59579647}" type="presOf" srcId="{80C07884-FEDE-4A46-9808-4374269643F0}" destId="{1BDDCEC1-24A1-49F0-86D9-177CE75CA64A}" srcOrd="0" destOrd="0" presId="urn:microsoft.com/office/officeart/2018/2/layout/IconVerticalSolidList"/>
    <dgm:cxn modelId="{7CF0A651-FDF0-4CBF-BB9E-ACB5D918B5FF}" srcId="{4DA263C6-B472-41C2-963E-4F92A4CCFD50}" destId="{EA2EF093-28F1-49DE-A978-00ED50758322}" srcOrd="2" destOrd="0" parTransId="{BA703020-1FDE-49BF-A5FA-CAA584E00786}" sibTransId="{7E7FA7AE-1BD2-4BD7-9110-5F15956D903E}"/>
    <dgm:cxn modelId="{DD111B59-415D-4442-BEF1-3E24A500C7A7}" type="presOf" srcId="{EA2EF093-28F1-49DE-A978-00ED50758322}" destId="{399094BF-DABE-4008-B77A-D70AAFDE6881}" srcOrd="0" destOrd="0" presId="urn:microsoft.com/office/officeart/2018/2/layout/IconVerticalSolidList"/>
    <dgm:cxn modelId="{267585A5-BD5F-4133-B5AF-0626BADE2601}" type="presOf" srcId="{1B717B27-9591-4B75-85CC-F0EA395893BE}" destId="{4C75DCF8-C56B-4DBF-AE72-2A68A2655AB5}" srcOrd="0" destOrd="0" presId="urn:microsoft.com/office/officeart/2018/2/layout/IconVerticalSolidList"/>
    <dgm:cxn modelId="{099946B2-E831-4DA6-B9F4-750C79BAF6BB}" srcId="{4DA263C6-B472-41C2-963E-4F92A4CCFD50}" destId="{1B717B27-9591-4B75-85CC-F0EA395893BE}" srcOrd="3" destOrd="0" parTransId="{83ACC7D5-BC24-44B6-8329-E40466430519}" sibTransId="{85D0DC2B-7946-4D1C-B49E-324FB2C4F58F}"/>
    <dgm:cxn modelId="{1403B6DB-F300-48DD-B2EB-B240EA897D78}" srcId="{4DA263C6-B472-41C2-963E-4F92A4CCFD50}" destId="{80C07884-FEDE-4A46-9808-4374269643F0}" srcOrd="0" destOrd="0" parTransId="{04929E62-02FD-4825-8D4F-3BE8265BABD3}" sibTransId="{9ED0BA31-02C4-423E-8C46-9495013744D0}"/>
    <dgm:cxn modelId="{A3E54FE9-B655-43D0-9975-1D89D8AA73BC}" type="presOf" srcId="{D15E277F-0EF3-4AFA-96EA-61D786836D2A}" destId="{DA1B74BD-2FA6-4FD0-B06B-441A6E6BCB34}" srcOrd="0" destOrd="0" presId="urn:microsoft.com/office/officeart/2018/2/layout/IconVerticalSolidList"/>
    <dgm:cxn modelId="{895196F0-2B2D-462D-89B2-23B0A7792EED}" srcId="{4DA263C6-B472-41C2-963E-4F92A4CCFD50}" destId="{D15E277F-0EF3-4AFA-96EA-61D786836D2A}" srcOrd="1" destOrd="0" parTransId="{90C3B0A4-506E-47B9-B66E-C9503A6FFB57}" sibTransId="{87A5A150-C201-4B1E-8CEC-7A0DBF3FE167}"/>
    <dgm:cxn modelId="{5FB8C7B5-3E67-4CF3-8AD7-20304D8B55E1}" type="presParOf" srcId="{9154C8C2-1566-4713-8134-F5B69A321D98}" destId="{24175E3A-F000-4CCC-ADEA-81735E2BDC6E}" srcOrd="0" destOrd="0" presId="urn:microsoft.com/office/officeart/2018/2/layout/IconVerticalSolidList"/>
    <dgm:cxn modelId="{7E9E25F0-BA30-4882-83C0-B68F3F52E816}" type="presParOf" srcId="{24175E3A-F000-4CCC-ADEA-81735E2BDC6E}" destId="{820EB2B8-E70E-478E-985D-591BC1ECBD9E}" srcOrd="0" destOrd="0" presId="urn:microsoft.com/office/officeart/2018/2/layout/IconVerticalSolidList"/>
    <dgm:cxn modelId="{479150A4-10EE-48A8-BC8B-764D3E4C8A86}" type="presParOf" srcId="{24175E3A-F000-4CCC-ADEA-81735E2BDC6E}" destId="{3DCC9BA9-BE14-4499-A852-4129056CB400}" srcOrd="1" destOrd="0" presId="urn:microsoft.com/office/officeart/2018/2/layout/IconVerticalSolidList"/>
    <dgm:cxn modelId="{F508F939-50AA-4E83-BD79-1EFFF7EDCC2B}" type="presParOf" srcId="{24175E3A-F000-4CCC-ADEA-81735E2BDC6E}" destId="{240A2E26-82B0-4DA8-AAB6-82E8D1D0E8F2}" srcOrd="2" destOrd="0" presId="urn:microsoft.com/office/officeart/2018/2/layout/IconVerticalSolidList"/>
    <dgm:cxn modelId="{51EEA4EF-0DCD-4DE2-9204-6D9F2C2831B4}" type="presParOf" srcId="{24175E3A-F000-4CCC-ADEA-81735E2BDC6E}" destId="{1BDDCEC1-24A1-49F0-86D9-177CE75CA64A}" srcOrd="3" destOrd="0" presId="urn:microsoft.com/office/officeart/2018/2/layout/IconVerticalSolidList"/>
    <dgm:cxn modelId="{1B761623-F73D-4049-A50D-E81DD3856967}" type="presParOf" srcId="{9154C8C2-1566-4713-8134-F5B69A321D98}" destId="{AD8AB4A7-F048-4736-95CA-E08B9268844B}" srcOrd="1" destOrd="0" presId="urn:microsoft.com/office/officeart/2018/2/layout/IconVerticalSolidList"/>
    <dgm:cxn modelId="{BCD8E8BB-2AF7-4ADA-B57D-99C097B346C5}" type="presParOf" srcId="{9154C8C2-1566-4713-8134-F5B69A321D98}" destId="{8D9360C0-81FD-4445-887B-E14FD94732BF}" srcOrd="2" destOrd="0" presId="urn:microsoft.com/office/officeart/2018/2/layout/IconVerticalSolidList"/>
    <dgm:cxn modelId="{E61A95AF-71B2-4AA3-9A49-7F6B494BDB9C}" type="presParOf" srcId="{8D9360C0-81FD-4445-887B-E14FD94732BF}" destId="{17F1A03C-9E3E-4909-BB25-4DA276373133}" srcOrd="0" destOrd="0" presId="urn:microsoft.com/office/officeart/2018/2/layout/IconVerticalSolidList"/>
    <dgm:cxn modelId="{87DA4798-0DD4-4E4A-A2D1-285DAE56129E}" type="presParOf" srcId="{8D9360C0-81FD-4445-887B-E14FD94732BF}" destId="{2269B927-7626-4161-8350-96BF1989902E}" srcOrd="1" destOrd="0" presId="urn:microsoft.com/office/officeart/2018/2/layout/IconVerticalSolidList"/>
    <dgm:cxn modelId="{85B10D84-EA03-46C6-B46C-5367A2256CAD}" type="presParOf" srcId="{8D9360C0-81FD-4445-887B-E14FD94732BF}" destId="{28846426-0A05-455B-8A76-D41883E9A863}" srcOrd="2" destOrd="0" presId="urn:microsoft.com/office/officeart/2018/2/layout/IconVerticalSolidList"/>
    <dgm:cxn modelId="{35391690-DDE3-42B2-9661-12DA724A4F30}" type="presParOf" srcId="{8D9360C0-81FD-4445-887B-E14FD94732BF}" destId="{DA1B74BD-2FA6-4FD0-B06B-441A6E6BCB34}" srcOrd="3" destOrd="0" presId="urn:microsoft.com/office/officeart/2018/2/layout/IconVerticalSolidList"/>
    <dgm:cxn modelId="{F982B923-C32C-45A6-942F-6F50773B4F7D}" type="presParOf" srcId="{9154C8C2-1566-4713-8134-F5B69A321D98}" destId="{54AA1D16-2E8A-4F06-9453-585F80A30B18}" srcOrd="3" destOrd="0" presId="urn:microsoft.com/office/officeart/2018/2/layout/IconVerticalSolidList"/>
    <dgm:cxn modelId="{A74E38AB-4616-4396-A549-8F1BECD186DA}" type="presParOf" srcId="{9154C8C2-1566-4713-8134-F5B69A321D98}" destId="{B5C302A2-B6EE-451B-A891-57887423E6F3}" srcOrd="4" destOrd="0" presId="urn:microsoft.com/office/officeart/2018/2/layout/IconVerticalSolidList"/>
    <dgm:cxn modelId="{052AFA1C-6536-4C25-8203-09EC807C72F4}" type="presParOf" srcId="{B5C302A2-B6EE-451B-A891-57887423E6F3}" destId="{33E36037-000E-4A9E-AE92-3D64B2B62084}" srcOrd="0" destOrd="0" presId="urn:microsoft.com/office/officeart/2018/2/layout/IconVerticalSolidList"/>
    <dgm:cxn modelId="{FE9D1E74-71C1-4FDB-87AF-65E3AF2C7140}" type="presParOf" srcId="{B5C302A2-B6EE-451B-A891-57887423E6F3}" destId="{55130C61-29AD-42D6-A124-0884E1BD4CA6}" srcOrd="1" destOrd="0" presId="urn:microsoft.com/office/officeart/2018/2/layout/IconVerticalSolidList"/>
    <dgm:cxn modelId="{1B9E5A61-5BD2-4B1A-8FC8-0E3D3397F542}" type="presParOf" srcId="{B5C302A2-B6EE-451B-A891-57887423E6F3}" destId="{FA769525-C821-4E4D-90C2-369C0D4FF828}" srcOrd="2" destOrd="0" presId="urn:microsoft.com/office/officeart/2018/2/layout/IconVerticalSolidList"/>
    <dgm:cxn modelId="{03D7A65D-CB03-4BA0-9548-62F1B2F5474F}" type="presParOf" srcId="{B5C302A2-B6EE-451B-A891-57887423E6F3}" destId="{399094BF-DABE-4008-B77A-D70AAFDE6881}" srcOrd="3" destOrd="0" presId="urn:microsoft.com/office/officeart/2018/2/layout/IconVerticalSolidList"/>
    <dgm:cxn modelId="{AF50550B-26F0-44D9-BEE0-B6C44B0482A9}" type="presParOf" srcId="{9154C8C2-1566-4713-8134-F5B69A321D98}" destId="{2D920891-5F2F-45F6-A8E2-807A6DA72CF5}" srcOrd="5" destOrd="0" presId="urn:microsoft.com/office/officeart/2018/2/layout/IconVerticalSolidList"/>
    <dgm:cxn modelId="{8E00EAD9-E8A2-4229-AE3B-CC8E34BA27E8}" type="presParOf" srcId="{9154C8C2-1566-4713-8134-F5B69A321D98}" destId="{90200C78-B75A-4631-B850-0D5437DA4CDC}" srcOrd="6" destOrd="0" presId="urn:microsoft.com/office/officeart/2018/2/layout/IconVerticalSolidList"/>
    <dgm:cxn modelId="{E4AE86DE-978C-40CD-925E-F83143627954}" type="presParOf" srcId="{90200C78-B75A-4631-B850-0D5437DA4CDC}" destId="{BFC9DE9A-3C1C-45E8-B03B-593AA0C2C4D2}" srcOrd="0" destOrd="0" presId="urn:microsoft.com/office/officeart/2018/2/layout/IconVerticalSolidList"/>
    <dgm:cxn modelId="{B7F214AD-1E6A-49F3-A724-15083AA69E3F}" type="presParOf" srcId="{90200C78-B75A-4631-B850-0D5437DA4CDC}" destId="{3EFF9B80-D7D6-4163-9688-1CF9F2893087}" srcOrd="1" destOrd="0" presId="urn:microsoft.com/office/officeart/2018/2/layout/IconVerticalSolidList"/>
    <dgm:cxn modelId="{D806A880-625C-4509-95C7-6B3654254F4E}" type="presParOf" srcId="{90200C78-B75A-4631-B850-0D5437DA4CDC}" destId="{5F638D67-663A-48A4-9FC6-73BA1DBBC8D5}" srcOrd="2" destOrd="0" presId="urn:microsoft.com/office/officeart/2018/2/layout/IconVerticalSolidList"/>
    <dgm:cxn modelId="{E59FD636-F31C-4A6D-B789-67A82F148C0A}" type="presParOf" srcId="{90200C78-B75A-4631-B850-0D5437DA4CDC}" destId="{4C75DCF8-C56B-4DBF-AE72-2A68A2655AB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77D4EF-8D9F-4292-9D1F-21722C95284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7C0BB21-5CC6-4233-B755-52063A1798C1}">
      <dgm:prSet/>
      <dgm:spPr/>
      <dgm:t>
        <a:bodyPr/>
        <a:lstStyle/>
        <a:p>
          <a:r>
            <a:rPr lang="en-US"/>
            <a:t>Includes opium, morphine, and heroin</a:t>
          </a:r>
        </a:p>
      </dgm:t>
    </dgm:pt>
    <dgm:pt modelId="{4B6806A3-896D-4F22-9FCD-59C8A26B2860}" type="parTrans" cxnId="{2BBA13D4-889E-4020-A243-8BFFDF2DED89}">
      <dgm:prSet/>
      <dgm:spPr/>
      <dgm:t>
        <a:bodyPr/>
        <a:lstStyle/>
        <a:p>
          <a:endParaRPr lang="en-US"/>
        </a:p>
      </dgm:t>
    </dgm:pt>
    <dgm:pt modelId="{24B05761-098C-445B-8CE3-4D89FA53F1DD}" type="sibTrans" cxnId="{2BBA13D4-889E-4020-A243-8BFFDF2DED89}">
      <dgm:prSet/>
      <dgm:spPr/>
      <dgm:t>
        <a:bodyPr/>
        <a:lstStyle/>
        <a:p>
          <a:endParaRPr lang="en-US"/>
        </a:p>
      </dgm:t>
    </dgm:pt>
    <dgm:pt modelId="{B4694F40-19CA-4C29-9FEB-581A16838CBA}">
      <dgm:prSet/>
      <dgm:spPr/>
      <dgm:t>
        <a:bodyPr/>
        <a:lstStyle/>
        <a:p>
          <a:r>
            <a:rPr lang="en-US" dirty="0"/>
            <a:t>Opiates resemble endorphins, the body’s natural painkillers.</a:t>
          </a:r>
        </a:p>
      </dgm:t>
    </dgm:pt>
    <dgm:pt modelId="{697E9275-9301-4BC9-9A9D-ED28EEEFB0F3}" type="parTrans" cxnId="{F873C5DE-7400-4E50-906E-EE8C7D29CFE2}">
      <dgm:prSet/>
      <dgm:spPr/>
      <dgm:t>
        <a:bodyPr/>
        <a:lstStyle/>
        <a:p>
          <a:endParaRPr lang="en-US"/>
        </a:p>
      </dgm:t>
    </dgm:pt>
    <dgm:pt modelId="{491425D9-20AE-46BD-B418-86AC067F09E2}" type="sibTrans" cxnId="{F873C5DE-7400-4E50-906E-EE8C7D29CFE2}">
      <dgm:prSet/>
      <dgm:spPr/>
      <dgm:t>
        <a:bodyPr/>
        <a:lstStyle/>
        <a:p>
          <a:endParaRPr lang="en-US"/>
        </a:p>
      </dgm:t>
    </dgm:pt>
    <dgm:pt modelId="{AE0AF6AB-4D2D-483C-836C-93ACF217F29F}">
      <dgm:prSet/>
      <dgm:spPr/>
      <dgm:t>
        <a:bodyPr/>
        <a:lstStyle/>
        <a:p>
          <a:r>
            <a:rPr lang="en-US"/>
            <a:t>Causes euphoria followed by clouded mental functioning</a:t>
          </a:r>
        </a:p>
      </dgm:t>
    </dgm:pt>
    <dgm:pt modelId="{B64D1FEB-07EE-4F0A-AEA0-44B5BDAFCF7F}" type="parTrans" cxnId="{F68ADA1E-BC2C-4982-ABD4-4DCFD94A5BB1}">
      <dgm:prSet/>
      <dgm:spPr/>
      <dgm:t>
        <a:bodyPr/>
        <a:lstStyle/>
        <a:p>
          <a:endParaRPr lang="en-US"/>
        </a:p>
      </dgm:t>
    </dgm:pt>
    <dgm:pt modelId="{4A198BB9-7B04-46B8-9BA8-8D07209A4386}" type="sibTrans" cxnId="{F68ADA1E-BC2C-4982-ABD4-4DCFD94A5BB1}">
      <dgm:prSet/>
      <dgm:spPr/>
      <dgm:t>
        <a:bodyPr/>
        <a:lstStyle/>
        <a:p>
          <a:endParaRPr lang="en-US"/>
        </a:p>
      </dgm:t>
    </dgm:pt>
    <dgm:pt modelId="{FF24C13D-5282-4CCC-B43F-51457D2B5686}" type="pres">
      <dgm:prSet presAssocID="{CA77D4EF-8D9F-4292-9D1F-21722C952842}" presName="root" presStyleCnt="0">
        <dgm:presLayoutVars>
          <dgm:dir/>
          <dgm:resizeHandles val="exact"/>
        </dgm:presLayoutVars>
      </dgm:prSet>
      <dgm:spPr/>
    </dgm:pt>
    <dgm:pt modelId="{10541820-796D-440C-B7A6-B87ED37364EB}" type="pres">
      <dgm:prSet presAssocID="{37C0BB21-5CC6-4233-B755-52063A1798C1}" presName="compNode" presStyleCnt="0"/>
      <dgm:spPr/>
    </dgm:pt>
    <dgm:pt modelId="{D87C5792-FC2D-44AF-AAF0-826C57DD4C00}" type="pres">
      <dgm:prSet presAssocID="{37C0BB21-5CC6-4233-B755-52063A1798C1}" presName="bgRect" presStyleLbl="bgShp" presStyleIdx="0" presStyleCnt="3"/>
      <dgm:spPr/>
    </dgm:pt>
    <dgm:pt modelId="{ADAF8E4A-EC7D-404C-BD72-7774E44D424A}" type="pres">
      <dgm:prSet presAssocID="{37C0BB21-5CC6-4233-B755-52063A1798C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edle"/>
        </a:ext>
      </dgm:extLst>
    </dgm:pt>
    <dgm:pt modelId="{A557B23D-439A-4F14-81E0-FBFA5886177D}" type="pres">
      <dgm:prSet presAssocID="{37C0BB21-5CC6-4233-B755-52063A1798C1}" presName="spaceRect" presStyleCnt="0"/>
      <dgm:spPr/>
    </dgm:pt>
    <dgm:pt modelId="{BB02D390-CB94-4684-B7B2-66ED949C837B}" type="pres">
      <dgm:prSet presAssocID="{37C0BB21-5CC6-4233-B755-52063A1798C1}" presName="parTx" presStyleLbl="revTx" presStyleIdx="0" presStyleCnt="3">
        <dgm:presLayoutVars>
          <dgm:chMax val="0"/>
          <dgm:chPref val="0"/>
        </dgm:presLayoutVars>
      </dgm:prSet>
      <dgm:spPr/>
    </dgm:pt>
    <dgm:pt modelId="{AEE398CB-B3E7-4ECE-B547-E80C7783ED4F}" type="pres">
      <dgm:prSet presAssocID="{24B05761-098C-445B-8CE3-4D89FA53F1DD}" presName="sibTrans" presStyleCnt="0"/>
      <dgm:spPr/>
    </dgm:pt>
    <dgm:pt modelId="{DDF4B317-3581-4759-BDE5-E8342359518B}" type="pres">
      <dgm:prSet presAssocID="{B4694F40-19CA-4C29-9FEB-581A16838CBA}" presName="compNode" presStyleCnt="0"/>
      <dgm:spPr/>
    </dgm:pt>
    <dgm:pt modelId="{ECDD6CA3-C62B-4D81-8D72-B2758A1DC20E}" type="pres">
      <dgm:prSet presAssocID="{B4694F40-19CA-4C29-9FEB-581A16838CBA}" presName="bgRect" presStyleLbl="bgShp" presStyleIdx="1" presStyleCnt="3"/>
      <dgm:spPr/>
    </dgm:pt>
    <dgm:pt modelId="{59D73A82-32A1-4F17-A2A3-4228B84A18E5}" type="pres">
      <dgm:prSet presAssocID="{B4694F40-19CA-4C29-9FEB-581A16838CB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5B4326BE-024C-4376-BB78-DCD81CDAECEB}" type="pres">
      <dgm:prSet presAssocID="{B4694F40-19CA-4C29-9FEB-581A16838CBA}" presName="spaceRect" presStyleCnt="0"/>
      <dgm:spPr/>
    </dgm:pt>
    <dgm:pt modelId="{1549B4F4-93D1-41F2-B081-9BC8533EBDA4}" type="pres">
      <dgm:prSet presAssocID="{B4694F40-19CA-4C29-9FEB-581A16838CBA}" presName="parTx" presStyleLbl="revTx" presStyleIdx="1" presStyleCnt="3">
        <dgm:presLayoutVars>
          <dgm:chMax val="0"/>
          <dgm:chPref val="0"/>
        </dgm:presLayoutVars>
      </dgm:prSet>
      <dgm:spPr/>
    </dgm:pt>
    <dgm:pt modelId="{4682BD29-CA43-4463-960D-155AE1F6B402}" type="pres">
      <dgm:prSet presAssocID="{491425D9-20AE-46BD-B418-86AC067F09E2}" presName="sibTrans" presStyleCnt="0"/>
      <dgm:spPr/>
    </dgm:pt>
    <dgm:pt modelId="{B0B7B7EB-49BF-47CA-A388-6B8239AF12A2}" type="pres">
      <dgm:prSet presAssocID="{AE0AF6AB-4D2D-483C-836C-93ACF217F29F}" presName="compNode" presStyleCnt="0"/>
      <dgm:spPr/>
    </dgm:pt>
    <dgm:pt modelId="{CDD78AC4-6710-493F-B18D-E076E8093260}" type="pres">
      <dgm:prSet presAssocID="{AE0AF6AB-4D2D-483C-836C-93ACF217F29F}" presName="bgRect" presStyleLbl="bgShp" presStyleIdx="2" presStyleCnt="3"/>
      <dgm:spPr/>
    </dgm:pt>
    <dgm:pt modelId="{469CFC31-60F0-4E38-8783-4727A3967222}" type="pres">
      <dgm:prSet presAssocID="{AE0AF6AB-4D2D-483C-836C-93ACF217F29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99B74C11-B52F-4D7B-8635-E724EAA1E66A}" type="pres">
      <dgm:prSet presAssocID="{AE0AF6AB-4D2D-483C-836C-93ACF217F29F}" presName="spaceRect" presStyleCnt="0"/>
      <dgm:spPr/>
    </dgm:pt>
    <dgm:pt modelId="{75D48493-6EFA-48AB-B7C3-D5D73D4D0D41}" type="pres">
      <dgm:prSet presAssocID="{AE0AF6AB-4D2D-483C-836C-93ACF217F2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044D818-1743-492C-9402-04C704E4B4E6}" type="presOf" srcId="{CA77D4EF-8D9F-4292-9D1F-21722C952842}" destId="{FF24C13D-5282-4CCC-B43F-51457D2B5686}" srcOrd="0" destOrd="0" presId="urn:microsoft.com/office/officeart/2018/2/layout/IconVerticalSolidList"/>
    <dgm:cxn modelId="{F68ADA1E-BC2C-4982-ABD4-4DCFD94A5BB1}" srcId="{CA77D4EF-8D9F-4292-9D1F-21722C952842}" destId="{AE0AF6AB-4D2D-483C-836C-93ACF217F29F}" srcOrd="2" destOrd="0" parTransId="{B64D1FEB-07EE-4F0A-AEA0-44B5BDAFCF7F}" sibTransId="{4A198BB9-7B04-46B8-9BA8-8D07209A4386}"/>
    <dgm:cxn modelId="{745027A8-0BF8-4E78-9EE1-3BD8B6E3CFAC}" type="presOf" srcId="{37C0BB21-5CC6-4233-B755-52063A1798C1}" destId="{BB02D390-CB94-4684-B7B2-66ED949C837B}" srcOrd="0" destOrd="0" presId="urn:microsoft.com/office/officeart/2018/2/layout/IconVerticalSolidList"/>
    <dgm:cxn modelId="{EAEA6BA8-2216-4A82-859D-0A29566DA4DF}" type="presOf" srcId="{B4694F40-19CA-4C29-9FEB-581A16838CBA}" destId="{1549B4F4-93D1-41F2-B081-9BC8533EBDA4}" srcOrd="0" destOrd="0" presId="urn:microsoft.com/office/officeart/2018/2/layout/IconVerticalSolidList"/>
    <dgm:cxn modelId="{965088B5-118C-427C-B4DA-023429773A44}" type="presOf" srcId="{AE0AF6AB-4D2D-483C-836C-93ACF217F29F}" destId="{75D48493-6EFA-48AB-B7C3-D5D73D4D0D41}" srcOrd="0" destOrd="0" presId="urn:microsoft.com/office/officeart/2018/2/layout/IconVerticalSolidList"/>
    <dgm:cxn modelId="{2BBA13D4-889E-4020-A243-8BFFDF2DED89}" srcId="{CA77D4EF-8D9F-4292-9D1F-21722C952842}" destId="{37C0BB21-5CC6-4233-B755-52063A1798C1}" srcOrd="0" destOrd="0" parTransId="{4B6806A3-896D-4F22-9FCD-59C8A26B2860}" sibTransId="{24B05761-098C-445B-8CE3-4D89FA53F1DD}"/>
    <dgm:cxn modelId="{F873C5DE-7400-4E50-906E-EE8C7D29CFE2}" srcId="{CA77D4EF-8D9F-4292-9D1F-21722C952842}" destId="{B4694F40-19CA-4C29-9FEB-581A16838CBA}" srcOrd="1" destOrd="0" parTransId="{697E9275-9301-4BC9-9A9D-ED28EEEFB0F3}" sibTransId="{491425D9-20AE-46BD-B418-86AC067F09E2}"/>
    <dgm:cxn modelId="{AA0D226C-E8B6-4AC5-9350-A0F0AB0614B8}" type="presParOf" srcId="{FF24C13D-5282-4CCC-B43F-51457D2B5686}" destId="{10541820-796D-440C-B7A6-B87ED37364EB}" srcOrd="0" destOrd="0" presId="urn:microsoft.com/office/officeart/2018/2/layout/IconVerticalSolidList"/>
    <dgm:cxn modelId="{C539AE86-6BC4-4066-803C-2CA4BDACABA9}" type="presParOf" srcId="{10541820-796D-440C-B7A6-B87ED37364EB}" destId="{D87C5792-FC2D-44AF-AAF0-826C57DD4C00}" srcOrd="0" destOrd="0" presId="urn:microsoft.com/office/officeart/2018/2/layout/IconVerticalSolidList"/>
    <dgm:cxn modelId="{C2BD800E-8CE4-4FFC-A0A6-94BDEB114186}" type="presParOf" srcId="{10541820-796D-440C-B7A6-B87ED37364EB}" destId="{ADAF8E4A-EC7D-404C-BD72-7774E44D424A}" srcOrd="1" destOrd="0" presId="urn:microsoft.com/office/officeart/2018/2/layout/IconVerticalSolidList"/>
    <dgm:cxn modelId="{F8B75924-89BC-4F91-8CF0-068968927EE8}" type="presParOf" srcId="{10541820-796D-440C-B7A6-B87ED37364EB}" destId="{A557B23D-439A-4F14-81E0-FBFA5886177D}" srcOrd="2" destOrd="0" presId="urn:microsoft.com/office/officeart/2018/2/layout/IconVerticalSolidList"/>
    <dgm:cxn modelId="{7B2231B1-3ED6-496B-BC55-86031F1CA1D2}" type="presParOf" srcId="{10541820-796D-440C-B7A6-B87ED37364EB}" destId="{BB02D390-CB94-4684-B7B2-66ED949C837B}" srcOrd="3" destOrd="0" presId="urn:microsoft.com/office/officeart/2018/2/layout/IconVerticalSolidList"/>
    <dgm:cxn modelId="{F0EB1A26-9B09-4FBD-8C04-02E61E55E5D3}" type="presParOf" srcId="{FF24C13D-5282-4CCC-B43F-51457D2B5686}" destId="{AEE398CB-B3E7-4ECE-B547-E80C7783ED4F}" srcOrd="1" destOrd="0" presId="urn:microsoft.com/office/officeart/2018/2/layout/IconVerticalSolidList"/>
    <dgm:cxn modelId="{8DEFF62F-4073-4437-89FB-FF931B607628}" type="presParOf" srcId="{FF24C13D-5282-4CCC-B43F-51457D2B5686}" destId="{DDF4B317-3581-4759-BDE5-E8342359518B}" srcOrd="2" destOrd="0" presId="urn:microsoft.com/office/officeart/2018/2/layout/IconVerticalSolidList"/>
    <dgm:cxn modelId="{DFC77082-F730-4CF1-9FB5-8DEC76559924}" type="presParOf" srcId="{DDF4B317-3581-4759-BDE5-E8342359518B}" destId="{ECDD6CA3-C62B-4D81-8D72-B2758A1DC20E}" srcOrd="0" destOrd="0" presId="urn:microsoft.com/office/officeart/2018/2/layout/IconVerticalSolidList"/>
    <dgm:cxn modelId="{4F74FBF7-E9FC-4B00-ABB3-1391A93A4C05}" type="presParOf" srcId="{DDF4B317-3581-4759-BDE5-E8342359518B}" destId="{59D73A82-32A1-4F17-A2A3-4228B84A18E5}" srcOrd="1" destOrd="0" presId="urn:microsoft.com/office/officeart/2018/2/layout/IconVerticalSolidList"/>
    <dgm:cxn modelId="{F222A525-0ACA-450E-B9F5-8CBE2273D4BC}" type="presParOf" srcId="{DDF4B317-3581-4759-BDE5-E8342359518B}" destId="{5B4326BE-024C-4376-BB78-DCD81CDAECEB}" srcOrd="2" destOrd="0" presId="urn:microsoft.com/office/officeart/2018/2/layout/IconVerticalSolidList"/>
    <dgm:cxn modelId="{E37C3B4A-6BFB-403E-A1F7-92B23B6C5079}" type="presParOf" srcId="{DDF4B317-3581-4759-BDE5-E8342359518B}" destId="{1549B4F4-93D1-41F2-B081-9BC8533EBDA4}" srcOrd="3" destOrd="0" presId="urn:microsoft.com/office/officeart/2018/2/layout/IconVerticalSolidList"/>
    <dgm:cxn modelId="{81189A9D-1526-4BB6-881A-0BDE54BACC3A}" type="presParOf" srcId="{FF24C13D-5282-4CCC-B43F-51457D2B5686}" destId="{4682BD29-CA43-4463-960D-155AE1F6B402}" srcOrd="3" destOrd="0" presId="urn:microsoft.com/office/officeart/2018/2/layout/IconVerticalSolidList"/>
    <dgm:cxn modelId="{A1ACDD42-C92B-4B3A-B144-5DEBA6F3D9AE}" type="presParOf" srcId="{FF24C13D-5282-4CCC-B43F-51457D2B5686}" destId="{B0B7B7EB-49BF-47CA-A388-6B8239AF12A2}" srcOrd="4" destOrd="0" presId="urn:microsoft.com/office/officeart/2018/2/layout/IconVerticalSolidList"/>
    <dgm:cxn modelId="{EB913ADB-61A8-49BA-AA30-4B9EA007D32F}" type="presParOf" srcId="{B0B7B7EB-49BF-47CA-A388-6B8239AF12A2}" destId="{CDD78AC4-6710-493F-B18D-E076E8093260}" srcOrd="0" destOrd="0" presId="urn:microsoft.com/office/officeart/2018/2/layout/IconVerticalSolidList"/>
    <dgm:cxn modelId="{01D425B8-C0F0-415A-A132-6A6CE2AA3B76}" type="presParOf" srcId="{B0B7B7EB-49BF-47CA-A388-6B8239AF12A2}" destId="{469CFC31-60F0-4E38-8783-4727A3967222}" srcOrd="1" destOrd="0" presId="urn:microsoft.com/office/officeart/2018/2/layout/IconVerticalSolidList"/>
    <dgm:cxn modelId="{8954C044-D990-42AF-9947-ED6172B2B32A}" type="presParOf" srcId="{B0B7B7EB-49BF-47CA-A388-6B8239AF12A2}" destId="{99B74C11-B52F-4D7B-8635-E724EAA1E66A}" srcOrd="2" destOrd="0" presId="urn:microsoft.com/office/officeart/2018/2/layout/IconVerticalSolidList"/>
    <dgm:cxn modelId="{752A3829-7F9C-4BB8-BD3F-8E4D9B684317}" type="presParOf" srcId="{B0B7B7EB-49BF-47CA-A388-6B8239AF12A2}" destId="{75D48493-6EFA-48AB-B7C3-D5D73D4D0D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EB2B8-E70E-478E-985D-591BC1ECBD9E}">
      <dsp:nvSpPr>
        <dsp:cNvPr id="0" name=""/>
        <dsp:cNvSpPr/>
      </dsp:nvSpPr>
      <dsp:spPr>
        <a:xfrm>
          <a:off x="0" y="2442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DCC9BA9-BE14-4499-A852-4129056CB400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DDCEC1-24A1-49F0-86D9-177CE75CA64A}">
      <dsp:nvSpPr>
        <dsp:cNvPr id="0" name=""/>
        <dsp:cNvSpPr/>
      </dsp:nvSpPr>
      <dsp:spPr>
        <a:xfrm>
          <a:off x="1429899" y="2442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“Downers”</a:t>
          </a:r>
        </a:p>
      </dsp:txBody>
      <dsp:txXfrm>
        <a:off x="1429899" y="2442"/>
        <a:ext cx="5083704" cy="1238008"/>
      </dsp:txXfrm>
    </dsp:sp>
    <dsp:sp modelId="{17F1A03C-9E3E-4909-BB25-4DA276373133}">
      <dsp:nvSpPr>
        <dsp:cNvPr id="0" name=""/>
        <dsp:cNvSpPr/>
      </dsp:nvSpPr>
      <dsp:spPr>
        <a:xfrm>
          <a:off x="0" y="1549953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69B927-7626-4161-8350-96BF1989902E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1B74BD-2FA6-4FD0-B06B-441A6E6BCB34}">
      <dsp:nvSpPr>
        <dsp:cNvPr id="0" name=""/>
        <dsp:cNvSpPr/>
      </dsp:nvSpPr>
      <dsp:spPr>
        <a:xfrm>
          <a:off x="1429899" y="1549953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Often used to treat insomnia</a:t>
          </a:r>
        </a:p>
      </dsp:txBody>
      <dsp:txXfrm>
        <a:off x="1429899" y="1549953"/>
        <a:ext cx="5083704" cy="1238008"/>
      </dsp:txXfrm>
    </dsp:sp>
    <dsp:sp modelId="{33E36037-000E-4A9E-AE92-3D64B2B62084}">
      <dsp:nvSpPr>
        <dsp:cNvPr id="0" name=""/>
        <dsp:cNvSpPr/>
      </dsp:nvSpPr>
      <dsp:spPr>
        <a:xfrm>
          <a:off x="0" y="309746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130C61-29AD-42D6-A124-0884E1BD4CA6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9094BF-DABE-4008-B77A-D70AAFDE6881}">
      <dsp:nvSpPr>
        <dsp:cNvPr id="0" name=""/>
        <dsp:cNvSpPr/>
      </dsp:nvSpPr>
      <dsp:spPr>
        <a:xfrm>
          <a:off x="1429899" y="309746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Can interfere with sleep patterns and cause dependence</a:t>
          </a:r>
        </a:p>
      </dsp:txBody>
      <dsp:txXfrm>
        <a:off x="1429899" y="3097464"/>
        <a:ext cx="5083704" cy="1238008"/>
      </dsp:txXfrm>
    </dsp:sp>
    <dsp:sp modelId="{BFC9DE9A-3C1C-45E8-B03B-593AA0C2C4D2}">
      <dsp:nvSpPr>
        <dsp:cNvPr id="0" name=""/>
        <dsp:cNvSpPr/>
      </dsp:nvSpPr>
      <dsp:spPr>
        <a:xfrm>
          <a:off x="0" y="464497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FF9B80-D7D6-4163-9688-1CF9F2893087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75DCF8-C56B-4DBF-AE72-2A68A2655AB5}">
      <dsp:nvSpPr>
        <dsp:cNvPr id="0" name=""/>
        <dsp:cNvSpPr/>
      </dsp:nvSpPr>
      <dsp:spPr>
        <a:xfrm>
          <a:off x="1429899" y="464497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Effects are similar to alcohol</a:t>
          </a:r>
        </a:p>
      </dsp:txBody>
      <dsp:txXfrm>
        <a:off x="1429899" y="4644974"/>
        <a:ext cx="5083704" cy="12380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C5792-FC2D-44AF-AAF0-826C57DD4C00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AF8E4A-EC7D-404C-BD72-7774E44D424A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02D390-CB94-4684-B7B2-66ED949C837B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Includes opium, morphine, and heroin</a:t>
          </a:r>
        </a:p>
      </dsp:txBody>
      <dsp:txXfrm>
        <a:off x="1941716" y="718"/>
        <a:ext cx="4571887" cy="1681139"/>
      </dsp:txXfrm>
    </dsp:sp>
    <dsp:sp modelId="{ECDD6CA3-C62B-4D81-8D72-B2758A1DC20E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D73A82-32A1-4F17-A2A3-4228B84A18E5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49B4F4-93D1-41F2-B081-9BC8533EBDA4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Opiates resemble endorphins, the body’s natural painkillers.</a:t>
          </a:r>
        </a:p>
      </dsp:txBody>
      <dsp:txXfrm>
        <a:off x="1941716" y="2102143"/>
        <a:ext cx="4571887" cy="1681139"/>
      </dsp:txXfrm>
    </dsp:sp>
    <dsp:sp modelId="{CDD78AC4-6710-493F-B18D-E076E8093260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9CFC31-60F0-4E38-8783-4727A3967222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D48493-6EFA-48AB-B7C3-D5D73D4D0D41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Causes euphoria followed by clouded mental functioning</a:t>
          </a:r>
        </a:p>
      </dsp:txBody>
      <dsp:txXfrm>
        <a:off x="1941716" y="4203567"/>
        <a:ext cx="4571887" cy="1681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78C0E-379F-42DB-B52A-ED2E6EFD8018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831DB-3659-487E-86E0-9591415B4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61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C07D05D4-657B-4B29-BAF2-F2F3CDEFD0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46C9C42-DC78-41E1-8CB6-B01201FE2D31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4FBDE831-D9FE-4D3B-8E4A-ABABEF2ADA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82EE317B-6F96-443A-9675-6E051BCD46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4FED0642-6D7F-49E2-A0D1-A9119C2037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001060A-48FD-4454-846A-549AEDD3C45B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F4D1368A-8DAA-4D40-813B-1F95CED70D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F15117C9-A2E3-41ED-B3AB-E054989891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85E51FD9-5B47-45AC-854E-B48043920A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F7B6ECE-6A54-425A-86E0-CE3200A432B5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A24FC96D-51E9-46AE-953E-267F9467C7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95F740D7-E143-4595-BDA2-4172273D4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09A3D-BCEA-44B7-8049-69544EB10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021CC-3F38-48F8-9EE1-9A03F4A1D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A34AF-5A76-4E70-8B72-5A9B7AEE1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48E53-7DE6-4687-8CC8-5E541A6C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79FE7-D843-4824-8A35-8CD85DC91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76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6429E-3A9B-442B-8FD7-AA48A535A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5FB75-08EA-4700-B728-FE0550265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960D4-1E91-451D-BDF6-FF43A68D0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D1F6B-C51E-4471-8FFD-E497528C8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8B518-3E7E-4B47-824F-D14CB457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4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59C22-88C8-4D74-8977-CC0EADC3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1AE72-80D2-4F2B-B4BB-529636C4D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C8361-C03A-4650-9C33-1C01EFF16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92518-9A64-403B-BADF-177CECFAA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C3A30-F5DA-4E78-9EE0-117D4D8A7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3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04A07-E4DB-4B9B-8986-93E39231B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57959-E6F5-4B75-9101-2A0CE8EE2C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29EFA0-4AF5-4404-A900-FEA8AE348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A5491-DD79-4E90-90BF-368B78DC9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5F6C6C-02E9-4A33-B8EE-61FAD87C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FAEAD-7646-422D-8A93-C5077535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3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1ACEA-6E31-41A0-AE3E-4D9F560D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4F48E-6F36-40EF-8ED8-4C82C3A0F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03659C-B48F-4E82-A5E4-59E181418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0725A2-B3C0-4CA6-8233-A2938D2E4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7A28CA-0BE8-4B0E-93CF-827454C8F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A5D1E4-3CA0-4DFA-931B-C75AD4340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3A18A0-50BD-4B7B-B353-049C6D4B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35B8EB-B7DA-4B20-AF7E-B2EB71E0E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31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ACF85-22FF-4F38-A427-B74959B5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48DBE4-403C-43BC-B0E1-9AD29F1D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7BF358-C865-4D52-ACD7-EF0572594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A21B5-38F9-400E-98C1-D5E40421B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1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11718A-6A37-4075-80DE-877961B73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C595F0-0959-4B09-8805-DF215D736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B1460-DA6A-4427-A0DD-46A63D1EF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B08D6-8737-4885-9071-2A377A350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D7F97-D24F-47CC-9B72-660051234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0A1DC-B7A5-4B5B-ABF9-73BF91660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EDF7D-BF2C-451C-8EC3-497EFC370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193D8-13E0-4689-9661-3D560153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1DBB5-9B4B-4E0E-8785-D997555C3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8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C41B-B436-4F06-814C-C9CFD59C1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2002FF-AEB4-48AC-98BD-5944BDB125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F240E-47FE-4026-8D24-526685859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D6CA9-7882-46A8-A8F4-2F828F06F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8CE9E-16DF-4A7C-BB76-9F7C5F4D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B1BC6E-5BB4-4A71-A528-5E99D1B2E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48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78280-4B15-4352-B358-84639BB1E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5703E-4342-4263-A2A5-D0057E5A1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30946-4001-4D1F-A056-367601F6E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315B7-18BB-419B-B534-F82C66ED5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3BA1F-AE7E-4C1E-8AE9-3F08C71F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E6C81B-93BD-47E0-ACEB-58BF96060A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79C20D-9499-45D5-B121-6B34AC9CEF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60349-B5D0-4346-BEED-86CE4767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76626-DAC6-472D-8451-FC2F204A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FD391-02ED-4BF9-B3B0-2415CE0C1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96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AD5FA-7C0E-4AA1-9F10-DD9FCC079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EB370-0EDE-4F5B-8C76-2D0A89BA0AC7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504CB-966B-488C-917C-8B653339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B620D-CD78-4F95-9565-3E419E5D7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4D77B-8883-4737-8000-B4A8D2B407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128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07F35-7A48-4C9D-945C-2014B438C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96346-E591-4EE4-9C6F-532591772512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9EAED-8E58-40D3-ABE9-297C713D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A2FA7-2DB9-4E82-8C82-BE6F78A6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D6632-F63F-4B62-BFFF-78CDF3FEF3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70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35954-CCF0-44B2-B705-C54CFF9FA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8653B-19B3-481E-B958-FFF4BD297348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5F099-D0D5-4C99-9EE6-8D4A81B3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C7297-7D84-4921-9D3F-F52204B8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4F651-10FE-4BA8-AE1F-5F1CEA9B98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762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CCC5825-852E-4E5A-AFCF-61922D31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2A0DE-E124-4877-87DC-98B4B917AFBF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681739-6D66-4CD8-8B69-9E81D858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0E2D20-9F51-44C2-9978-F59BCD59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5F2432-03E6-49E8-BD1B-211D03E3FC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605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EF36AD1-B135-46A2-A3A4-BE5EA3983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247DC-B4B0-4A3B-AC0F-00874DF954B3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023460-04BF-43B5-B55C-9CD3382A3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E323B2-B7E4-436C-93A5-1B95941B6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1F687-883B-42A8-8692-60D5407889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4879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BD4B4D8-E4E0-4129-8EEA-01BB60427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77B79-B0AF-4395-BD9F-1AE09F80AD70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237B80-362D-4F18-99F6-5ACAF343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59DE675-9C7F-4E95-8CEC-EABA2422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5BC019-D766-441E-8A9D-EE7D5440F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2936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8788821-632E-44EF-9F9A-35AC1B9F1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A5007-4D41-443C-A2AB-0F2EE77E43A3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C66121E-0F3B-4EC3-B34D-CD1621E68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26379DA-AFEC-4A42-AEA7-3F9AA3B2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406F4-AA0E-4906-9753-7630FA4DFF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512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EB26C78-5D3E-4CFA-87C1-AC33956DA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4FBE4-CEEE-4154-A3B0-E69BB10CED01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B8EE3C-30B0-4FB0-90A4-625A81E5D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254BA5-4DA0-41DE-B79E-CBC805B6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4BFB5-E29E-47AD-8F33-7574FDBC94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14106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5E361B9-3325-438A-9E77-036BF47D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84B9D-093E-4B2D-85AD-D8833483F3F9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D3EB8E-27BD-42DE-89AA-782F39644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391639-FB4D-4BB5-87A1-2BF167743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D0D339-F11F-4593-A628-4B0A883B6F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459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2E556-4B8D-4731-8046-D6CC3A7ED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D95A5-D7A4-4D42-881E-C2F2FB0B6AB8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0124E-C4A0-4C28-834F-DC48B27E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3C611-E6B5-44DA-A425-80D9DEB8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37BAF-6DA5-4E3C-B0CC-4E39ADB35C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322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20BAB-581D-4BBD-9F77-9F840DE35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C8AEF-309A-429B-B03D-64908FC41533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DFA68-48EF-4F68-B6C0-56546834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4EAC8-5A72-4ADB-8B21-BCA2F0FE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0E364-B076-4E22-A42B-721D787A6F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36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21DCA0-A489-43ED-9864-5A639312C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C5591-1009-4766-83C4-6EEC37309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3B467-4D23-47F7-AC3E-713BF68E3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09529-1A25-4BAC-B835-10AAECE761E2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7F1CE-1310-46B1-A796-CDABCF3ED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6CD77-7502-4FD9-98CC-40108600B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8E077-C198-43D1-9B40-06EFBB17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9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683F6DE-9BCF-4937-AB59-4310E3D365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9349811-882F-4786-BD1A-FB8C7E071C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61F44-A635-4581-8580-87056F4EC7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24CDF9-AE8A-4B40-A18D-BC0EB75ABB89}" type="datetimeFigureOut">
              <a:rPr lang="en-US"/>
              <a:pPr>
                <a:defRPr/>
              </a:pPr>
              <a:t>9/2/2021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82F2D-8AFE-4663-BD5F-74F55F76C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5803E-747E-4153-91E6-53D05776E6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214B6B7-BD15-4651-A8CF-25D8F386C0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56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4">
            <a:extLst>
              <a:ext uri="{FF2B5EF4-FFF2-40B4-BE49-F238E27FC236}">
                <a16:creationId xmlns:a16="http://schemas.microsoft.com/office/drawing/2014/main" id="{19F27460-31E4-4A55-B167-8C573929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130" y="384362"/>
            <a:ext cx="5852645" cy="857250"/>
          </a:xfrm>
        </p:spPr>
        <p:txBody>
          <a:bodyPr/>
          <a:lstStyle/>
          <a:p>
            <a:pPr algn="l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Psychoactive Drugs</a:t>
            </a:r>
            <a:endParaRPr lang="en-US" altLang="en-US" sz="28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67CAF0-5E1E-4895-BC46-4F1A091559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9" y="1546225"/>
            <a:ext cx="6106584" cy="4579938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7F30E-434D-466B-9969-4560E889A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6356" y="1625118"/>
            <a:ext cx="4178823" cy="5005365"/>
          </a:xfrm>
        </p:spPr>
        <p:txBody>
          <a:bodyPr/>
          <a:lstStyle/>
          <a:p>
            <a:r>
              <a:rPr lang="en-US" altLang="en-US" sz="2800" dirty="0">
                <a:solidFill>
                  <a:prstClr val="black"/>
                </a:solidFill>
              </a:rPr>
              <a:t>A chemical substance that alters perceptions and mood (consciousness).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</a:rPr>
              <a:t>Prone to overuse and addiction, however psychological benefits are actively being studied today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4">
            <a:extLst>
              <a:ext uri="{FF2B5EF4-FFF2-40B4-BE49-F238E27FC236}">
                <a16:creationId xmlns:a16="http://schemas.microsoft.com/office/drawing/2014/main" id="{665E54B1-4673-4DC2-9715-092891CDB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506" y="358588"/>
            <a:ext cx="4011084" cy="1614395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cs typeface="Arial" panose="020B0604020202020204" pitchFamily="34" charset="0"/>
              </a:rPr>
              <a:t>Psychoactive Drugs</a:t>
            </a:r>
            <a:endParaRPr lang="en-US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E8199176-225B-44BA-BCFA-6969F4CFEC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75" y="273050"/>
            <a:ext cx="5853113" cy="5853113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F4197-FC6D-48AB-9648-07C1CCF81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9976" y="2371165"/>
            <a:ext cx="4728883" cy="3754999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prstClr val="black"/>
                </a:solidFill>
                <a:cs typeface="Arial" panose="020B0604020202020204" pitchFamily="34" charset="0"/>
              </a:rPr>
              <a:t>Four types</a:t>
            </a:r>
          </a:p>
          <a:p>
            <a:pPr lvl="1" eaLnBrk="1" hangingPunct="1"/>
            <a:r>
              <a:rPr lang="en-US" altLang="en-US" sz="3600" u="sng" dirty="0">
                <a:solidFill>
                  <a:prstClr val="black"/>
                </a:solidFill>
                <a:cs typeface="Arial" panose="020B0604020202020204" pitchFamily="34" charset="0"/>
                <a:hlinkClick r:id="" action="ppaction://noaction"/>
              </a:rPr>
              <a:t>Depressants</a:t>
            </a:r>
            <a:endParaRPr lang="en-US" altLang="en-US" sz="3600" u="sng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sz="3600" u="sng" dirty="0">
                <a:solidFill>
                  <a:prstClr val="black"/>
                </a:solidFill>
                <a:cs typeface="Arial" panose="020B0604020202020204" pitchFamily="34" charset="0"/>
                <a:hlinkClick r:id="" action="ppaction://noaction"/>
              </a:rPr>
              <a:t>Stimulants</a:t>
            </a:r>
            <a:endParaRPr lang="en-US" altLang="en-US" sz="3600" u="sng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sz="3600" u="sng" dirty="0">
                <a:solidFill>
                  <a:prstClr val="black"/>
                </a:solidFill>
                <a:cs typeface="Arial" panose="020B0604020202020204" pitchFamily="34" charset="0"/>
                <a:hlinkClick r:id="" action="ppaction://noaction"/>
              </a:rPr>
              <a:t>Hallucinogens</a:t>
            </a:r>
            <a:endParaRPr lang="en-US" altLang="en-US" sz="3600" u="sng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sz="3600" u="sng" dirty="0">
                <a:solidFill>
                  <a:srgbClr val="7030A0"/>
                </a:solidFill>
                <a:cs typeface="Arial" panose="020B0604020202020204" pitchFamily="34" charset="0"/>
              </a:rPr>
              <a:t>Anti-Psychotics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4">
            <a:extLst>
              <a:ext uri="{FF2B5EF4-FFF2-40B4-BE49-F238E27FC236}">
                <a16:creationId xmlns:a16="http://schemas.microsoft.com/office/drawing/2014/main" id="{2DD81A66-49E5-4BBF-A064-6D0742444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71475"/>
            <a:ext cx="9144000" cy="854948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Depressants</a:t>
            </a:r>
          </a:p>
        </p:txBody>
      </p:sp>
      <p:sp>
        <p:nvSpPr>
          <p:cNvPr id="112643" name="Content Placeholder 2">
            <a:extLst>
              <a:ext uri="{FF2B5EF4-FFF2-40B4-BE49-F238E27FC236}">
                <a16:creationId xmlns:a16="http://schemas.microsoft.com/office/drawing/2014/main" id="{2471FA9E-C8FF-4D54-8F06-BCAB243B4C58}"/>
              </a:ext>
            </a:extLst>
          </p:cNvPr>
          <p:cNvSpPr txBox="1">
            <a:spLocks/>
          </p:cNvSpPr>
          <p:nvPr/>
        </p:nvSpPr>
        <p:spPr bwMode="auto">
          <a:xfrm>
            <a:off x="1053799" y="1275177"/>
            <a:ext cx="8229600" cy="495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1" indent="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3600" u="sng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Alcohol</a:t>
            </a:r>
          </a:p>
          <a:p>
            <a:pPr marL="457200" lvl="1" indent="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Barbiturates</a:t>
            </a:r>
            <a:r>
              <a:rPr lang="en-US" altLang="en-US" sz="36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 (tranquilizers)</a:t>
            </a:r>
          </a:p>
          <a:p>
            <a:pPr marL="457200" lvl="1" indent="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Opiates</a:t>
            </a:r>
            <a:endParaRPr lang="en-US" altLang="en-US" sz="2800" dirty="0">
              <a:solidFill>
                <a:schemeClr val="accent2">
                  <a:lumMod val="7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12644" name="Picture 2" descr="C:\Users\KKorek\Documents\ABCFiles\2013 Myers AP 2e\Images\ImageJPGS_Module25\ImageJPGS_Module25\MyAP2e_fig_25_02.jpg">
            <a:extLst>
              <a:ext uri="{FF2B5EF4-FFF2-40B4-BE49-F238E27FC236}">
                <a16:creationId xmlns:a16="http://schemas.microsoft.com/office/drawing/2014/main" id="{92B64D49-C614-43B6-95C0-7C132164A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366" y="3061098"/>
            <a:ext cx="5715000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666" name="Title 4">
            <a:extLst>
              <a:ext uri="{FF2B5EF4-FFF2-40B4-BE49-F238E27FC236}">
                <a16:creationId xmlns:a16="http://schemas.microsoft.com/office/drawing/2014/main" id="{239F7F1A-39B8-40DC-A4D9-C26BEC5C6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eaLnBrk="1" hangingPunct="1">
              <a:lnSpc>
                <a:spcPct val="90000"/>
              </a:lnSpc>
            </a:pPr>
            <a:r>
              <a:rPr lang="en-US" altLang="en-US" b="1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Depressants: Alcohol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67" name="Content Placeholder 2">
            <a:extLst>
              <a:ext uri="{FF2B5EF4-FFF2-40B4-BE49-F238E27FC236}">
                <a16:creationId xmlns:a16="http://schemas.microsoft.com/office/drawing/2014/main" id="{9D38F554-C59D-46A4-B789-043B413FCE48}"/>
              </a:ext>
            </a:extLst>
          </p:cNvPr>
          <p:cNvSpPr txBox="1">
            <a:spLocks/>
          </p:cNvSpPr>
          <p:nvPr/>
        </p:nvSpPr>
        <p:spPr bwMode="auto">
          <a:xfrm>
            <a:off x="4976031" y="537882"/>
            <a:ext cx="6579472" cy="58718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Depresses the nervous system.  </a:t>
            </a:r>
          </a:p>
          <a:p>
            <a:pPr marL="0" lvl="0" indent="0"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Sometimes perceived as a stimulant because it relaxes inhibitions</a:t>
            </a:r>
          </a:p>
          <a:p>
            <a:pPr marL="0" lvl="0" indent="0"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Men are three times more likely to be problem drinkers</a:t>
            </a:r>
          </a:p>
          <a:p>
            <a:pPr marL="0" lvl="0" indent="0"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4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15DF22-50E5-4809-B3EE-EC30B0904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29" y="640080"/>
            <a:ext cx="4225290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</a:rPr>
              <a:t>Depressants:  </a:t>
            </a:r>
            <a:br>
              <a:rPr lang="en-US" altLang="en-US" b="1" dirty="0">
                <a:solidFill>
                  <a:srgbClr val="FFFFFF"/>
                </a:solidFill>
              </a:rPr>
            </a:br>
            <a:r>
              <a:rPr lang="en-US" altLang="en-US" b="1" dirty="0">
                <a:solidFill>
                  <a:srgbClr val="FFFFFF"/>
                </a:solidFill>
              </a:rPr>
              <a:t>Barbiturates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E91E1E-4682-400C-9EA3-352FEAE53A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3694529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893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0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57B79F-12F3-40F2-A1C1-47AB8C07E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Depressants - Opiates</a:t>
            </a:r>
          </a:p>
        </p:txBody>
      </p:sp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AA19622F-2A12-4197-A3F8-AB20BE680D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8445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084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4">
            <a:extLst>
              <a:ext uri="{FF2B5EF4-FFF2-40B4-BE49-F238E27FC236}">
                <a16:creationId xmlns:a16="http://schemas.microsoft.com/office/drawing/2014/main" id="{14700664-7CA3-419C-B95D-D186238DC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905301"/>
          </a:xfrm>
        </p:spPr>
        <p:txBody>
          <a:bodyPr/>
          <a:lstStyle/>
          <a:p>
            <a:pPr algn="ctr" eaLnBrk="1" hangingPunct="1"/>
            <a:r>
              <a:rPr lang="en-US" altLang="en-US" sz="4400" b="1" dirty="0">
                <a:latin typeface="+mn-lt"/>
                <a:cs typeface="Arial" panose="020B0604020202020204" pitchFamily="34" charset="0"/>
              </a:rPr>
              <a:t>Stimulants</a:t>
            </a:r>
          </a:p>
        </p:txBody>
      </p:sp>
      <p:pic>
        <p:nvPicPr>
          <p:cNvPr id="5" name="Content Placeholder 4" descr="A cup of coffee&#10;&#10;Description automatically generated">
            <a:extLst>
              <a:ext uri="{FF2B5EF4-FFF2-40B4-BE49-F238E27FC236}">
                <a16:creationId xmlns:a16="http://schemas.microsoft.com/office/drawing/2014/main" id="{9533D400-4010-45B5-92E3-27CD6C9B9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81" y="742156"/>
            <a:ext cx="3314700" cy="491490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740DF-A7F7-4F67-9423-9B2255A77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470" y="1553759"/>
            <a:ext cx="4661395" cy="4539411"/>
          </a:xfrm>
        </p:spPr>
        <p:txBody>
          <a:bodyPr/>
          <a:lstStyle/>
          <a:p>
            <a:pPr lvl="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2800" dirty="0">
                <a:solidFill>
                  <a:prstClr val="black"/>
                </a:solidFill>
              </a:rPr>
              <a:t>Substances that excite the central nervous system</a:t>
            </a:r>
          </a:p>
          <a:p>
            <a:pPr lvl="1" eaLnBrk="1" hangingPunct="1"/>
            <a:r>
              <a:rPr lang="en-US" altLang="en-US" sz="2800" u="sng" dirty="0">
                <a:solidFill>
                  <a:schemeClr val="accent2"/>
                </a:solidFill>
                <a:cs typeface="Arial" panose="020B0604020202020204" pitchFamily="34" charset="0"/>
              </a:rPr>
              <a:t>Caffeine</a:t>
            </a:r>
          </a:p>
          <a:p>
            <a:pPr lvl="1" eaLnBrk="1" hangingPunct="1"/>
            <a:r>
              <a:rPr lang="en-US" altLang="en-US" sz="2800" u="sng" dirty="0">
                <a:solidFill>
                  <a:schemeClr val="accent2"/>
                </a:solidFill>
                <a:cs typeface="Arial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Nicotine</a:t>
            </a:r>
            <a:endParaRPr lang="en-US" altLang="en-US" sz="2800" u="sng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sz="2800" u="sng" dirty="0">
                <a:solidFill>
                  <a:schemeClr val="accent2"/>
                </a:solidFill>
                <a:cs typeface="Arial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Amphetamines</a:t>
            </a:r>
            <a:endParaRPr lang="en-US" altLang="en-US" sz="2800" u="sng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sz="2800" u="sng" dirty="0">
                <a:solidFill>
                  <a:schemeClr val="accent2"/>
                </a:solidFill>
                <a:cs typeface="Arial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Cocaine</a:t>
            </a:r>
            <a:r>
              <a:rPr lang="en-US" altLang="en-US" sz="2800" u="sng" dirty="0">
                <a:solidFill>
                  <a:schemeClr val="accent2"/>
                </a:solidFill>
                <a:cs typeface="Arial" panose="020B0604020202020204" pitchFamily="34" charset="0"/>
              </a:rPr>
              <a:t> - crack</a:t>
            </a:r>
          </a:p>
          <a:p>
            <a:pPr lvl="1" eaLnBrk="1" hangingPunct="1"/>
            <a:r>
              <a:rPr lang="en-US" altLang="en-US" sz="2800" u="sng" dirty="0">
                <a:solidFill>
                  <a:schemeClr val="accent2"/>
                </a:solidFill>
                <a:cs typeface="Arial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Methamphetamine</a:t>
            </a:r>
            <a:endParaRPr lang="en-US" altLang="en-US" sz="2800" u="sng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sz="2800" u="sng" dirty="0">
                <a:solidFill>
                  <a:schemeClr val="accent2"/>
                </a:solidFill>
                <a:cs typeface="Arial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Ecstasy (MDMA)</a:t>
            </a:r>
            <a:endParaRPr lang="en-US" sz="2800" u="sng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D4E153D-7036-42E4-A197-72B915CE7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0964" y="414430"/>
            <a:ext cx="10515600" cy="1325563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latin typeface="+mn-lt"/>
              </a:rPr>
              <a:t>Caffeine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13A479F-3A13-4188-8C0D-BFA7DB9705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3200" dirty="0"/>
              <a:t>Naturally occurring substance found in coffee, tea, cocoa, and chocolate.   Most used psychoactive substance in Western world.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pPr marL="0" indent="0" eaLnBrk="1" hangingPunct="1">
              <a:buNone/>
            </a:pPr>
            <a:r>
              <a:rPr lang="en-US" altLang="en-US" sz="3200" dirty="0"/>
              <a:t>Increases alertness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pPr marL="0" indent="0" eaLnBrk="1" hangingPunct="1">
              <a:buNone/>
            </a:pPr>
            <a:r>
              <a:rPr lang="en-US" altLang="en-US" sz="3200" dirty="0"/>
              <a:t>In high doses, can cause anxiety, headaches, heart palpitations, insomnia, and diarrhea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4">
            <a:extLst>
              <a:ext uri="{FF2B5EF4-FFF2-40B4-BE49-F238E27FC236}">
                <a16:creationId xmlns:a16="http://schemas.microsoft.com/office/drawing/2014/main" id="{2D281779-8036-4851-84C3-7DD00B632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554" y="369289"/>
            <a:ext cx="3932843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400" b="1" dirty="0"/>
              <a:t>Stimulants: Nicotine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6E340-07DD-42A8-A5B9-44201398D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7554" y="2438400"/>
            <a:ext cx="3932843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Found in tobacco.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Considered by many to be the most addictive stimulant in use today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5" name="Content Placeholder 4" descr="A close up of a person&#10;&#10;Description automatically generated">
            <a:extLst>
              <a:ext uri="{FF2B5EF4-FFF2-40B4-BE49-F238E27FC236}">
                <a16:creationId xmlns:a16="http://schemas.microsoft.com/office/drawing/2014/main" id="{76264BDD-6353-417E-A50F-A2FC3B872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3" r="13242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>
            <a:extLst>
              <a:ext uri="{FF2B5EF4-FFF2-40B4-BE49-F238E27FC236}">
                <a16:creationId xmlns:a16="http://schemas.microsoft.com/office/drawing/2014/main" id="{88B59772-FA32-4539-A641-ABA1F37C3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0"/>
            <a:ext cx="7572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>
            <a:extLst>
              <a:ext uri="{FF2B5EF4-FFF2-40B4-BE49-F238E27FC236}">
                <a16:creationId xmlns:a16="http://schemas.microsoft.com/office/drawing/2014/main" id="{4598DDC0-719D-4981-A78C-5F8E6E5DD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0"/>
            <a:ext cx="7572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>
            <a:extLst>
              <a:ext uri="{FF2B5EF4-FFF2-40B4-BE49-F238E27FC236}">
                <a16:creationId xmlns:a16="http://schemas.microsoft.com/office/drawing/2014/main" id="{D50D63F3-94CD-4612-A2F3-AC5894E56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0"/>
            <a:ext cx="7572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>
            <a:extLst>
              <a:ext uri="{FF2B5EF4-FFF2-40B4-BE49-F238E27FC236}">
                <a16:creationId xmlns:a16="http://schemas.microsoft.com/office/drawing/2014/main" id="{7C55BE0F-0B19-4FD4-981E-A8B87BA7A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0"/>
            <a:ext cx="7572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>
            <a:extLst>
              <a:ext uri="{FF2B5EF4-FFF2-40B4-BE49-F238E27FC236}">
                <a16:creationId xmlns:a16="http://schemas.microsoft.com/office/drawing/2014/main" id="{D8DE7513-B069-49CF-9707-EDA2AB94D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0"/>
            <a:ext cx="7572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>
            <a:extLst>
              <a:ext uri="{FF2B5EF4-FFF2-40B4-BE49-F238E27FC236}">
                <a16:creationId xmlns:a16="http://schemas.microsoft.com/office/drawing/2014/main" id="{1FEF5061-2B9A-4A27-B158-B03D4C4F4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0"/>
            <a:ext cx="7572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E8C129A-9301-4844-BE2D-6ABCCA844C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577" y="334370"/>
            <a:ext cx="4155141" cy="936812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en-US" sz="44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Amphetamines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131F3ED-25B5-4E33-8EB5-966074D2272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01705" y="1951629"/>
            <a:ext cx="4199965" cy="4572001"/>
          </a:xfr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altLang="en-US" sz="2400" dirty="0">
                <a:solidFill>
                  <a:schemeClr val="bg1"/>
                </a:solidFill>
              </a:rPr>
              <a:t>Chemically like </a:t>
            </a:r>
            <a:r>
              <a:rPr lang="en-US" altLang="en-US" sz="2800" dirty="0" err="1">
                <a:solidFill>
                  <a:schemeClr val="bg1"/>
                </a:solidFill>
              </a:rPr>
              <a:t>epinepherine</a:t>
            </a:r>
            <a:r>
              <a:rPr lang="en-US" altLang="en-US" sz="2800" dirty="0">
                <a:solidFill>
                  <a:schemeClr val="bg1"/>
                </a:solidFill>
              </a:rPr>
              <a:t>, the hormone that activates the sympathetic nervous system</a:t>
            </a:r>
          </a:p>
          <a:p>
            <a:pPr lvl="0"/>
            <a:endParaRPr lang="en-US" altLang="en-US" sz="2800" dirty="0">
              <a:solidFill>
                <a:schemeClr val="bg1"/>
              </a:solidFill>
            </a:endParaRPr>
          </a:p>
          <a:p>
            <a:pPr lvl="0"/>
            <a:r>
              <a:rPr lang="en-US" altLang="en-US" sz="2800" dirty="0">
                <a:solidFill>
                  <a:schemeClr val="bg1"/>
                </a:solidFill>
              </a:rPr>
              <a:t>Increase alertness as well as feelings of well-being followed by a crash</a:t>
            </a:r>
          </a:p>
        </p:txBody>
      </p:sp>
      <p:pic>
        <p:nvPicPr>
          <p:cNvPr id="5" name="Content Placeholder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F7AAF09A-AEAD-45D0-9413-63D63C2B4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1168611"/>
            <a:ext cx="6250769" cy="435991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4">
            <a:extLst>
              <a:ext uri="{FF2B5EF4-FFF2-40B4-BE49-F238E27FC236}">
                <a16:creationId xmlns:a16="http://schemas.microsoft.com/office/drawing/2014/main" id="{D4064E2B-E2D8-4540-9B2C-18169F203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9" y="273050"/>
            <a:ext cx="4526556" cy="1457138"/>
          </a:xfrm>
        </p:spPr>
        <p:txBody>
          <a:bodyPr/>
          <a:lstStyle/>
          <a:p>
            <a:pPr algn="ctr" eaLnBrk="1" hangingPunct="1"/>
            <a:r>
              <a:rPr lang="en-US" altLang="en-US" sz="4400" b="1" dirty="0">
                <a:latin typeface="+mn-lt"/>
                <a:cs typeface="Arial" panose="020B0604020202020204" pitchFamily="34" charset="0"/>
              </a:rPr>
              <a:t>Stimulants: Cocaine</a:t>
            </a:r>
          </a:p>
        </p:txBody>
      </p:sp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6106562B-FFBB-4CB7-8E5D-9188A97476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231" y="329406"/>
            <a:ext cx="6807200" cy="574040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9A972-8BBC-49D0-BAF9-BCE8A5914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506" y="1905000"/>
            <a:ext cx="4495179" cy="4545106"/>
          </a:xfrm>
        </p:spPr>
        <p:txBody>
          <a:bodyPr/>
          <a:lstStyle/>
          <a:p>
            <a:pPr lvl="1" eaLnBrk="1" hangingPunct="1"/>
            <a:r>
              <a:rPr lang="en-US" altLang="en-US" sz="2800" dirty="0">
                <a:solidFill>
                  <a:prstClr val="black"/>
                </a:solidFill>
              </a:rPr>
              <a:t>Blocks reabsorption of dopamine</a:t>
            </a:r>
          </a:p>
          <a:p>
            <a:pPr lvl="1" eaLnBrk="1" hangingPunct="1"/>
            <a:endParaRPr lang="en-US" altLang="en-US" sz="2800" dirty="0">
              <a:solidFill>
                <a:prstClr val="black"/>
              </a:solidFill>
            </a:endParaRPr>
          </a:p>
          <a:p>
            <a:pPr lvl="1" eaLnBrk="1" hangingPunct="1"/>
            <a:r>
              <a:rPr lang="en-US" altLang="en-US" sz="2800" dirty="0">
                <a:solidFill>
                  <a:prstClr val="black"/>
                </a:solidFill>
              </a:rPr>
              <a:t>Increased </a:t>
            </a:r>
            <a:r>
              <a:rPr lang="en-US" altLang="en-US" sz="2800" dirty="0" err="1">
                <a:solidFill>
                  <a:prstClr val="black"/>
                </a:solidFill>
              </a:rPr>
              <a:t>aIertness</a:t>
            </a:r>
            <a:r>
              <a:rPr lang="en-US" altLang="en-US" sz="2800" dirty="0">
                <a:solidFill>
                  <a:prstClr val="black"/>
                </a:solidFill>
              </a:rPr>
              <a:t>, motivation, and euphoria</a:t>
            </a:r>
          </a:p>
          <a:p>
            <a:pPr lvl="1" eaLnBrk="1" hangingPunct="1"/>
            <a:endParaRPr lang="en-US" altLang="en-US" sz="2800" dirty="0">
              <a:solidFill>
                <a:prstClr val="black"/>
              </a:solidFill>
            </a:endParaRPr>
          </a:p>
          <a:p>
            <a:pPr lvl="1" eaLnBrk="1" hangingPunct="1"/>
            <a:r>
              <a:rPr lang="en-US" altLang="en-US" sz="2800" dirty="0">
                <a:solidFill>
                  <a:prstClr val="black"/>
                </a:solidFill>
              </a:rPr>
              <a:t>Then crash, with anxiety, depression, and strong cravings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4">
            <a:extLst>
              <a:ext uri="{FF2B5EF4-FFF2-40B4-BE49-F238E27FC236}">
                <a16:creationId xmlns:a16="http://schemas.microsoft.com/office/drawing/2014/main" id="{27D6162A-9ACB-4DBA-B8D8-9586F5E93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224056"/>
          </a:xfrm>
        </p:spPr>
        <p:txBody>
          <a:bodyPr/>
          <a:lstStyle/>
          <a:p>
            <a:pPr eaLnBrk="1" hangingPunct="1"/>
            <a:r>
              <a:rPr lang="en-US" altLang="en-US" sz="4400" dirty="0">
                <a:latin typeface="+mn-lt"/>
                <a:cs typeface="Arial" panose="020B0604020202020204" pitchFamily="34" charset="0"/>
              </a:rPr>
              <a:t>Ecstasy (MDMA)</a:t>
            </a:r>
          </a:p>
        </p:txBody>
      </p:sp>
      <p:pic>
        <p:nvPicPr>
          <p:cNvPr id="5" name="Content Placeholder 4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B620D124-5E98-4B99-A1F7-89DEB0BF18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343" y="1014190"/>
            <a:ext cx="3236976" cy="4370832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2E5DA-CA18-4E4A-BB64-69AD74FB5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73941"/>
            <a:ext cx="4965509" cy="3952223"/>
          </a:xfrm>
        </p:spPr>
        <p:txBody>
          <a:bodyPr/>
          <a:lstStyle/>
          <a:p>
            <a:pPr lvl="1" eaLnBrk="1" hangingPunct="1"/>
            <a:r>
              <a:rPr lang="en-US" altLang="en-US" sz="2800" dirty="0">
                <a:solidFill>
                  <a:prstClr val="black"/>
                </a:solidFill>
                <a:cs typeface="Arial" panose="020B0604020202020204" pitchFamily="34" charset="0"/>
              </a:rPr>
              <a:t>Dopamine and Serotonin</a:t>
            </a:r>
          </a:p>
          <a:p>
            <a:pPr lvl="1" eaLnBrk="1" hangingPunct="1"/>
            <a:endParaRPr lang="en-US" altLang="en-US" sz="28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sz="2800" dirty="0">
                <a:solidFill>
                  <a:prstClr val="black"/>
                </a:solidFill>
                <a:cs typeface="Arial" panose="020B0604020202020204" pitchFamily="34" charset="0"/>
              </a:rPr>
              <a:t>“Love Drug” – feelings of empathy and euphoria</a:t>
            </a:r>
          </a:p>
          <a:p>
            <a:pPr lvl="1" eaLnBrk="1" hangingPunct="1"/>
            <a:endParaRPr lang="en-US" sz="28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sz="2800" dirty="0">
                <a:solidFill>
                  <a:prstClr val="black"/>
                </a:solidFill>
                <a:cs typeface="Arial" panose="020B0604020202020204" pitchFamily="34" charset="0"/>
              </a:rPr>
              <a:t>Research shows benefits for psychiatric use (PTSD, cancer pain)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4">
            <a:extLst>
              <a:ext uri="{FF2B5EF4-FFF2-40B4-BE49-F238E27FC236}">
                <a16:creationId xmlns:a16="http://schemas.microsoft.com/office/drawing/2014/main" id="{E9F594B7-2734-46E5-9A3E-0A437CED4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727" y="169871"/>
            <a:ext cx="4374155" cy="834092"/>
          </a:xfrm>
        </p:spPr>
        <p:txBody>
          <a:bodyPr/>
          <a:lstStyle/>
          <a:p>
            <a:pPr eaLnBrk="1" hangingPunct="1"/>
            <a:br>
              <a:rPr lang="en-US" altLang="en-US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Hallucinogens</a:t>
            </a:r>
          </a:p>
        </p:txBody>
      </p:sp>
      <p:pic>
        <p:nvPicPr>
          <p:cNvPr id="5" name="Content Placeholder 4" descr="A close up of a colorful background&#10;&#10;Description automatically generated">
            <a:extLst>
              <a:ext uri="{FF2B5EF4-FFF2-40B4-BE49-F238E27FC236}">
                <a16:creationId xmlns:a16="http://schemas.microsoft.com/office/drawing/2014/main" id="{6B8BFABF-64E5-4D38-8285-84541FCF60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734" y="1199547"/>
            <a:ext cx="6815137" cy="4853351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FC016-8A01-4ABB-B0E7-9A493D2EC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507" y="1291427"/>
            <a:ext cx="4531658" cy="5464731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800" dirty="0"/>
              <a:t>Substances that distort visual and auditory perception </a:t>
            </a:r>
            <a:r>
              <a:rPr lang="en-US" altLang="en-US" sz="2800" dirty="0">
                <a:cs typeface="Arial" panose="020B0604020202020204" pitchFamily="34" charset="0"/>
              </a:rPr>
              <a:t>(psychedelics)</a:t>
            </a:r>
          </a:p>
          <a:p>
            <a:pPr eaLnBrk="1" hangingPunct="1"/>
            <a:endParaRPr lang="en-US" altLang="en-US" sz="2800" dirty="0">
              <a:cs typeface="Arial" panose="020B060402020202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 eaLnBrk="1" hangingPunct="1"/>
            <a:r>
              <a:rPr lang="en-US" altLang="en-US" sz="2800" dirty="0">
                <a:cs typeface="Arial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LSD</a:t>
            </a:r>
            <a:r>
              <a:rPr lang="en-US" altLang="en-US" sz="2800" dirty="0">
                <a:cs typeface="Arial" panose="020B0604020202020204" pitchFamily="34" charset="0"/>
              </a:rPr>
              <a:t> (lysergic acid diethylamide)</a:t>
            </a:r>
          </a:p>
          <a:p>
            <a:pPr lvl="1" eaLnBrk="1" hangingPunct="1"/>
            <a:endParaRPr lang="en-US" altLang="en-US" sz="2800" u="sng" dirty="0"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sz="2800" u="sng" dirty="0">
                <a:cs typeface="Arial" panose="020B0604020202020204" pitchFamily="34" charset="0"/>
              </a:rPr>
              <a:t>Psilocybin</a:t>
            </a:r>
            <a:r>
              <a:rPr lang="en-US" altLang="en-US" sz="2800" dirty="0">
                <a:cs typeface="Arial" panose="020B0604020202020204" pitchFamily="34" charset="0"/>
              </a:rPr>
              <a:t> (mushrooms) – several studies show benefits for anxiety and depression.</a:t>
            </a:r>
          </a:p>
          <a:p>
            <a:pPr lvl="1" eaLnBrk="1" hangingPunct="1"/>
            <a:endParaRPr lang="en-US" altLang="en-US" sz="2800" dirty="0"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sz="2800" dirty="0">
                <a:cs typeface="Arial" panose="020B0604020202020204" pitchFamily="34" charset="0"/>
              </a:rPr>
              <a:t>Marijuana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21B3A70D-CC7E-41A9-9097-D94C301041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689" y="201772"/>
            <a:ext cx="4281359" cy="9986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800" b="1" dirty="0">
                <a:latin typeface="+mn-lt"/>
              </a:rPr>
              <a:t>Marijuana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8F83DFE-6053-49BB-BF99-D75091AD9AF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07689" y="1321762"/>
            <a:ext cx="4437657" cy="525238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altLang="en-US" sz="2400" dirty="0"/>
              <a:t>THC, the active ingredient in marijuana. Effects include:</a:t>
            </a:r>
          </a:p>
          <a:p>
            <a:pPr marL="228600" lvl="1"/>
            <a:r>
              <a:rPr lang="en-US" altLang="en-US" sz="2400" dirty="0"/>
              <a:t>Mild hallucinations</a:t>
            </a:r>
          </a:p>
          <a:p>
            <a:pPr marL="228600" lvl="1"/>
            <a:r>
              <a:rPr lang="en-US" altLang="en-US" sz="2400" dirty="0"/>
              <a:t>Euphoria</a:t>
            </a:r>
          </a:p>
          <a:p>
            <a:pPr marL="228600" lvl="1"/>
            <a:r>
              <a:rPr lang="en-US" altLang="en-US" sz="2400" dirty="0"/>
              <a:t>Relaxation</a:t>
            </a:r>
          </a:p>
          <a:p>
            <a:endParaRPr lang="en-US" altLang="en-US" sz="2400" dirty="0"/>
          </a:p>
          <a:p>
            <a:r>
              <a:rPr lang="en-US" altLang="en-US" sz="2400" dirty="0"/>
              <a:t>Many states have legalized it</a:t>
            </a:r>
          </a:p>
          <a:p>
            <a:endParaRPr lang="en-US" altLang="en-US" sz="2400" dirty="0"/>
          </a:p>
          <a:p>
            <a:r>
              <a:rPr lang="en-US" altLang="en-US" sz="2400" dirty="0"/>
              <a:t>Medical uses include anxiety, depression and pain relief</a:t>
            </a:r>
          </a:p>
        </p:txBody>
      </p:sp>
      <p:pic>
        <p:nvPicPr>
          <p:cNvPr id="4" name="Content Placeholder 3" descr="A picture containing plant, green, tree, garden&#10;&#10;Description automatically generated">
            <a:extLst>
              <a:ext uri="{FF2B5EF4-FFF2-40B4-BE49-F238E27FC236}">
                <a16:creationId xmlns:a16="http://schemas.microsoft.com/office/drawing/2014/main" id="{5A5B15C9-3BF6-4CE2-A328-D201EE2E8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1" r="20518" b="-1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8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345</Words>
  <Application>Microsoft Office PowerPoint</Application>
  <PresentationFormat>Widescreen</PresentationFormat>
  <Paragraphs>84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1_Office Theme</vt:lpstr>
      <vt:lpstr>Psychoactive Drugs</vt:lpstr>
      <vt:lpstr>Psychoactive Drugs</vt:lpstr>
      <vt:lpstr>Depressants</vt:lpstr>
      <vt:lpstr>Depressants: Alcohol</vt:lpstr>
      <vt:lpstr>Depressants:   Barbiturates</vt:lpstr>
      <vt:lpstr>Depressants - Opiates</vt:lpstr>
      <vt:lpstr>Stimulants</vt:lpstr>
      <vt:lpstr>Caffeine</vt:lpstr>
      <vt:lpstr>Stimulants: Nicotine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Amphetamines</vt:lpstr>
      <vt:lpstr>Stimulants: Cocaine</vt:lpstr>
      <vt:lpstr>Ecstasy (MDMA)</vt:lpstr>
      <vt:lpstr> Hallucinogens</vt:lpstr>
      <vt:lpstr>Marijuana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Psychoactive Drugs</dc:title>
  <dc:creator>M F</dc:creator>
  <cp:lastModifiedBy>M F</cp:lastModifiedBy>
  <cp:revision>6</cp:revision>
  <dcterms:created xsi:type="dcterms:W3CDTF">2020-12-07T01:30:35Z</dcterms:created>
  <dcterms:modified xsi:type="dcterms:W3CDTF">2021-09-02T23:51:58Z</dcterms:modified>
</cp:coreProperties>
</file>