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95" r:id="rId2"/>
    <p:sldId id="278" r:id="rId3"/>
    <p:sldId id="291" r:id="rId4"/>
    <p:sldId id="292" r:id="rId5"/>
    <p:sldId id="297" r:id="rId6"/>
    <p:sldId id="294" r:id="rId7"/>
    <p:sldId id="296" r:id="rId8"/>
    <p:sldId id="281" r:id="rId9"/>
    <p:sldId id="293" r:id="rId10"/>
    <p:sldId id="298"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7" d="100"/>
          <a:sy n="87" d="100"/>
        </p:scale>
        <p:origin x="533"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DF1303-A827-445A-928A-DE1A5C36DAA1}"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en-US"/>
        </a:p>
      </dgm:t>
    </dgm:pt>
    <dgm:pt modelId="{57BED261-140C-4AA4-9B29-50BA94B3839D}">
      <dgm:prSet/>
      <dgm:spPr/>
      <dgm:t>
        <a:bodyPr/>
        <a:lstStyle/>
        <a:p>
          <a:r>
            <a:rPr lang="en-US"/>
            <a:t>Negative Emotional Content: 8 out of 10 dreams have negative emotional content.</a:t>
          </a:r>
        </a:p>
      </dgm:t>
    </dgm:pt>
    <dgm:pt modelId="{CBE1A1F1-4D3E-4F56-ABBB-972552FE7D32}" type="parTrans" cxnId="{81047C3F-88CE-4C9B-8D0C-91CC348BE770}">
      <dgm:prSet/>
      <dgm:spPr/>
      <dgm:t>
        <a:bodyPr/>
        <a:lstStyle/>
        <a:p>
          <a:endParaRPr lang="en-US"/>
        </a:p>
      </dgm:t>
    </dgm:pt>
    <dgm:pt modelId="{A3714273-498B-459A-8BAF-47BDBA1F6BAC}" type="sibTrans" cxnId="{81047C3F-88CE-4C9B-8D0C-91CC348BE770}">
      <dgm:prSet/>
      <dgm:spPr/>
      <dgm:t>
        <a:bodyPr/>
        <a:lstStyle/>
        <a:p>
          <a:endParaRPr lang="en-US"/>
        </a:p>
      </dgm:t>
    </dgm:pt>
    <dgm:pt modelId="{8BFE903F-EA0D-4860-A222-C7A123F605A6}">
      <dgm:prSet/>
      <dgm:spPr/>
      <dgm:t>
        <a:bodyPr/>
        <a:lstStyle/>
        <a:p>
          <a:r>
            <a:rPr lang="en-US" dirty="0"/>
            <a:t>Anxiety Dreams: People commonly dream about failure, being attacked, pursued, rejected, or struck with misfortune.</a:t>
          </a:r>
        </a:p>
      </dgm:t>
    </dgm:pt>
    <dgm:pt modelId="{E5966D0B-14DD-4DC5-93FD-96988E18DA1F}" type="parTrans" cxnId="{1793ADC7-0CEB-42D6-9071-72817C8C6FEC}">
      <dgm:prSet/>
      <dgm:spPr/>
      <dgm:t>
        <a:bodyPr/>
        <a:lstStyle/>
        <a:p>
          <a:endParaRPr lang="en-US"/>
        </a:p>
      </dgm:t>
    </dgm:pt>
    <dgm:pt modelId="{95C3A428-AD2C-41F1-BAEE-723B99984E8F}" type="sibTrans" cxnId="{1793ADC7-0CEB-42D6-9071-72817C8C6FEC}">
      <dgm:prSet/>
      <dgm:spPr/>
      <dgm:t>
        <a:bodyPr/>
        <a:lstStyle/>
        <a:p>
          <a:endParaRPr lang="en-US"/>
        </a:p>
      </dgm:t>
    </dgm:pt>
    <dgm:pt modelId="{63C075A7-BF29-473A-9F75-7453C327733A}">
      <dgm:prSet/>
      <dgm:spPr/>
      <dgm:t>
        <a:bodyPr/>
        <a:lstStyle/>
        <a:p>
          <a:r>
            <a:rPr lang="en-US"/>
            <a:t>Sexual Dreams: Contrary to our thinking, sexual dreams are sparse. Sexual dreams in men are 1 in 10; and in women 1 in 30.</a:t>
          </a:r>
        </a:p>
      </dgm:t>
    </dgm:pt>
    <dgm:pt modelId="{54C1BC6D-6A86-4F2E-9908-CE168280C7D9}" type="parTrans" cxnId="{66FFA67B-4E14-4A6B-97D2-BCC920CE7307}">
      <dgm:prSet/>
      <dgm:spPr/>
      <dgm:t>
        <a:bodyPr/>
        <a:lstStyle/>
        <a:p>
          <a:endParaRPr lang="en-US"/>
        </a:p>
      </dgm:t>
    </dgm:pt>
    <dgm:pt modelId="{F3DA7BFA-CEB6-4365-A718-6277A64D4005}" type="sibTrans" cxnId="{66FFA67B-4E14-4A6B-97D2-BCC920CE7307}">
      <dgm:prSet/>
      <dgm:spPr/>
      <dgm:t>
        <a:bodyPr/>
        <a:lstStyle/>
        <a:p>
          <a:endParaRPr lang="en-US"/>
        </a:p>
      </dgm:t>
    </dgm:pt>
    <dgm:pt modelId="{F294E704-4543-4B36-8153-A03EB2193285}">
      <dgm:prSet/>
      <dgm:spPr/>
      <dgm:t>
        <a:bodyPr/>
        <a:lstStyle/>
        <a:p>
          <a:r>
            <a:rPr lang="en-US"/>
            <a:t>Dreams of Gender: Women dream of men and women equally; men dream more about men than women.</a:t>
          </a:r>
        </a:p>
      </dgm:t>
    </dgm:pt>
    <dgm:pt modelId="{63F2F0DC-24F3-48B4-A530-137911F94047}" type="parTrans" cxnId="{D64715BF-67FD-47EE-97D8-DD39123B3615}">
      <dgm:prSet/>
      <dgm:spPr/>
      <dgm:t>
        <a:bodyPr/>
        <a:lstStyle/>
        <a:p>
          <a:endParaRPr lang="en-US"/>
        </a:p>
      </dgm:t>
    </dgm:pt>
    <dgm:pt modelId="{F3375BD4-C2FA-48B7-AAA3-2D73C5C5DF49}" type="sibTrans" cxnId="{D64715BF-67FD-47EE-97D8-DD39123B3615}">
      <dgm:prSet/>
      <dgm:spPr/>
      <dgm:t>
        <a:bodyPr/>
        <a:lstStyle/>
        <a:p>
          <a:endParaRPr lang="en-US"/>
        </a:p>
      </dgm:t>
    </dgm:pt>
    <dgm:pt modelId="{BF258383-81BB-4EA6-926E-18274541D85F}" type="pres">
      <dgm:prSet presAssocID="{40DF1303-A827-445A-928A-DE1A5C36DAA1}" presName="linear" presStyleCnt="0">
        <dgm:presLayoutVars>
          <dgm:animLvl val="lvl"/>
          <dgm:resizeHandles val="exact"/>
        </dgm:presLayoutVars>
      </dgm:prSet>
      <dgm:spPr/>
    </dgm:pt>
    <dgm:pt modelId="{037DA5B5-FB40-404A-B33A-90AA15135637}" type="pres">
      <dgm:prSet presAssocID="{57BED261-140C-4AA4-9B29-50BA94B3839D}" presName="parentText" presStyleLbl="node1" presStyleIdx="0" presStyleCnt="4">
        <dgm:presLayoutVars>
          <dgm:chMax val="0"/>
          <dgm:bulletEnabled val="1"/>
        </dgm:presLayoutVars>
      </dgm:prSet>
      <dgm:spPr/>
    </dgm:pt>
    <dgm:pt modelId="{D7C807B9-10A1-49B8-BEA5-D4BD9F7A1591}" type="pres">
      <dgm:prSet presAssocID="{A3714273-498B-459A-8BAF-47BDBA1F6BAC}" presName="spacer" presStyleCnt="0"/>
      <dgm:spPr/>
    </dgm:pt>
    <dgm:pt modelId="{0C8770C8-4987-461D-BD59-0B049F1C47DD}" type="pres">
      <dgm:prSet presAssocID="{8BFE903F-EA0D-4860-A222-C7A123F605A6}" presName="parentText" presStyleLbl="node1" presStyleIdx="1" presStyleCnt="4">
        <dgm:presLayoutVars>
          <dgm:chMax val="0"/>
          <dgm:bulletEnabled val="1"/>
        </dgm:presLayoutVars>
      </dgm:prSet>
      <dgm:spPr/>
    </dgm:pt>
    <dgm:pt modelId="{6724A1C2-E9D6-4D9D-8FE4-3A1D83C6670B}" type="pres">
      <dgm:prSet presAssocID="{95C3A428-AD2C-41F1-BAEE-723B99984E8F}" presName="spacer" presStyleCnt="0"/>
      <dgm:spPr/>
    </dgm:pt>
    <dgm:pt modelId="{029B74D8-5569-4B77-9073-218D6F71C4C9}" type="pres">
      <dgm:prSet presAssocID="{63C075A7-BF29-473A-9F75-7453C327733A}" presName="parentText" presStyleLbl="node1" presStyleIdx="2" presStyleCnt="4">
        <dgm:presLayoutVars>
          <dgm:chMax val="0"/>
          <dgm:bulletEnabled val="1"/>
        </dgm:presLayoutVars>
      </dgm:prSet>
      <dgm:spPr/>
    </dgm:pt>
    <dgm:pt modelId="{34FD29A6-D5A0-4363-AC69-26D79381DBCC}" type="pres">
      <dgm:prSet presAssocID="{F3DA7BFA-CEB6-4365-A718-6277A64D4005}" presName="spacer" presStyleCnt="0"/>
      <dgm:spPr/>
    </dgm:pt>
    <dgm:pt modelId="{60DC81B9-1C32-4E21-B279-FF3745E27DF7}" type="pres">
      <dgm:prSet presAssocID="{F294E704-4543-4B36-8153-A03EB2193285}" presName="parentText" presStyleLbl="node1" presStyleIdx="3" presStyleCnt="4">
        <dgm:presLayoutVars>
          <dgm:chMax val="0"/>
          <dgm:bulletEnabled val="1"/>
        </dgm:presLayoutVars>
      </dgm:prSet>
      <dgm:spPr/>
    </dgm:pt>
  </dgm:ptLst>
  <dgm:cxnLst>
    <dgm:cxn modelId="{D7EB7520-85B3-40B3-92F6-7A7559B6B22E}" type="presOf" srcId="{57BED261-140C-4AA4-9B29-50BA94B3839D}" destId="{037DA5B5-FB40-404A-B33A-90AA15135637}" srcOrd="0" destOrd="0" presId="urn:microsoft.com/office/officeart/2005/8/layout/vList2"/>
    <dgm:cxn modelId="{45F59F3A-9472-4E7C-AE99-F3BA7AC31C65}" type="presOf" srcId="{8BFE903F-EA0D-4860-A222-C7A123F605A6}" destId="{0C8770C8-4987-461D-BD59-0B049F1C47DD}" srcOrd="0" destOrd="0" presId="urn:microsoft.com/office/officeart/2005/8/layout/vList2"/>
    <dgm:cxn modelId="{81047C3F-88CE-4C9B-8D0C-91CC348BE770}" srcId="{40DF1303-A827-445A-928A-DE1A5C36DAA1}" destId="{57BED261-140C-4AA4-9B29-50BA94B3839D}" srcOrd="0" destOrd="0" parTransId="{CBE1A1F1-4D3E-4F56-ABBB-972552FE7D32}" sibTransId="{A3714273-498B-459A-8BAF-47BDBA1F6BAC}"/>
    <dgm:cxn modelId="{FF95095C-24A4-4FB9-82D1-55AFA7BCB0D5}" type="presOf" srcId="{40DF1303-A827-445A-928A-DE1A5C36DAA1}" destId="{BF258383-81BB-4EA6-926E-18274541D85F}" srcOrd="0" destOrd="0" presId="urn:microsoft.com/office/officeart/2005/8/layout/vList2"/>
    <dgm:cxn modelId="{CF7B6A44-A848-4E67-86FC-BBEBF4995E39}" type="presOf" srcId="{F294E704-4543-4B36-8153-A03EB2193285}" destId="{60DC81B9-1C32-4E21-B279-FF3745E27DF7}" srcOrd="0" destOrd="0" presId="urn:microsoft.com/office/officeart/2005/8/layout/vList2"/>
    <dgm:cxn modelId="{66FFA67B-4E14-4A6B-97D2-BCC920CE7307}" srcId="{40DF1303-A827-445A-928A-DE1A5C36DAA1}" destId="{63C075A7-BF29-473A-9F75-7453C327733A}" srcOrd="2" destOrd="0" parTransId="{54C1BC6D-6A86-4F2E-9908-CE168280C7D9}" sibTransId="{F3DA7BFA-CEB6-4365-A718-6277A64D4005}"/>
    <dgm:cxn modelId="{341E6684-12D8-453F-9683-0776B6F1BA70}" type="presOf" srcId="{63C075A7-BF29-473A-9F75-7453C327733A}" destId="{029B74D8-5569-4B77-9073-218D6F71C4C9}" srcOrd="0" destOrd="0" presId="urn:microsoft.com/office/officeart/2005/8/layout/vList2"/>
    <dgm:cxn modelId="{D64715BF-67FD-47EE-97D8-DD39123B3615}" srcId="{40DF1303-A827-445A-928A-DE1A5C36DAA1}" destId="{F294E704-4543-4B36-8153-A03EB2193285}" srcOrd="3" destOrd="0" parTransId="{63F2F0DC-24F3-48B4-A530-137911F94047}" sibTransId="{F3375BD4-C2FA-48B7-AAA3-2D73C5C5DF49}"/>
    <dgm:cxn modelId="{1793ADC7-0CEB-42D6-9071-72817C8C6FEC}" srcId="{40DF1303-A827-445A-928A-DE1A5C36DAA1}" destId="{8BFE903F-EA0D-4860-A222-C7A123F605A6}" srcOrd="1" destOrd="0" parTransId="{E5966D0B-14DD-4DC5-93FD-96988E18DA1F}" sibTransId="{95C3A428-AD2C-41F1-BAEE-723B99984E8F}"/>
    <dgm:cxn modelId="{105CBCE4-A848-4CD5-9B5E-B3FBE6D1E097}" type="presParOf" srcId="{BF258383-81BB-4EA6-926E-18274541D85F}" destId="{037DA5B5-FB40-404A-B33A-90AA15135637}" srcOrd="0" destOrd="0" presId="urn:microsoft.com/office/officeart/2005/8/layout/vList2"/>
    <dgm:cxn modelId="{EE3F5B12-98B7-41AB-A105-720008728806}" type="presParOf" srcId="{BF258383-81BB-4EA6-926E-18274541D85F}" destId="{D7C807B9-10A1-49B8-BEA5-D4BD9F7A1591}" srcOrd="1" destOrd="0" presId="urn:microsoft.com/office/officeart/2005/8/layout/vList2"/>
    <dgm:cxn modelId="{2FC1302B-00EB-4A7E-A4A8-516FE5126071}" type="presParOf" srcId="{BF258383-81BB-4EA6-926E-18274541D85F}" destId="{0C8770C8-4987-461D-BD59-0B049F1C47DD}" srcOrd="2" destOrd="0" presId="urn:microsoft.com/office/officeart/2005/8/layout/vList2"/>
    <dgm:cxn modelId="{B4E85608-383C-45C8-AA81-E9269D7D928C}" type="presParOf" srcId="{BF258383-81BB-4EA6-926E-18274541D85F}" destId="{6724A1C2-E9D6-4D9D-8FE4-3A1D83C6670B}" srcOrd="3" destOrd="0" presId="urn:microsoft.com/office/officeart/2005/8/layout/vList2"/>
    <dgm:cxn modelId="{78D6AC65-0C44-4141-903F-F96C00F082D1}" type="presParOf" srcId="{BF258383-81BB-4EA6-926E-18274541D85F}" destId="{029B74D8-5569-4B77-9073-218D6F71C4C9}" srcOrd="4" destOrd="0" presId="urn:microsoft.com/office/officeart/2005/8/layout/vList2"/>
    <dgm:cxn modelId="{A3DCF863-5D11-4959-BFF7-2329B94FD0CA}" type="presParOf" srcId="{BF258383-81BB-4EA6-926E-18274541D85F}" destId="{34FD29A6-D5A0-4363-AC69-26D79381DBCC}" srcOrd="5" destOrd="0" presId="urn:microsoft.com/office/officeart/2005/8/layout/vList2"/>
    <dgm:cxn modelId="{4C41A647-9E25-4015-9FFE-E4C77E9434A2}" type="presParOf" srcId="{BF258383-81BB-4EA6-926E-18274541D85F}" destId="{60DC81B9-1C32-4E21-B279-FF3745E27DF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DA5B5-FB40-404A-B33A-90AA15135637}">
      <dsp:nvSpPr>
        <dsp:cNvPr id="0" name=""/>
        <dsp:cNvSpPr/>
      </dsp:nvSpPr>
      <dsp:spPr>
        <a:xfrm>
          <a:off x="0" y="37681"/>
          <a:ext cx="6513603" cy="1398515"/>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Negative Emotional Content: 8 out of 10 dreams have negative emotional content.</a:t>
          </a:r>
        </a:p>
      </dsp:txBody>
      <dsp:txXfrm>
        <a:off x="68270" y="105951"/>
        <a:ext cx="6377063" cy="1261975"/>
      </dsp:txXfrm>
    </dsp:sp>
    <dsp:sp modelId="{0C8770C8-4987-461D-BD59-0B049F1C47DD}">
      <dsp:nvSpPr>
        <dsp:cNvPr id="0" name=""/>
        <dsp:cNvSpPr/>
      </dsp:nvSpPr>
      <dsp:spPr>
        <a:xfrm>
          <a:off x="0" y="1508197"/>
          <a:ext cx="6513603" cy="1398515"/>
        </a:xfrm>
        <a:prstGeom prst="round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Anxiety Dreams: People commonly dream about failure, being attacked, pursued, rejected, or struck with misfortune.</a:t>
          </a:r>
        </a:p>
      </dsp:txBody>
      <dsp:txXfrm>
        <a:off x="68270" y="1576467"/>
        <a:ext cx="6377063" cy="1261975"/>
      </dsp:txXfrm>
    </dsp:sp>
    <dsp:sp modelId="{029B74D8-5569-4B77-9073-218D6F71C4C9}">
      <dsp:nvSpPr>
        <dsp:cNvPr id="0" name=""/>
        <dsp:cNvSpPr/>
      </dsp:nvSpPr>
      <dsp:spPr>
        <a:xfrm>
          <a:off x="0" y="2978713"/>
          <a:ext cx="6513603" cy="1398515"/>
        </a:xfrm>
        <a:prstGeom prst="round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Sexual Dreams: Contrary to our thinking, sexual dreams are sparse. Sexual dreams in men are 1 in 10; and in women 1 in 30.</a:t>
          </a:r>
        </a:p>
      </dsp:txBody>
      <dsp:txXfrm>
        <a:off x="68270" y="3046983"/>
        <a:ext cx="6377063" cy="1261975"/>
      </dsp:txXfrm>
    </dsp:sp>
    <dsp:sp modelId="{60DC81B9-1C32-4E21-B279-FF3745E27DF7}">
      <dsp:nvSpPr>
        <dsp:cNvPr id="0" name=""/>
        <dsp:cNvSpPr/>
      </dsp:nvSpPr>
      <dsp:spPr>
        <a:xfrm>
          <a:off x="0" y="4449228"/>
          <a:ext cx="6513603" cy="1398515"/>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Dreams of Gender: Women dream of men and women equally; men dream more about men than women.</a:t>
          </a:r>
        </a:p>
      </dsp:txBody>
      <dsp:txXfrm>
        <a:off x="68270" y="4517498"/>
        <a:ext cx="6377063" cy="12619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1427407-3670-4E03-90AB-08A21A6C65C5}" type="datetimeFigureOut">
              <a:rPr lang="en-US" smtClean="0"/>
              <a:t>11/4/2021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4182BA8-DAA5-4A8A-9DAB-FE54866069AB}" type="slidenum">
              <a:rPr lang="en-US" smtClean="0"/>
              <a:t>‹#›</a:t>
            </a:fld>
            <a:endParaRPr lang="en-US"/>
          </a:p>
        </p:txBody>
      </p:sp>
    </p:spTree>
    <p:extLst>
      <p:ext uri="{BB962C8B-B14F-4D97-AF65-F5344CB8AC3E}">
        <p14:creationId xmlns:p14="http://schemas.microsoft.com/office/powerpoint/2010/main" val="139981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50D9C60E-3C3E-43E6-B22E-E45073D33BB2}"/>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DCAD10AD-2C82-4D5F-97BF-DC0CA56F37D3}"/>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US" altLang="en-US" b="1">
                <a:latin typeface="Arial" panose="020B0604020202020204" pitchFamily="34" charset="0"/>
                <a:cs typeface="Arial" panose="020B0604020202020204" pitchFamily="34" charset="0"/>
              </a:rPr>
              <a:t>OBJECTIVE 9| Describe the most common content of dreams.</a:t>
            </a: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20E705AA-853F-4E97-A3B0-1E2296B5F6AA}"/>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3E7CB129-E381-4852-9E96-8B98DFA54C8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379341A7-00EA-4C0A-BDCB-6E548BAC3380}"/>
              </a:ext>
            </a:extLst>
          </p:cNvPr>
          <p:cNvSpPr txBox="1">
            <a:spLocks noGrp="1" noChangeArrowheads="1"/>
          </p:cNvSpPr>
          <p:nvPr/>
        </p:nvSpPr>
        <p:spPr bwMode="auto">
          <a:xfrm>
            <a:off x="4059181" y="8977133"/>
            <a:ext cx="3105348" cy="47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47" tIns="47474" rIns="94947" bIns="47474"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0E10226F-8152-4E79-BB07-62E11CB905B6}" type="slidenum">
              <a:rPr lang="en-US" altLang="en-US"/>
              <a:pPr algn="r" eaLnBrk="1" hangingPunct="1">
                <a:spcBef>
                  <a:spcPct val="0"/>
                </a:spcBef>
              </a:pPr>
              <a:t>7</a:t>
            </a:fld>
            <a:endParaRPr lang="en-US" altLang="en-US"/>
          </a:p>
        </p:txBody>
      </p:sp>
      <p:sp>
        <p:nvSpPr>
          <p:cNvPr id="54275" name="Rectangle 2">
            <a:extLst>
              <a:ext uri="{FF2B5EF4-FFF2-40B4-BE49-F238E27FC236}">
                <a16:creationId xmlns:a16="http://schemas.microsoft.com/office/drawing/2014/main" id="{4FFDF30F-49A4-43EE-A929-7C8FEF249209}"/>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BBC37D2B-6480-43E4-B00C-0E851F148A01}"/>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8C95B0FD-8600-46E2-B250-91737A191536}"/>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8ADF5693-BB42-46B8-8DDB-30B6C58C86DC}"/>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8921-3789-4027-B2E3-C0D45B8EF2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320DD3-44EF-470F-AE61-FDCFF85013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7F7D7-961D-488F-8565-EB561EE99734}"/>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5" name="Footer Placeholder 4">
            <a:extLst>
              <a:ext uri="{FF2B5EF4-FFF2-40B4-BE49-F238E27FC236}">
                <a16:creationId xmlns:a16="http://schemas.microsoft.com/office/drawing/2014/main" id="{5D0C1BBF-57C2-4F9E-95CD-C23F78DD21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2D649E-408E-4363-8783-F22DFA33672F}"/>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104638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B1F9-3C84-42C7-98D3-B29F10C55B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3CCD2-01E8-4943-941C-A88E06544F7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F6575E-9FFD-4536-B105-8736354A255A}"/>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5" name="Footer Placeholder 4">
            <a:extLst>
              <a:ext uri="{FF2B5EF4-FFF2-40B4-BE49-F238E27FC236}">
                <a16:creationId xmlns:a16="http://schemas.microsoft.com/office/drawing/2014/main" id="{9272C966-C4B3-4461-B57F-117DF604A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A52846-789F-4F2E-898D-A40A4DB8070D}"/>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402034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3178C-149F-46AB-ABB5-D40C45FEAD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BC6A5F-A5BA-489D-8BCC-5603296E45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012ABDD-305D-4E4B-B417-B056724D9905}"/>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5" name="Footer Placeholder 4">
            <a:extLst>
              <a:ext uri="{FF2B5EF4-FFF2-40B4-BE49-F238E27FC236}">
                <a16:creationId xmlns:a16="http://schemas.microsoft.com/office/drawing/2014/main" id="{7987D6CF-AC14-4382-A036-895A91397D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F97AEA-3D53-4ACA-AE56-09D32745D81E}"/>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140083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57AD-047C-4698-BBFB-AB7CBF7461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7297FD-D2B9-4235-940B-C8F5525DAF5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41B9A0-143F-4E63-9A6D-47A7D55B69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E430A3-2251-4094-8B8A-FBC3BB3C67DB}"/>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6" name="Footer Placeholder 5">
            <a:extLst>
              <a:ext uri="{FF2B5EF4-FFF2-40B4-BE49-F238E27FC236}">
                <a16:creationId xmlns:a16="http://schemas.microsoft.com/office/drawing/2014/main" id="{861C7FAB-369F-49D9-B5E5-87B74C55F5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10A3F4-CC88-4370-9D61-47930133491A}"/>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227174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E09D7-ABB5-4805-993C-869770D2C3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3CA948-4C24-42CA-A844-015EDDE708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B322E9-2279-46FC-8484-EAF5F345145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E23B2D-5B62-4C37-8BA2-286AFDED25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CE7DEA1-314D-4331-8811-774CB26A239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870211-CAB8-48CE-A0DA-6AF86E71D48E}"/>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8" name="Footer Placeholder 7">
            <a:extLst>
              <a:ext uri="{FF2B5EF4-FFF2-40B4-BE49-F238E27FC236}">
                <a16:creationId xmlns:a16="http://schemas.microsoft.com/office/drawing/2014/main" id="{B26754B9-CAA6-41F8-8432-3886A0EAFC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D334A0-32B2-4400-8479-BA1C0C8DA7BF}"/>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3291001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6560-579D-40F4-968C-A023C24A90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5CC491-A909-4529-8FFB-A8F69D276A65}"/>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4" name="Footer Placeholder 3">
            <a:extLst>
              <a:ext uri="{FF2B5EF4-FFF2-40B4-BE49-F238E27FC236}">
                <a16:creationId xmlns:a16="http://schemas.microsoft.com/office/drawing/2014/main" id="{E27621EB-9CA5-49DD-9FC0-03048DD58B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0777F9-745E-4756-91B3-AA2E0D5F0393}"/>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35715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9B58-B681-4214-9FAB-FA98AFF129BB}"/>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3" name="Footer Placeholder 2">
            <a:extLst>
              <a:ext uri="{FF2B5EF4-FFF2-40B4-BE49-F238E27FC236}">
                <a16:creationId xmlns:a16="http://schemas.microsoft.com/office/drawing/2014/main" id="{646C5B7E-50C0-4CE6-B324-D087D3987E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11AD48-32C6-4B54-B622-8D3427A0E6C9}"/>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4080443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74DB-6369-4FB1-964B-A59AB08275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E206EC-B5E1-437C-9E22-4E7EDCDFBB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BD4CFE-451C-436D-8BB6-4D4B902973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82BFAE-03A5-4591-921C-D5E8416D0C28}"/>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6" name="Footer Placeholder 5">
            <a:extLst>
              <a:ext uri="{FF2B5EF4-FFF2-40B4-BE49-F238E27FC236}">
                <a16:creationId xmlns:a16="http://schemas.microsoft.com/office/drawing/2014/main" id="{8FCF9261-2E47-48F1-B02B-9C89E9DCF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FB4AD2-ADD3-41F5-A728-CD3A87BD9123}"/>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2858210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EEE45-7C28-4E04-9256-5066B6069D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1E9F59-A948-4746-9B08-1DE5484B1F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B02F59-6F22-412B-B3E0-62E50758F3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7AC64B-1FEC-41D7-BEAC-A1787D2AE692}"/>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6" name="Footer Placeholder 5">
            <a:extLst>
              <a:ext uri="{FF2B5EF4-FFF2-40B4-BE49-F238E27FC236}">
                <a16:creationId xmlns:a16="http://schemas.microsoft.com/office/drawing/2014/main" id="{8B965C45-B5FE-48CE-907D-774DE534B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BC9094-B40C-4182-BAE7-C19B65FF89DB}"/>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2956897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991A-D978-4C98-BC13-2C62D8CC6A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CE7B99-76A3-4634-9B6C-D1DDC5FE315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0F37B-CC34-464C-B8BA-E52A781E5F74}"/>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5" name="Footer Placeholder 4">
            <a:extLst>
              <a:ext uri="{FF2B5EF4-FFF2-40B4-BE49-F238E27FC236}">
                <a16:creationId xmlns:a16="http://schemas.microsoft.com/office/drawing/2014/main" id="{B7830115-99D4-46EF-9841-451A4DE16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B81B7-A558-4D99-B483-3990602A2AF7}"/>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343624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300AC5-E1F8-42E4-8A08-016FDB976E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8E3A25-3A63-492F-9003-03F50302499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A8C92F-14DA-4120-805F-13A97FD2CBDC}"/>
              </a:ext>
            </a:extLst>
          </p:cNvPr>
          <p:cNvSpPr>
            <a:spLocks noGrp="1"/>
          </p:cNvSpPr>
          <p:nvPr>
            <p:ph type="dt" sz="half" idx="10"/>
          </p:nvPr>
        </p:nvSpPr>
        <p:spPr/>
        <p:txBody>
          <a:bodyPr/>
          <a:lstStyle/>
          <a:p>
            <a:fld id="{CA4D570E-D19D-4E5F-980D-95A6C773558A}" type="datetimeFigureOut">
              <a:rPr lang="en-US" smtClean="0"/>
              <a:t>11/4/2021</a:t>
            </a:fld>
            <a:endParaRPr lang="en-US"/>
          </a:p>
        </p:txBody>
      </p:sp>
      <p:sp>
        <p:nvSpPr>
          <p:cNvPr id="5" name="Footer Placeholder 4">
            <a:extLst>
              <a:ext uri="{FF2B5EF4-FFF2-40B4-BE49-F238E27FC236}">
                <a16:creationId xmlns:a16="http://schemas.microsoft.com/office/drawing/2014/main" id="{933BC478-62F0-44D6-BD6F-CA84F0EBD0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ED6F3C-B115-4038-A314-EE0CFB6F081E}"/>
              </a:ext>
            </a:extLst>
          </p:cNvPr>
          <p:cNvSpPr>
            <a:spLocks noGrp="1"/>
          </p:cNvSpPr>
          <p:nvPr>
            <p:ph type="sldNum" sz="quarter" idx="12"/>
          </p:nvPr>
        </p:nvSpPr>
        <p:spPr/>
        <p:txBody>
          <a:bodyPr/>
          <a:lstStyle/>
          <a:p>
            <a:fld id="{53D13632-E44D-42FA-9EB3-DF17FB45B1FD}" type="slidenum">
              <a:rPr lang="en-US" smtClean="0"/>
              <a:t>‹#›</a:t>
            </a:fld>
            <a:endParaRPr lang="en-US"/>
          </a:p>
        </p:txBody>
      </p:sp>
    </p:spTree>
    <p:extLst>
      <p:ext uri="{BB962C8B-B14F-4D97-AF65-F5344CB8AC3E}">
        <p14:creationId xmlns:p14="http://schemas.microsoft.com/office/powerpoint/2010/main" val="2937919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27200" y="0"/>
            <a:ext cx="10464800" cy="1295400"/>
          </a:xfrm>
        </p:spPr>
        <p:txBody>
          <a:bodyPr/>
          <a:lstStyle/>
          <a:p>
            <a:r>
              <a:rPr lang="en-US"/>
              <a:t>Click to edit Master title style</a:t>
            </a:r>
          </a:p>
        </p:txBody>
      </p:sp>
      <p:sp>
        <p:nvSpPr>
          <p:cNvPr id="3" name="Text Placeholder 2"/>
          <p:cNvSpPr>
            <a:spLocks noGrp="1"/>
          </p:cNvSpPr>
          <p:nvPr>
            <p:ph type="body" sz="half" idx="1"/>
          </p:nvPr>
        </p:nvSpPr>
        <p:spPr>
          <a:xfrm>
            <a:off x="1727200" y="1600200"/>
            <a:ext cx="51308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61200" y="1600200"/>
            <a:ext cx="51308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9DCD0F8D-775B-4420-95CA-97B977641BDD}"/>
              </a:ext>
            </a:extLst>
          </p:cNvPr>
          <p:cNvSpPr>
            <a:spLocks noGrp="1" noChangeArrowheads="1"/>
          </p:cNvSpPr>
          <p:nvPr>
            <p:ph type="sldNum" sz="quarter" idx="10"/>
          </p:nvPr>
        </p:nvSpPr>
        <p:spPr>
          <a:ln/>
        </p:spPr>
        <p:txBody>
          <a:bodyPr/>
          <a:lstStyle>
            <a:lvl1pPr>
              <a:defRPr/>
            </a:lvl1pPr>
          </a:lstStyle>
          <a:p>
            <a:r>
              <a:rPr lang="en-US" altLang="en-US"/>
              <a:t>ET </a:t>
            </a:r>
            <a:fld id="{609165B8-7AD4-44B2-BEC3-72C0FF10346D}" type="slidenum">
              <a:rPr lang="en-US" altLang="en-US"/>
              <a:pPr/>
              <a:t>‹#›</a:t>
            </a:fld>
            <a:endParaRPr lang="en-US" altLang="en-US"/>
          </a:p>
        </p:txBody>
      </p:sp>
    </p:spTree>
    <p:extLst>
      <p:ext uri="{BB962C8B-B14F-4D97-AF65-F5344CB8AC3E}">
        <p14:creationId xmlns:p14="http://schemas.microsoft.com/office/powerpoint/2010/main" val="252384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E94A5-5C05-456C-8035-6A7C46A0F3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2ED7D6-6437-401B-9507-59C2D877C9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80529-4273-4779-B694-944DB8F131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4D570E-D19D-4E5F-980D-95A6C773558A}" type="datetimeFigureOut">
              <a:rPr lang="en-US" smtClean="0"/>
              <a:t>11/4/2021</a:t>
            </a:fld>
            <a:endParaRPr lang="en-US"/>
          </a:p>
        </p:txBody>
      </p:sp>
      <p:sp>
        <p:nvSpPr>
          <p:cNvPr id="5" name="Footer Placeholder 4">
            <a:extLst>
              <a:ext uri="{FF2B5EF4-FFF2-40B4-BE49-F238E27FC236}">
                <a16:creationId xmlns:a16="http://schemas.microsoft.com/office/drawing/2014/main" id="{B02D51DB-F8D3-48F7-9E57-C2C830CDD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372995-9863-4D40-88EB-00A5843AF0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D13632-E44D-42FA-9EB3-DF17FB45B1FD}" type="slidenum">
              <a:rPr lang="en-US" smtClean="0"/>
              <a:t>‹#›</a:t>
            </a:fld>
            <a:endParaRPr lang="en-US"/>
          </a:p>
        </p:txBody>
      </p:sp>
    </p:spTree>
    <p:extLst>
      <p:ext uri="{BB962C8B-B14F-4D97-AF65-F5344CB8AC3E}">
        <p14:creationId xmlns:p14="http://schemas.microsoft.com/office/powerpoint/2010/main" val="674965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747AB5A1-0786-4670-A6E4-B658763DD283}"/>
              </a:ext>
            </a:extLst>
          </p:cNvPr>
          <p:cNvSpPr>
            <a:spLocks noGrp="1" noChangeArrowheads="1"/>
          </p:cNvSpPr>
          <p:nvPr>
            <p:ph type="title"/>
          </p:nvPr>
        </p:nvSpPr>
        <p:spPr>
          <a:xfrm>
            <a:off x="838200" y="324784"/>
            <a:ext cx="10515600" cy="773393"/>
          </a:xfrm>
        </p:spPr>
        <p:txBody>
          <a:bodyPr/>
          <a:lstStyle/>
          <a:p>
            <a:pPr>
              <a:defRPr/>
            </a:pPr>
            <a:r>
              <a:rPr lang="en-US" altLang="en-US" sz="4000" b="1" dirty="0">
                <a:latin typeface="+mn-lt"/>
              </a:rPr>
              <a:t>Dreaming is weird – let’s understand this better.</a:t>
            </a:r>
          </a:p>
        </p:txBody>
      </p:sp>
      <p:pic>
        <p:nvPicPr>
          <p:cNvPr id="63490" name="Picture 5" descr="Hallucinations">
            <a:extLst>
              <a:ext uri="{FF2B5EF4-FFF2-40B4-BE49-F238E27FC236}">
                <a16:creationId xmlns:a16="http://schemas.microsoft.com/office/drawing/2014/main" id="{AFC09571-124B-4FFC-8561-5C5A3299F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8635" y="1210235"/>
            <a:ext cx="4592638" cy="542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92"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082" name="Rectangle 2">
            <a:extLst>
              <a:ext uri="{FF2B5EF4-FFF2-40B4-BE49-F238E27FC236}">
                <a16:creationId xmlns:a16="http://schemas.microsoft.com/office/drawing/2014/main" id="{EB4B9F30-ECC0-4DF3-8F25-550B92F66B34}"/>
              </a:ext>
            </a:extLst>
          </p:cNvPr>
          <p:cNvSpPr>
            <a:spLocks noGrp="1" noChangeArrowheads="1"/>
          </p:cNvSpPr>
          <p:nvPr>
            <p:ph type="title"/>
          </p:nvPr>
        </p:nvSpPr>
        <p:spPr>
          <a:xfrm>
            <a:off x="863028" y="1012004"/>
            <a:ext cx="3831519" cy="4795408"/>
          </a:xfrm>
        </p:spPr>
        <p:txBody>
          <a:bodyPr>
            <a:normAutofit/>
          </a:bodyPr>
          <a:lstStyle/>
          <a:p>
            <a:pPr algn="ctr">
              <a:defRPr/>
            </a:pPr>
            <a:r>
              <a:rPr lang="en-US" altLang="en-US" b="1" dirty="0">
                <a:solidFill>
                  <a:srgbClr val="FFFFFF"/>
                </a:solidFill>
                <a:latin typeface="+mn-lt"/>
              </a:rPr>
              <a:t>Dreams</a:t>
            </a:r>
          </a:p>
        </p:txBody>
      </p:sp>
      <p:graphicFrame>
        <p:nvGraphicFramePr>
          <p:cNvPr id="46085" name="Rectangle 3">
            <a:extLst>
              <a:ext uri="{FF2B5EF4-FFF2-40B4-BE49-F238E27FC236}">
                <a16:creationId xmlns:a16="http://schemas.microsoft.com/office/drawing/2014/main" id="{B4214877-C823-4417-94CB-9CBE9D0795A4}"/>
              </a:ext>
            </a:extLst>
          </p:cNvPr>
          <p:cNvGraphicFramePr>
            <a:graphicFrameLocks noGrp="1"/>
          </p:cNvGraphicFramePr>
          <p:nvPr>
            <p:ph idx="1"/>
            <p:extLst>
              <p:ext uri="{D42A27DB-BD31-4B8C-83A1-F6EECF244321}">
                <p14:modId xmlns:p14="http://schemas.microsoft.com/office/powerpoint/2010/main" val="323412653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52DAA8A4-728E-411A-9E56-C38E324FDD5E}"/>
              </a:ext>
            </a:extLst>
          </p:cNvPr>
          <p:cNvSpPr>
            <a:spLocks noGrp="1" noChangeArrowheads="1"/>
          </p:cNvSpPr>
          <p:nvPr>
            <p:ph type="title"/>
          </p:nvPr>
        </p:nvSpPr>
        <p:spPr>
          <a:xfrm>
            <a:off x="838200" y="365126"/>
            <a:ext cx="10701704" cy="1081210"/>
          </a:xfrm>
        </p:spPr>
        <p:txBody>
          <a:bodyPr/>
          <a:lstStyle/>
          <a:p>
            <a:pPr algn="ctr">
              <a:defRPr/>
            </a:pPr>
            <a:r>
              <a:rPr lang="en-US" altLang="en-US" b="1" dirty="0">
                <a:latin typeface="+mn-lt"/>
              </a:rPr>
              <a:t>Dream Theories</a:t>
            </a:r>
          </a:p>
        </p:txBody>
      </p:sp>
      <p:sp>
        <p:nvSpPr>
          <p:cNvPr id="48131" name="Rectangle 3">
            <a:extLst>
              <a:ext uri="{FF2B5EF4-FFF2-40B4-BE49-F238E27FC236}">
                <a16:creationId xmlns:a16="http://schemas.microsoft.com/office/drawing/2014/main" id="{25F06C84-63BB-4408-A027-CA45C00BD09A}"/>
              </a:ext>
            </a:extLst>
          </p:cNvPr>
          <p:cNvSpPr>
            <a:spLocks noGrp="1" noChangeArrowheads="1"/>
          </p:cNvSpPr>
          <p:nvPr>
            <p:ph type="body" idx="1"/>
          </p:nvPr>
        </p:nvSpPr>
        <p:spPr>
          <a:xfrm>
            <a:off x="1002322" y="1825625"/>
            <a:ext cx="10351477" cy="4351338"/>
          </a:xfrm>
        </p:spPr>
        <p:txBody>
          <a:bodyPr>
            <a:normAutofit lnSpcReduction="10000"/>
          </a:bodyPr>
          <a:lstStyle/>
          <a:p>
            <a:pPr marL="0" indent="0">
              <a:buNone/>
            </a:pPr>
            <a:r>
              <a:rPr lang="en-US" altLang="en-US" dirty="0"/>
              <a:t>Activation Synthesis</a:t>
            </a:r>
          </a:p>
          <a:p>
            <a:pPr>
              <a:buFontTx/>
              <a:buNone/>
            </a:pPr>
            <a:endParaRPr lang="en-US" altLang="en-US" dirty="0"/>
          </a:p>
          <a:p>
            <a:pPr>
              <a:buFontTx/>
              <a:buNone/>
            </a:pPr>
            <a:r>
              <a:rPr lang="en-US" altLang="en-US" dirty="0"/>
              <a:t>Physiological Function</a:t>
            </a:r>
          </a:p>
          <a:p>
            <a:pPr marL="0" indent="0">
              <a:buNone/>
            </a:pPr>
            <a:endParaRPr lang="en-US" altLang="en-US" dirty="0"/>
          </a:p>
          <a:p>
            <a:pPr marL="0" indent="0">
              <a:buNone/>
            </a:pPr>
            <a:r>
              <a:rPr lang="en-US" altLang="en-US" dirty="0"/>
              <a:t>Information Processing</a:t>
            </a:r>
          </a:p>
          <a:p>
            <a:pPr>
              <a:buFontTx/>
              <a:buNone/>
            </a:pPr>
            <a:endParaRPr lang="en-US" altLang="en-US" dirty="0"/>
          </a:p>
          <a:p>
            <a:pPr marL="0" indent="0">
              <a:buNone/>
            </a:pPr>
            <a:r>
              <a:rPr lang="en-US" altLang="en-US" dirty="0"/>
              <a:t>Cognitive Theory</a:t>
            </a:r>
          </a:p>
          <a:p>
            <a:pPr>
              <a:buFontTx/>
              <a:buNone/>
            </a:pPr>
            <a:endParaRPr lang="en-US" altLang="en-US" dirty="0"/>
          </a:p>
          <a:p>
            <a:pPr marL="0" indent="0">
              <a:buNone/>
            </a:pPr>
            <a:r>
              <a:rPr lang="en-US" altLang="en-US" dirty="0"/>
              <a:t>Psychodynamic Theory</a:t>
            </a:r>
          </a:p>
        </p:txBody>
      </p:sp>
      <p:sp>
        <p:nvSpPr>
          <p:cNvPr id="48132" name="Line 4">
            <a:extLst>
              <a:ext uri="{FF2B5EF4-FFF2-40B4-BE49-F238E27FC236}">
                <a16:creationId xmlns:a16="http://schemas.microsoft.com/office/drawing/2014/main" id="{A3813FA6-B87E-4787-A88F-8280648E5C93}"/>
              </a:ext>
            </a:extLst>
          </p:cNvPr>
          <p:cNvSpPr>
            <a:spLocks noChangeShapeType="1"/>
          </p:cNvSpPr>
          <p:nvPr/>
        </p:nvSpPr>
        <p:spPr bwMode="auto">
          <a:xfrm>
            <a:off x="5907024" y="1909652"/>
            <a:ext cx="54863" cy="4070524"/>
          </a:xfrm>
          <a:prstGeom prst="line">
            <a:avLst/>
          </a:prstGeom>
          <a:noFill/>
          <a:ln w="1270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sp>
        <p:nvSpPr>
          <p:cNvPr id="48133" name="Rectangle 5">
            <a:extLst>
              <a:ext uri="{FF2B5EF4-FFF2-40B4-BE49-F238E27FC236}">
                <a16:creationId xmlns:a16="http://schemas.microsoft.com/office/drawing/2014/main" id="{C8A13BBD-9943-4E05-ADAF-D2BC12A0E784}"/>
              </a:ext>
            </a:extLst>
          </p:cNvPr>
          <p:cNvSpPr>
            <a:spLocks noChangeArrowheads="1"/>
          </p:cNvSpPr>
          <p:nvPr/>
        </p:nvSpPr>
        <p:spPr bwMode="auto">
          <a:xfrm>
            <a:off x="7073413" y="1909652"/>
            <a:ext cx="3481753" cy="85552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n-US" altLang="en-US" sz="2400" dirty="0">
                <a:solidFill>
                  <a:schemeClr val="bg1"/>
                </a:solidFill>
                <a:latin typeface="+mn-lt"/>
              </a:rPr>
              <a:t>Dreams mean very little</a:t>
            </a:r>
          </a:p>
        </p:txBody>
      </p:sp>
      <p:sp>
        <p:nvSpPr>
          <p:cNvPr id="48134" name="Rectangle 6">
            <a:extLst>
              <a:ext uri="{FF2B5EF4-FFF2-40B4-BE49-F238E27FC236}">
                <a16:creationId xmlns:a16="http://schemas.microsoft.com/office/drawing/2014/main" id="{7A8379EC-3976-47B5-B76E-DBB69D9B1A93}"/>
              </a:ext>
            </a:extLst>
          </p:cNvPr>
          <p:cNvSpPr>
            <a:spLocks noChangeArrowheads="1"/>
          </p:cNvSpPr>
          <p:nvPr/>
        </p:nvSpPr>
        <p:spPr bwMode="auto">
          <a:xfrm>
            <a:off x="7128276" y="4986176"/>
            <a:ext cx="3529594" cy="89681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n-US" altLang="en-US" sz="2400" dirty="0">
                <a:solidFill>
                  <a:schemeClr val="bg1"/>
                </a:solidFill>
                <a:latin typeface="+mn-lt"/>
              </a:rPr>
              <a:t>Dreams mean a lot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8" name="Rectangle 2">
            <a:extLst>
              <a:ext uri="{FF2B5EF4-FFF2-40B4-BE49-F238E27FC236}">
                <a16:creationId xmlns:a16="http://schemas.microsoft.com/office/drawing/2014/main" id="{43C068BD-0A83-4834-898D-41E6A7678991}"/>
              </a:ext>
            </a:extLst>
          </p:cNvPr>
          <p:cNvSpPr>
            <a:spLocks noGrp="1" noChangeArrowheads="1"/>
          </p:cNvSpPr>
          <p:nvPr>
            <p:ph type="title"/>
          </p:nvPr>
        </p:nvSpPr>
        <p:spPr>
          <a:xfrm>
            <a:off x="381005" y="963877"/>
            <a:ext cx="4146168" cy="4930246"/>
          </a:xfrm>
        </p:spPr>
        <p:txBody>
          <a:bodyPr>
            <a:normAutofit/>
          </a:bodyPr>
          <a:lstStyle/>
          <a:p>
            <a:pPr algn="ctr">
              <a:defRPr/>
            </a:pPr>
            <a:r>
              <a:rPr lang="en-US" altLang="en-US" sz="3600" b="1" dirty="0">
                <a:solidFill>
                  <a:schemeClr val="accent1"/>
                </a:solidFill>
                <a:latin typeface="+mn-lt"/>
              </a:rPr>
              <a:t>Activation-Synthesis</a:t>
            </a:r>
            <a:br>
              <a:rPr lang="en-US" altLang="en-US" sz="3600" b="1" dirty="0">
                <a:solidFill>
                  <a:schemeClr val="accent1"/>
                </a:solidFill>
                <a:latin typeface="+mn-lt"/>
              </a:rPr>
            </a:br>
            <a:br>
              <a:rPr lang="en-US" altLang="en-US" sz="3600" b="1" dirty="0">
                <a:solidFill>
                  <a:schemeClr val="accent1"/>
                </a:solidFill>
                <a:latin typeface="+mn-lt"/>
              </a:rPr>
            </a:br>
            <a:endParaRPr lang="en-US" altLang="en-US" sz="3600" b="1" dirty="0">
              <a:solidFill>
                <a:schemeClr val="accent1"/>
              </a:solidFill>
              <a:latin typeface="+mn-lt"/>
            </a:endParaRPr>
          </a:p>
        </p:txBody>
      </p:sp>
      <p:cxnSp>
        <p:nvCxnSpPr>
          <p:cNvPr id="73" name="Straight Connector 7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ADD28F9A-B7FE-43B3-BF3D-9585641FB02C}"/>
              </a:ext>
            </a:extLst>
          </p:cNvPr>
          <p:cNvSpPr>
            <a:spLocks noGrp="1"/>
          </p:cNvSpPr>
          <p:nvPr>
            <p:ph idx="1"/>
          </p:nvPr>
        </p:nvSpPr>
        <p:spPr>
          <a:xfrm>
            <a:off x="4976031" y="963877"/>
            <a:ext cx="6377769" cy="4930246"/>
          </a:xfrm>
        </p:spPr>
        <p:txBody>
          <a:bodyPr anchor="ctr">
            <a:normAutofit/>
          </a:bodyPr>
          <a:lstStyle/>
          <a:p>
            <a:pPr marL="0" indent="0">
              <a:buNone/>
            </a:pPr>
            <a:r>
              <a:rPr lang="en-US" altLang="en-US" sz="2400" dirty="0"/>
              <a:t>Dreams result from </a:t>
            </a:r>
            <a:r>
              <a:rPr lang="en-US" altLang="en-US" sz="2400" u="sng" dirty="0"/>
              <a:t>random</a:t>
            </a:r>
            <a:r>
              <a:rPr lang="en-US" altLang="en-US" sz="2400" dirty="0"/>
              <a:t> activation of brain cells.  Bursts of </a:t>
            </a:r>
            <a:r>
              <a:rPr lang="en-US" altLang="en-US" sz="2400"/>
              <a:t>vivid dreaming.</a:t>
            </a:r>
            <a:endParaRPr lang="en-US" altLang="en-US" sz="2400" dirty="0"/>
          </a:p>
          <a:p>
            <a:pPr marL="0" indent="0">
              <a:buNone/>
            </a:pPr>
            <a:endParaRPr lang="en-US" altLang="en-US" sz="2400" dirty="0"/>
          </a:p>
          <a:p>
            <a:pPr marL="0" indent="0">
              <a:buNone/>
            </a:pPr>
            <a:r>
              <a:rPr lang="en-US" altLang="en-US" sz="2400" dirty="0"/>
              <a:t>The brain then synthesizes this activity with existing knowledge and memories </a:t>
            </a:r>
          </a:p>
          <a:p>
            <a:pPr marL="0" indent="0">
              <a:buNone/>
            </a:pPr>
            <a:endParaRPr lang="en-US" altLang="en-US" sz="2400" dirty="0"/>
          </a:p>
          <a:p>
            <a:pPr marL="0" indent="0">
              <a:buNone/>
            </a:pPr>
            <a:r>
              <a:rPr lang="en-US" altLang="en-US" sz="2400" dirty="0"/>
              <a:t>Dreams are the brain trying to make sense of this activity.</a:t>
            </a:r>
          </a:p>
          <a:p>
            <a:pPr marL="0" indent="0">
              <a:buNone/>
            </a:pPr>
            <a:endParaRPr lang="en-US" altLang="en-US" sz="2400" dirty="0"/>
          </a:p>
          <a:p>
            <a:pPr marL="0" indent="0">
              <a:buNone/>
            </a:pPr>
            <a:r>
              <a:rPr lang="en-US" altLang="en-US" sz="2400" dirty="0"/>
              <a:t>How we interpret the random images and sensations is the dream’s meaning.</a:t>
            </a:r>
          </a:p>
          <a:p>
            <a:endParaRPr lang="en-US" sz="24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870CE0-F234-42A9-8907-0951F5104210}"/>
              </a:ext>
            </a:extLst>
          </p:cNvPr>
          <p:cNvSpPr>
            <a:spLocks noGrp="1"/>
          </p:cNvSpPr>
          <p:nvPr>
            <p:ph type="title"/>
          </p:nvPr>
        </p:nvSpPr>
        <p:spPr>
          <a:xfrm>
            <a:off x="838200" y="963877"/>
            <a:ext cx="3494362" cy="4496146"/>
          </a:xfrm>
        </p:spPr>
        <p:txBody>
          <a:bodyPr>
            <a:normAutofit/>
          </a:bodyPr>
          <a:lstStyle/>
          <a:p>
            <a:pPr algn="ctr"/>
            <a:r>
              <a:rPr lang="en-US" b="1" dirty="0">
                <a:solidFill>
                  <a:schemeClr val="accent1"/>
                </a:solidFill>
                <a:latin typeface="+mn-lt"/>
              </a:rPr>
              <a:t>Physiological</a:t>
            </a:r>
            <a:br>
              <a:rPr lang="en-US" b="1" dirty="0">
                <a:solidFill>
                  <a:schemeClr val="accent1"/>
                </a:solidFill>
                <a:latin typeface="+mn-lt"/>
              </a:rPr>
            </a:br>
            <a:r>
              <a:rPr lang="en-US" b="1" dirty="0">
                <a:solidFill>
                  <a:schemeClr val="accent1"/>
                </a:solidFill>
                <a:latin typeface="+mn-lt"/>
              </a:rPr>
              <a:t>Function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60EBC6A-3F52-48FA-BE0D-1B04017663CF}"/>
              </a:ext>
            </a:extLst>
          </p:cNvPr>
          <p:cNvSpPr>
            <a:spLocks noGrp="1"/>
          </p:cNvSpPr>
          <p:nvPr>
            <p:ph idx="1"/>
          </p:nvPr>
        </p:nvSpPr>
        <p:spPr>
          <a:xfrm>
            <a:off x="4976031" y="963877"/>
            <a:ext cx="6377769" cy="4930246"/>
          </a:xfrm>
        </p:spPr>
        <p:txBody>
          <a:bodyPr anchor="ctr">
            <a:normAutofit lnSpcReduction="10000"/>
          </a:bodyPr>
          <a:lstStyle/>
          <a:p>
            <a:pPr marL="0" indent="0">
              <a:buNone/>
            </a:pPr>
            <a:r>
              <a:rPr lang="en-US" sz="2200" dirty="0"/>
              <a:t>Dreams are physiological rather than psychological. </a:t>
            </a:r>
          </a:p>
          <a:p>
            <a:pPr marL="0" indent="0">
              <a:buNone/>
            </a:pPr>
            <a:endParaRPr lang="en-US" sz="2200" dirty="0"/>
          </a:p>
          <a:p>
            <a:pPr marL="0" indent="0">
              <a:buNone/>
            </a:pPr>
            <a:r>
              <a:rPr lang="en-US" sz="2200" dirty="0"/>
              <a:t>During REM sleep the brain is activated and "warming its circuits" helping in preserving neural pathways... anticipating the sights, sounds and emotions of the waking state.   -- Hobson</a:t>
            </a:r>
          </a:p>
          <a:p>
            <a:pPr marL="0" indent="0">
              <a:buNone/>
            </a:pPr>
            <a:endParaRPr lang="en-US" sz="2200" dirty="0"/>
          </a:p>
          <a:p>
            <a:pPr marL="0" indent="0">
              <a:buNone/>
            </a:pPr>
            <a:r>
              <a:rPr lang="en-US" sz="2200" dirty="0"/>
              <a:t>Dreams represent a parallel consciousness state that is running continuously, but which is normally suppressed while the person is awake. </a:t>
            </a:r>
          </a:p>
          <a:p>
            <a:pPr marL="0" indent="0">
              <a:buNone/>
            </a:pPr>
            <a:endParaRPr lang="en-US" sz="2200" dirty="0"/>
          </a:p>
          <a:p>
            <a:pPr marL="0" indent="0">
              <a:buNone/>
            </a:pPr>
            <a:r>
              <a:rPr lang="en-US" sz="2200" dirty="0"/>
              <a:t>May explain schizophrenia (activation of dream state while awake), and lucid dreaming (awake inside a dream).</a:t>
            </a:r>
          </a:p>
        </p:txBody>
      </p:sp>
    </p:spTree>
    <p:extLst>
      <p:ext uri="{BB962C8B-B14F-4D97-AF65-F5344CB8AC3E}">
        <p14:creationId xmlns:p14="http://schemas.microsoft.com/office/powerpoint/2010/main" val="3750391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26" name="Rectangle 2">
            <a:extLst>
              <a:ext uri="{FF2B5EF4-FFF2-40B4-BE49-F238E27FC236}">
                <a16:creationId xmlns:a16="http://schemas.microsoft.com/office/drawing/2014/main" id="{F23A4E9A-8FC0-43A4-BC65-CD0038DC4247}"/>
              </a:ext>
            </a:extLst>
          </p:cNvPr>
          <p:cNvSpPr>
            <a:spLocks noGrp="1" noChangeArrowheads="1"/>
          </p:cNvSpPr>
          <p:nvPr>
            <p:ph type="title"/>
          </p:nvPr>
        </p:nvSpPr>
        <p:spPr>
          <a:xfrm>
            <a:off x="838200" y="963877"/>
            <a:ext cx="3494362" cy="4930246"/>
          </a:xfrm>
        </p:spPr>
        <p:txBody>
          <a:bodyPr>
            <a:normAutofit/>
          </a:bodyPr>
          <a:lstStyle/>
          <a:p>
            <a:pPr algn="ctr">
              <a:defRPr/>
            </a:pPr>
            <a:r>
              <a:rPr lang="en-US" altLang="en-US" sz="4000" b="1" dirty="0">
                <a:solidFill>
                  <a:schemeClr val="accent1"/>
                </a:solidFill>
                <a:latin typeface="+mn-lt"/>
              </a:rPr>
              <a:t>Information Processing</a:t>
            </a:r>
            <a:br>
              <a:rPr lang="en-US" altLang="en-US" sz="4000" b="1" dirty="0">
                <a:solidFill>
                  <a:schemeClr val="accent1"/>
                </a:solidFill>
                <a:latin typeface="+mn-lt"/>
              </a:rPr>
            </a:br>
            <a:br>
              <a:rPr lang="en-US" altLang="en-US" sz="4000" b="1" dirty="0">
                <a:solidFill>
                  <a:schemeClr val="accent1"/>
                </a:solidFill>
                <a:latin typeface="+mn-lt"/>
              </a:rPr>
            </a:br>
            <a:r>
              <a:rPr lang="en-US" altLang="en-US" sz="4000" b="1" dirty="0">
                <a:solidFill>
                  <a:schemeClr val="accent1"/>
                </a:solidFill>
                <a:latin typeface="+mn-lt"/>
              </a:rPr>
              <a:t>Cartwright</a:t>
            </a:r>
          </a:p>
        </p:txBody>
      </p:sp>
      <p:cxnSp>
        <p:nvCxnSpPr>
          <p:cNvPr id="138" name="Straight Connector 137">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7587" name="Rectangle 3">
            <a:extLst>
              <a:ext uri="{FF2B5EF4-FFF2-40B4-BE49-F238E27FC236}">
                <a16:creationId xmlns:a16="http://schemas.microsoft.com/office/drawing/2014/main" id="{B25AFEAC-714F-41A3-ACA5-FA0E3D243703}"/>
              </a:ext>
            </a:extLst>
          </p:cNvPr>
          <p:cNvSpPr>
            <a:spLocks noGrp="1" noChangeArrowheads="1"/>
          </p:cNvSpPr>
          <p:nvPr>
            <p:ph type="body" idx="1"/>
          </p:nvPr>
        </p:nvSpPr>
        <p:spPr>
          <a:xfrm>
            <a:off x="4976031" y="963877"/>
            <a:ext cx="6377769" cy="4930246"/>
          </a:xfrm>
        </p:spPr>
        <p:txBody>
          <a:bodyPr anchor="ctr">
            <a:normAutofit/>
          </a:bodyPr>
          <a:lstStyle/>
          <a:p>
            <a:pPr marL="0" indent="0">
              <a:buNone/>
            </a:pPr>
            <a:r>
              <a:rPr lang="en-US" altLang="en-US" sz="2400"/>
              <a:t>Dreams help us sort the days events and consolidate our memories</a:t>
            </a:r>
          </a:p>
          <a:p>
            <a:pPr marL="0" indent="0">
              <a:buNone/>
            </a:pPr>
            <a:endParaRPr lang="en-US" altLang="en-US" sz="2400"/>
          </a:p>
          <a:p>
            <a:pPr marL="0" indent="0">
              <a:buNone/>
            </a:pPr>
            <a:r>
              <a:rPr lang="en-US" altLang="en-US" sz="2400"/>
              <a:t>They may also help us work out unsolved problems.</a:t>
            </a:r>
          </a:p>
          <a:p>
            <a:pPr marL="0" indent="0">
              <a:buNone/>
            </a:pPr>
            <a:endParaRPr lang="en-US" altLang="en-US" sz="2400"/>
          </a:p>
          <a:p>
            <a:pPr marL="0" indent="0">
              <a:buNone/>
            </a:pPr>
            <a:r>
              <a:rPr lang="en-US" altLang="en-US" sz="2400"/>
              <a:t>When we are under stress or depressed, we sleep longer, and the amount of time spent in REM increases.  This fact strongly suggests that we are working on the things that are worrying us while we dream.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Rectangle 2">
            <a:extLst>
              <a:ext uri="{FF2B5EF4-FFF2-40B4-BE49-F238E27FC236}">
                <a16:creationId xmlns:a16="http://schemas.microsoft.com/office/drawing/2014/main" id="{1164C69F-966D-49BE-9B53-8C573BDE8B0C}"/>
              </a:ext>
            </a:extLst>
          </p:cNvPr>
          <p:cNvSpPr>
            <a:spLocks noGrp="1" noChangeArrowheads="1"/>
          </p:cNvSpPr>
          <p:nvPr>
            <p:ph type="title"/>
          </p:nvPr>
        </p:nvSpPr>
        <p:spPr>
          <a:xfrm>
            <a:off x="838200" y="963877"/>
            <a:ext cx="3494362" cy="4930246"/>
          </a:xfrm>
        </p:spPr>
        <p:txBody>
          <a:bodyPr>
            <a:normAutofit/>
          </a:bodyPr>
          <a:lstStyle/>
          <a:p>
            <a:pPr algn="ctr" eaLnBrk="1" hangingPunct="1">
              <a:defRPr/>
            </a:pPr>
            <a:r>
              <a:rPr lang="en-US" altLang="en-US" sz="4000" b="1" dirty="0">
                <a:solidFill>
                  <a:schemeClr val="accent1"/>
                </a:solidFill>
                <a:latin typeface="+mn-lt"/>
              </a:rPr>
              <a:t>Information</a:t>
            </a:r>
            <a:br>
              <a:rPr lang="en-US" altLang="en-US" sz="4000" b="1" dirty="0">
                <a:solidFill>
                  <a:schemeClr val="accent1"/>
                </a:solidFill>
                <a:latin typeface="+mn-lt"/>
              </a:rPr>
            </a:br>
            <a:r>
              <a:rPr lang="en-US" altLang="en-US" sz="4000" b="1" dirty="0">
                <a:solidFill>
                  <a:schemeClr val="accent1"/>
                </a:solidFill>
                <a:latin typeface="+mn-lt"/>
              </a:rPr>
              <a:t>Processing</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3011" name="Rectangle 3">
            <a:extLst>
              <a:ext uri="{FF2B5EF4-FFF2-40B4-BE49-F238E27FC236}">
                <a16:creationId xmlns:a16="http://schemas.microsoft.com/office/drawing/2014/main" id="{B4B439DD-6A4B-445D-961A-DAF378FD4533}"/>
              </a:ext>
            </a:extLst>
          </p:cNvPr>
          <p:cNvSpPr>
            <a:spLocks noGrp="1" noChangeArrowheads="1"/>
          </p:cNvSpPr>
          <p:nvPr>
            <p:ph idx="1"/>
          </p:nvPr>
        </p:nvSpPr>
        <p:spPr>
          <a:xfrm>
            <a:off x="4976031" y="963877"/>
            <a:ext cx="6377769" cy="4930246"/>
          </a:xfrm>
        </p:spPr>
        <p:txBody>
          <a:bodyPr anchor="ctr">
            <a:normAutofit/>
          </a:bodyPr>
          <a:lstStyle/>
          <a:p>
            <a:pPr marL="0" indent="0" eaLnBrk="1" hangingPunct="1">
              <a:buNone/>
            </a:pPr>
            <a:r>
              <a:rPr lang="en-US" altLang="en-US" dirty="0"/>
              <a:t>Dreams reflect problems of waking life (concerns over relationships, work, sex, or health)</a:t>
            </a:r>
          </a:p>
          <a:p>
            <a:pPr marL="0" indent="0" eaLnBrk="1" hangingPunct="1">
              <a:buNone/>
            </a:pPr>
            <a:endParaRPr lang="en-US" altLang="en-US" dirty="0"/>
          </a:p>
          <a:p>
            <a:pPr marL="0" indent="0" eaLnBrk="1" hangingPunct="1">
              <a:buNone/>
            </a:pPr>
            <a:r>
              <a:rPr lang="en-US" altLang="en-US" dirty="0"/>
              <a:t>Dreams more likely to relate to person’s current concerns.</a:t>
            </a:r>
          </a:p>
          <a:p>
            <a:pPr marL="0" indent="0" eaLnBrk="1" hangingPunct="1">
              <a:buNone/>
            </a:pPr>
            <a:endParaRPr lang="en-US" altLang="en-US" dirty="0"/>
          </a:p>
          <a:p>
            <a:pPr marL="457200" lvl="1" indent="0" eaLnBrk="1" hangingPunct="1">
              <a:buNone/>
            </a:pPr>
            <a:r>
              <a:rPr lang="en-US" altLang="en-US" sz="2800" dirty="0"/>
              <a:t>- Students dream about failing exams</a:t>
            </a:r>
          </a:p>
          <a:p>
            <a:pPr marL="457200" lvl="1" indent="0" eaLnBrk="1" hangingPunct="1">
              <a:buNone/>
            </a:pPr>
            <a:r>
              <a:rPr lang="en-US" altLang="en-US" sz="2800" dirty="0"/>
              <a:t>- Teachers dream of forgetting lecture notes</a:t>
            </a:r>
          </a:p>
          <a:p>
            <a:pPr marL="457200" lvl="1" indent="0" eaLnBrk="1" hangingPunct="1">
              <a:buNone/>
            </a:pPr>
            <a:endParaRPr lang="en-US" alt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01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0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8" name="Rectangle 2">
            <a:extLst>
              <a:ext uri="{FF2B5EF4-FFF2-40B4-BE49-F238E27FC236}">
                <a16:creationId xmlns:a16="http://schemas.microsoft.com/office/drawing/2014/main" id="{FB50DFDC-0A23-4F72-B345-F433B2DBBE46}"/>
              </a:ext>
            </a:extLst>
          </p:cNvPr>
          <p:cNvSpPr>
            <a:spLocks noGrp="1" noChangeArrowheads="1"/>
          </p:cNvSpPr>
          <p:nvPr>
            <p:ph type="title"/>
          </p:nvPr>
        </p:nvSpPr>
        <p:spPr>
          <a:xfrm>
            <a:off x="649941" y="963877"/>
            <a:ext cx="3939987" cy="4930246"/>
          </a:xfrm>
        </p:spPr>
        <p:txBody>
          <a:bodyPr>
            <a:normAutofit/>
          </a:bodyPr>
          <a:lstStyle/>
          <a:p>
            <a:pPr algn="ctr">
              <a:defRPr/>
            </a:pPr>
            <a:r>
              <a:rPr lang="en-US" altLang="en-US" sz="4000" b="1" dirty="0">
                <a:solidFill>
                  <a:schemeClr val="accent1"/>
                </a:solidFill>
                <a:latin typeface="+mn-lt"/>
              </a:rPr>
              <a:t>Cognitive Theory</a:t>
            </a:r>
            <a:br>
              <a:rPr lang="en-US" altLang="en-US" sz="4000" b="1" dirty="0">
                <a:solidFill>
                  <a:schemeClr val="accent1"/>
                </a:solidFill>
                <a:latin typeface="+mn-lt"/>
              </a:rPr>
            </a:br>
            <a:br>
              <a:rPr lang="en-US" altLang="en-US" sz="4000" b="1" dirty="0">
                <a:solidFill>
                  <a:schemeClr val="accent1"/>
                </a:solidFill>
                <a:latin typeface="+mn-lt"/>
              </a:rPr>
            </a:br>
            <a:r>
              <a:rPr lang="en-US" altLang="en-US" sz="4000" b="1" dirty="0">
                <a:solidFill>
                  <a:schemeClr val="accent1"/>
                </a:solidFill>
                <a:latin typeface="+mn-lt"/>
              </a:rPr>
              <a:t>G. Stanley Hall</a:t>
            </a:r>
          </a:p>
        </p:txBody>
      </p:sp>
      <p:cxnSp>
        <p:nvCxnSpPr>
          <p:cNvPr id="73" name="Straight Connector 7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63EACE95-98E1-4954-AE0C-EF8831805FF1}"/>
              </a:ext>
            </a:extLst>
          </p:cNvPr>
          <p:cNvSpPr>
            <a:spLocks noGrp="1"/>
          </p:cNvSpPr>
          <p:nvPr>
            <p:ph idx="1"/>
          </p:nvPr>
        </p:nvSpPr>
        <p:spPr>
          <a:xfrm>
            <a:off x="4976031" y="963877"/>
            <a:ext cx="6377769" cy="4930246"/>
          </a:xfrm>
        </p:spPr>
        <p:txBody>
          <a:bodyPr anchor="ctr">
            <a:normAutofit/>
          </a:bodyPr>
          <a:lstStyle/>
          <a:p>
            <a:pPr marL="0" indent="0">
              <a:buNone/>
            </a:pPr>
            <a:r>
              <a:rPr lang="en-US" altLang="en-US" sz="2400" dirty="0"/>
              <a:t>Dreams reflect problems of waking life (concerns over relationships, work, sex, or health).  Similar to Information-Processing Theory.</a:t>
            </a:r>
          </a:p>
          <a:p>
            <a:pPr marL="0" indent="0">
              <a:buNone/>
            </a:pPr>
            <a:endParaRPr lang="en-US" altLang="en-US" sz="2400" dirty="0"/>
          </a:p>
          <a:p>
            <a:pPr marL="0" indent="0">
              <a:buNone/>
            </a:pPr>
            <a:r>
              <a:rPr lang="en-US" altLang="en-US" sz="2400" dirty="0"/>
              <a:t>Images are sometimes symbols for things in everyday life.</a:t>
            </a:r>
          </a:p>
          <a:p>
            <a:pPr marL="0" indent="0">
              <a:buNone/>
            </a:pPr>
            <a:endParaRPr lang="en-US" altLang="en-US" sz="2400" dirty="0"/>
          </a:p>
          <a:p>
            <a:pPr marL="0" indent="0">
              <a:buNone/>
            </a:pPr>
            <a:r>
              <a:rPr lang="en-US" altLang="en-US" sz="2400" dirty="0"/>
              <a:t>This theory agrees with Freud that dreams contain symbols, but there is no “latent” (unconscious) meaning.  The meaning is at the surface level—”manifest” content.</a:t>
            </a:r>
          </a:p>
          <a:p>
            <a:endParaRPr lang="en-US" sz="24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Rectangle 2">
            <a:extLst>
              <a:ext uri="{FF2B5EF4-FFF2-40B4-BE49-F238E27FC236}">
                <a16:creationId xmlns:a16="http://schemas.microsoft.com/office/drawing/2014/main" id="{D206F888-0337-4FD4-B409-E1267D0E3024}"/>
              </a:ext>
            </a:extLst>
          </p:cNvPr>
          <p:cNvSpPr>
            <a:spLocks noGrp="1" noChangeArrowheads="1"/>
          </p:cNvSpPr>
          <p:nvPr>
            <p:ph type="title"/>
          </p:nvPr>
        </p:nvSpPr>
        <p:spPr>
          <a:xfrm>
            <a:off x="838200" y="963877"/>
            <a:ext cx="3494362" cy="4930246"/>
          </a:xfrm>
        </p:spPr>
        <p:txBody>
          <a:bodyPr>
            <a:normAutofit/>
          </a:bodyPr>
          <a:lstStyle/>
          <a:p>
            <a:pPr algn="ctr">
              <a:defRPr/>
            </a:pPr>
            <a:r>
              <a:rPr lang="en-US" altLang="en-US" sz="3700" b="1" dirty="0">
                <a:solidFill>
                  <a:schemeClr val="accent1"/>
                </a:solidFill>
                <a:latin typeface="+mn-lt"/>
              </a:rPr>
              <a:t>Psychodynamic Theory</a:t>
            </a:r>
            <a:br>
              <a:rPr lang="en-US" altLang="en-US" sz="3700" b="1" dirty="0">
                <a:solidFill>
                  <a:schemeClr val="accent1"/>
                </a:solidFill>
                <a:latin typeface="+mn-lt"/>
              </a:rPr>
            </a:br>
            <a:br>
              <a:rPr lang="en-US" altLang="en-US" sz="3700" b="1" dirty="0">
                <a:solidFill>
                  <a:schemeClr val="accent1"/>
                </a:solidFill>
                <a:latin typeface="+mn-lt"/>
              </a:rPr>
            </a:br>
            <a:r>
              <a:rPr lang="en-US" altLang="en-US" sz="3700" b="1" dirty="0">
                <a:solidFill>
                  <a:schemeClr val="accent1"/>
                </a:solidFill>
                <a:latin typeface="+mn-lt"/>
              </a:rPr>
              <a:t>Freud</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7347" name="Rectangle 3">
            <a:extLst>
              <a:ext uri="{FF2B5EF4-FFF2-40B4-BE49-F238E27FC236}">
                <a16:creationId xmlns:a16="http://schemas.microsoft.com/office/drawing/2014/main" id="{4F2948D2-19F4-47AA-879E-9FE534230A41}"/>
              </a:ext>
            </a:extLst>
          </p:cNvPr>
          <p:cNvSpPr>
            <a:spLocks noGrp="1" noChangeArrowheads="1"/>
          </p:cNvSpPr>
          <p:nvPr>
            <p:ph type="body" idx="1"/>
          </p:nvPr>
        </p:nvSpPr>
        <p:spPr>
          <a:xfrm>
            <a:off x="4976031" y="804496"/>
            <a:ext cx="6377769" cy="5089627"/>
          </a:xfrm>
        </p:spPr>
        <p:txBody>
          <a:bodyPr anchor="ctr">
            <a:normAutofit/>
          </a:bodyPr>
          <a:lstStyle/>
          <a:p>
            <a:pPr marL="0" indent="0">
              <a:buNone/>
            </a:pPr>
            <a:r>
              <a:rPr lang="en-US" altLang="en-US" sz="2400" dirty="0"/>
              <a:t>Wish-fulfillment</a:t>
            </a:r>
            <a:br>
              <a:rPr lang="en-US" altLang="en-US" sz="2400" dirty="0"/>
            </a:br>
            <a:endParaRPr lang="en-US" altLang="en-US" sz="2400" dirty="0"/>
          </a:p>
          <a:p>
            <a:pPr marL="0" indent="0">
              <a:buNone/>
            </a:pPr>
            <a:r>
              <a:rPr lang="en-US" altLang="en-US" sz="2400" dirty="0"/>
              <a:t>Dreams provide a psychic safety valve to discharge unacceptable feelings from the Id. </a:t>
            </a:r>
          </a:p>
          <a:p>
            <a:pPr marL="457200" lvl="1" indent="0">
              <a:buNone/>
            </a:pPr>
            <a:r>
              <a:rPr lang="en-US" altLang="en-US" dirty="0"/>
              <a:t>Libido (sex drive) and Thanatos (death)</a:t>
            </a:r>
          </a:p>
          <a:p>
            <a:pPr marL="457200" lvl="1" indent="0">
              <a:buNone/>
            </a:pPr>
            <a:endParaRPr lang="en-US" altLang="en-US" dirty="0"/>
          </a:p>
          <a:p>
            <a:pPr marL="0" indent="0">
              <a:buNone/>
            </a:pPr>
            <a:r>
              <a:rPr lang="en-US" altLang="en-US" sz="2400" dirty="0"/>
              <a:t>The superego creates symbolic content to mask the unacceptable thoughts…“manifest”</a:t>
            </a:r>
          </a:p>
          <a:p>
            <a:pPr marL="0" indent="0">
              <a:buNone/>
            </a:pPr>
            <a:r>
              <a:rPr lang="en-US" altLang="en-US" sz="2400" dirty="0"/>
              <a:t>  </a:t>
            </a:r>
          </a:p>
          <a:p>
            <a:pPr marL="0" indent="0">
              <a:buNone/>
            </a:pPr>
            <a:r>
              <a:rPr lang="en-US" altLang="en-US" sz="2400" dirty="0"/>
              <a:t>The true meaning of that “manifest” content is called the “latent” content.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able&#10;&#10;Description automatically generated">
            <a:extLst>
              <a:ext uri="{FF2B5EF4-FFF2-40B4-BE49-F238E27FC236}">
                <a16:creationId xmlns:a16="http://schemas.microsoft.com/office/drawing/2014/main" id="{1E7EC249-1DAA-4935-9828-98F76D7085E4}"/>
              </a:ext>
            </a:extLst>
          </p:cNvPr>
          <p:cNvPicPr>
            <a:picLocks noChangeAspect="1"/>
          </p:cNvPicPr>
          <p:nvPr/>
        </p:nvPicPr>
        <p:blipFill rotWithShape="1">
          <a:blip r:embed="rId2">
            <a:extLst>
              <a:ext uri="{28A0092B-C50C-407E-A947-70E740481C1C}">
                <a14:useLocalDpi xmlns:a14="http://schemas.microsoft.com/office/drawing/2010/main" val="0"/>
              </a:ext>
            </a:extLst>
          </a:blip>
          <a:srcRect b="3452"/>
          <a:stretch/>
        </p:blipFill>
        <p:spPr>
          <a:xfrm>
            <a:off x="20" y="1282"/>
            <a:ext cx="12191980" cy="6856718"/>
          </a:xfrm>
          <a:prstGeom prst="rect">
            <a:avLst/>
          </a:prstGeom>
        </p:spPr>
      </p:pic>
    </p:spTree>
    <p:extLst>
      <p:ext uri="{BB962C8B-B14F-4D97-AF65-F5344CB8AC3E}">
        <p14:creationId xmlns:p14="http://schemas.microsoft.com/office/powerpoint/2010/main" val="2918973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512</Words>
  <Application>Microsoft Office PowerPoint</Application>
  <PresentationFormat>Widescreen</PresentationFormat>
  <Paragraphs>63</Paragraphs>
  <Slides>10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Dreaming is weird – let’s understand this better.</vt:lpstr>
      <vt:lpstr>Dreams</vt:lpstr>
      <vt:lpstr>Dream Theories</vt:lpstr>
      <vt:lpstr>Activation-Synthesis  </vt:lpstr>
      <vt:lpstr>Physiological Function</vt:lpstr>
      <vt:lpstr>Information Processing  Cartwright</vt:lpstr>
      <vt:lpstr>Information Processing</vt:lpstr>
      <vt:lpstr>Cognitive Theory  G. Stanley Hall</vt:lpstr>
      <vt:lpstr>Psychodynamic Theory  Freud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Dreams</dc:title>
  <dc:creator>M F</dc:creator>
  <cp:lastModifiedBy>M F</cp:lastModifiedBy>
  <cp:revision>4</cp:revision>
  <cp:lastPrinted>2021-11-04T17:52:02Z</cp:lastPrinted>
  <dcterms:created xsi:type="dcterms:W3CDTF">2020-12-14T15:58:39Z</dcterms:created>
  <dcterms:modified xsi:type="dcterms:W3CDTF">2021-11-04T17:53:17Z</dcterms:modified>
</cp:coreProperties>
</file>