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  <p:sldId id="268" r:id="rId13"/>
    <p:sldId id="269" r:id="rId14"/>
    <p:sldId id="270" r:id="rId15"/>
    <p:sldId id="277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74"/>
  </p:normalViewPr>
  <p:slideViewPr>
    <p:cSldViewPr snapToGrid="0" snapToObjects="1">
      <p:cViewPr>
        <p:scale>
          <a:sx n="87" d="100"/>
          <a:sy n="87" d="100"/>
        </p:scale>
        <p:origin x="50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1B9BF58-B343-AB43-96FB-B6B285107F44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D159B7-6C26-124B-86B8-86BDDEC10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480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8EF608E8-E8CC-2F41-AF78-63A5E08EA6D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C3C7949-8150-1E4C-8ECC-02E9AAF9E6EE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35C80325-F4D9-BC4B-9C8D-B1B9EE373E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7D90E0D2-D0A2-9D47-B3F5-015A964130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810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3B987-3137-0547-82B8-1E7E1FCB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0B775C-53CA-224B-A9F9-92A4D6507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0EC88-223B-C44F-833B-EA4132F70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14ED-EEB1-1540-B216-32770D846A41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2E1F1-6B3A-614C-9D70-ED80D15A7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5658BD-3DEE-A343-9A09-1FE5121EE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D12E-BBCF-B742-ACD0-3468094D6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57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AA8D1-206A-4E4A-A0F4-58B466E7C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0390A-2EAB-5741-BA46-01AFC2B1C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4204D0-816E-D342-B780-4E021117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14ED-EEB1-1540-B216-32770D846A41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6EE0A-5CCF-A444-9323-2947AD930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77EBB-C67F-BD42-AB8A-7BFF5825F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D12E-BBCF-B742-ACD0-3468094D6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726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258C6-F1A6-2842-97BF-97DBF68A2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1E7DCA-A568-B74E-B4A4-6FB10897F7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43C83-E2C4-9B47-BC0F-50081E166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14ED-EEB1-1540-B216-32770D846A41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5077D-EB28-C845-880F-609280E7B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1472E-ED60-E947-A18E-56C4F616E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D12E-BBCF-B742-ACD0-3468094D6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248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3408F-10F2-D44E-9212-A4C773ADD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38CE8-2EC2-9849-86E8-516E155735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4A65BA-6D1B-D443-AAF9-F3F9F03BA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76D79F-808F-2543-82E2-79729FB18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14ED-EEB1-1540-B216-32770D846A41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F7ED20-B9B8-1E45-9D4D-756C7CA02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334660-EA13-204C-9783-5C6D805E7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D12E-BBCF-B742-ACD0-3468094D6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174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7F67D-0E73-7547-9ECE-BD79034AA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2409E-764F-CB44-8A18-1C0F64D2B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B6A74A-208C-E549-B94E-8D5FFDAAC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43D561-90D7-1B49-93FD-64314B5A62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B5270C-4D42-544F-9D87-60DE415924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CC19CE-20FF-1441-BF01-5F335ADFC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14ED-EEB1-1540-B216-32770D846A41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A88C9D-8123-CC4C-857D-528C3F4AF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4D3363-FDF0-8D4A-A28C-8009243FA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D12E-BBCF-B742-ACD0-3468094D6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844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5E331-8714-3943-B4F7-4E261E8BB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65DBE4-B5C6-0147-BFDC-CE5F4E4D3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14ED-EEB1-1540-B216-32770D846A41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2DA51D-7E76-F548-AE36-C0D62FF96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E19ECB-689B-E643-A455-5BB01619B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D12E-BBCF-B742-ACD0-3468094D6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834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A2751C-0E6D-4141-869A-D400C78A1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14ED-EEB1-1540-B216-32770D846A41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B058F9-26E2-8045-80F9-28FAE5E46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DF5C72-8BE7-224F-8E7A-3769381FF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D12E-BBCF-B742-ACD0-3468094D6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013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DAECA-2D38-F346-BDC0-E1F6D9901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D1584-10AA-F44F-B071-66885C147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07CDE-EDAC-3A4A-9E4F-3DE2882F00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652B9F-EB8F-4C4C-8F98-715A5B896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14ED-EEB1-1540-B216-32770D846A41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66EA38-44D4-5745-ABDD-14EA4B8FD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05E6E8-D4F6-C043-BEDC-C47938305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D12E-BBCF-B742-ACD0-3468094D6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909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15FC4-3887-0D41-B91E-C34E684DA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A310F5-4B7D-E249-B5DE-87F05800F9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E5B3C-F3E5-364F-964C-9B4F4305B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26CE7A-56B8-D146-8B9A-0D8573DFF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14ED-EEB1-1540-B216-32770D846A41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0684FD-B729-0644-983B-7310043AB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FE648-D59A-3F42-A5F3-7DA1E0CF3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D12E-BBCF-B742-ACD0-3468094D6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439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1F112-C1C6-AC49-8371-542C0FEB9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515EF9-B925-044E-BF65-907AFA88DF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D61FB-B384-A84C-8251-7709C8BC5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14ED-EEB1-1540-B216-32770D846A41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D5021-0773-C34D-BC3B-64517124B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1F468-F40C-9944-9646-C0679B507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D12E-BBCF-B742-ACD0-3468094D6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396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237E1A-9F8E-0846-8F32-572F2F6369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CFD580-F077-BA4B-A3B7-39C50CC34D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4EB30-BD14-D949-BDC5-AA6E80BFD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14ED-EEB1-1540-B216-32770D846A41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99F6C-E36A-214A-99E8-6ED897448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7B9DD2-E63B-6347-925E-8CEB94A6F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D12E-BBCF-B742-ACD0-3468094D6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209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A72A85-539B-9448-88F4-1BAAF1699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272E21-BD4E-464B-BDAD-D9281D8A0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274F10-F78B-6541-B789-65DCAAA160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B14ED-EEB1-1540-B216-32770D846A41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92D2B-2B2A-3342-8D55-7C9C7CDC6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FB59B3-A541-9043-9687-D23E5B3490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CD12E-BBCF-B742-ACD0-3468094D6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578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2E506E-E9FB-EF4F-898B-ACEEFC90E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Scientific Method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318F975-3EC1-FC45-8CA2-B68CAF970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Theory – an “explanation” that has been tested over and over again… as close to a fact as we can currently get.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This is different from the way we normally use the word theory.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Must be able to repeat and get same results.</a:t>
            </a:r>
          </a:p>
        </p:txBody>
      </p:sp>
    </p:spTree>
    <p:extLst>
      <p:ext uri="{BB962C8B-B14F-4D97-AF65-F5344CB8AC3E}">
        <p14:creationId xmlns:p14="http://schemas.microsoft.com/office/powerpoint/2010/main" val="1213646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CB7ED-EB1C-0848-8FBD-F94BDF5D4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Types of Descriptive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9A826-FF1C-8045-98EE-E2AAF3697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0" indent="-685800">
              <a:buFontTx/>
              <a:buAutoNum type="arabicPeriod"/>
            </a:pPr>
            <a:endParaRPr lang="en-US" altLang="en-US" dirty="0"/>
          </a:p>
          <a:p>
            <a:pPr marL="685800" indent="-685800">
              <a:buFontTx/>
              <a:buAutoNum type="arabicPeriod"/>
            </a:pPr>
            <a:r>
              <a:rPr lang="en-US" altLang="en-US" dirty="0"/>
              <a:t>Naturalistic Observation</a:t>
            </a:r>
          </a:p>
          <a:p>
            <a:pPr marL="685800" indent="-685800">
              <a:buFontTx/>
              <a:buAutoNum type="arabicPeriod"/>
            </a:pPr>
            <a:endParaRPr lang="en-US" altLang="en-US" dirty="0"/>
          </a:p>
          <a:p>
            <a:pPr marL="685800" indent="-685800">
              <a:buFontTx/>
              <a:buAutoNum type="arabicPeriod"/>
            </a:pPr>
            <a:r>
              <a:rPr lang="en-US" altLang="en-US" dirty="0"/>
              <a:t>Case Studies</a:t>
            </a:r>
          </a:p>
          <a:p>
            <a:pPr marL="685800" indent="-685800">
              <a:buFontTx/>
              <a:buAutoNum type="arabicPeriod"/>
            </a:pPr>
            <a:endParaRPr lang="en-US" dirty="0"/>
          </a:p>
          <a:p>
            <a:pPr marL="685800" indent="-685800">
              <a:buFontTx/>
              <a:buAutoNum type="arabicPeriod"/>
            </a:pPr>
            <a:r>
              <a:rPr lang="en-US" altLang="en-US" dirty="0"/>
              <a:t>Survey</a:t>
            </a:r>
          </a:p>
          <a:p>
            <a:pPr marL="685800" indent="-685800">
              <a:buFontTx/>
              <a:buAutoNum type="arabicPeriod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55881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884F1-EA30-0244-A105-C30AF3F1A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Descriptive Research</a:t>
            </a:r>
            <a:b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(DESCRIBES)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A4E879-CDA7-C44C-8323-BF7DB1D251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90196" y="492573"/>
            <a:ext cx="5880796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330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A4EC4-1433-6640-8345-61A1CBC3A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214009"/>
            <a:ext cx="3667039" cy="13813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Naturalistic Observation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A22F2-3CA7-CA42-9837-7EAB2DCE7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4554" y="2013626"/>
            <a:ext cx="4250986" cy="4210193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altLang="en-US" sz="2400" dirty="0"/>
          </a:p>
          <a:p>
            <a:endParaRPr lang="en-US" altLang="en-US" sz="2400" dirty="0"/>
          </a:p>
          <a:p>
            <a:r>
              <a:rPr lang="en-US" altLang="en-US" sz="2400" dirty="0"/>
              <a:t>Researcher describes the behavior of the human or animal in their natural settings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CA1E2B7-9D5F-D14B-B842-D2FE4856C1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7488" b="2"/>
          <a:stretch/>
        </p:blipFill>
        <p:spPr>
          <a:xfrm>
            <a:off x="4636008" y="982494"/>
            <a:ext cx="6916329" cy="523542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74235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A1160A2-BC50-9948-A869-325ACDD10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Naturalistic Observation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66A0BD-ECDA-3D43-B480-830901FFF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en-US" sz="2400" u="sng" dirty="0"/>
              <a:t>Strengths</a:t>
            </a:r>
            <a:r>
              <a:rPr lang="en-US" altLang="en-US" sz="2400" dirty="0"/>
              <a:t>: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altLang="en-US" dirty="0"/>
          </a:p>
          <a:p>
            <a:pPr marL="457200" lvl="1" indent="0">
              <a:lnSpc>
                <a:spcPct val="80000"/>
              </a:lnSpc>
              <a:buNone/>
            </a:pPr>
            <a:r>
              <a:rPr lang="en-US" altLang="en-US" dirty="0"/>
              <a:t>The behavior is more natural than if it occurred in the lab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sz="2400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400" u="sng" dirty="0"/>
              <a:t>Weaknesses</a:t>
            </a:r>
            <a:r>
              <a:rPr lang="en-US" altLang="en-US" sz="2400" dirty="0"/>
              <a:t>: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altLang="en-US" dirty="0"/>
          </a:p>
          <a:p>
            <a:pPr marL="457200" lvl="1" indent="0">
              <a:lnSpc>
                <a:spcPct val="80000"/>
              </a:lnSpc>
              <a:buNone/>
            </a:pPr>
            <a:r>
              <a:rPr lang="en-US" altLang="en-US" dirty="0"/>
              <a:t>Can not </a:t>
            </a:r>
            <a:r>
              <a:rPr lang="en-US" altLang="en-US" dirty="0">
                <a:solidFill>
                  <a:schemeClr val="accent1"/>
                </a:solidFill>
              </a:rPr>
              <a:t>replicate </a:t>
            </a:r>
            <a:r>
              <a:rPr lang="en-US" altLang="en-US" dirty="0"/>
              <a:t>(repeat) 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en-US" altLang="en-US" dirty="0"/>
              <a:t>Can not </a:t>
            </a:r>
            <a:r>
              <a:rPr lang="en-US" altLang="en-US" dirty="0">
                <a:solidFill>
                  <a:schemeClr val="accent1"/>
                </a:solidFill>
              </a:rPr>
              <a:t>generalize</a:t>
            </a:r>
            <a:r>
              <a:rPr lang="en-US" altLang="en-US" dirty="0"/>
              <a:t> (apply them to new situations)</a:t>
            </a:r>
            <a:endParaRPr lang="en-US" altLang="en-US" dirty="0">
              <a:solidFill>
                <a:schemeClr val="accent1"/>
              </a:solidFill>
            </a:endParaRPr>
          </a:p>
          <a:p>
            <a:pPr marL="457200" lvl="1" indent="0">
              <a:lnSpc>
                <a:spcPct val="80000"/>
              </a:lnSpc>
              <a:buNone/>
            </a:pPr>
            <a:r>
              <a:rPr lang="en-US" altLang="en-US" dirty="0">
                <a:solidFill>
                  <a:schemeClr val="accent1"/>
                </a:solidFill>
              </a:rPr>
              <a:t>Observer bias</a:t>
            </a:r>
            <a:r>
              <a:rPr lang="en-US" altLang="en-US" dirty="0"/>
              <a:t> - when researchers know the goals of the study and allow this knowledge to influence their observations.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508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A9C82-7F34-904C-8E5E-ECD496657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41187-829F-4E4E-B398-68DB781C3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Study of a single individual or a few individuals.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Purpose?  Take advantage of situation that you can not replicate.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How?  Observation, psychological tests, interviews, medical records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907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A9C82-7F34-904C-8E5E-ECD496657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41187-829F-4E4E-B398-68DB781C3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3200" u="sng" dirty="0"/>
              <a:t>Strengths</a:t>
            </a:r>
            <a:r>
              <a:rPr lang="en-US" altLang="en-US" sz="3200" dirty="0"/>
              <a:t>:</a:t>
            </a:r>
          </a:p>
          <a:p>
            <a:pPr marL="457200" lvl="1" indent="0">
              <a:buNone/>
            </a:pPr>
            <a:r>
              <a:rPr lang="en-US" altLang="en-US" sz="2800" dirty="0"/>
              <a:t>- nonreplicable situations</a:t>
            </a:r>
          </a:p>
          <a:p>
            <a:pPr marL="457200" lvl="1" indent="0">
              <a:buNone/>
            </a:pPr>
            <a:r>
              <a:rPr lang="en-US" altLang="en-US" sz="2800" dirty="0"/>
              <a:t>- You get a lot of in-depth understanding</a:t>
            </a:r>
          </a:p>
          <a:p>
            <a:pPr marL="0" indent="0">
              <a:buNone/>
            </a:pPr>
            <a:endParaRPr lang="en-US" altLang="en-US" sz="3200" dirty="0"/>
          </a:p>
          <a:p>
            <a:pPr marL="0" indent="0">
              <a:buNone/>
            </a:pPr>
            <a:r>
              <a:rPr lang="en-US" altLang="en-US" sz="3200" u="sng" dirty="0"/>
              <a:t>Weaknesses</a:t>
            </a:r>
            <a:r>
              <a:rPr lang="en-US" altLang="en-US" sz="3200" dirty="0"/>
              <a:t>:</a:t>
            </a:r>
          </a:p>
          <a:p>
            <a:pPr marL="457200" lvl="1" indent="0">
              <a:buNone/>
            </a:pPr>
            <a:r>
              <a:rPr lang="en-US" altLang="en-US" sz="2800" dirty="0"/>
              <a:t>- Can not replicate</a:t>
            </a:r>
          </a:p>
          <a:p>
            <a:pPr marL="457200" lvl="1" indent="0">
              <a:buNone/>
            </a:pPr>
            <a:r>
              <a:rPr lang="en-US" altLang="en-US" sz="2800" dirty="0"/>
              <a:t>- Can not generalize</a:t>
            </a:r>
          </a:p>
          <a:p>
            <a:pPr marL="457200" lvl="1" indent="0">
              <a:buNone/>
            </a:pPr>
            <a:r>
              <a:rPr lang="en-US" altLang="en-US" sz="2800" dirty="0"/>
              <a:t>- Observer bias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271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686AD52-E903-3249-946F-643CE3E44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2334"/>
          </a:xfrm>
        </p:spPr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Two Famous Case Studies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C560D98-FECF-8442-B4ED-6B452D77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9132" y="1789890"/>
            <a:ext cx="3693356" cy="282102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BAC5D1A-3848-1F4C-89BE-1CCCD36405D6}"/>
              </a:ext>
            </a:extLst>
          </p:cNvPr>
          <p:cNvSpPr txBox="1"/>
          <p:nvPr/>
        </p:nvSpPr>
        <p:spPr>
          <a:xfrm>
            <a:off x="2418903" y="5985401"/>
            <a:ext cx="2545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Phineas Gage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F32843-491F-7E4E-97F1-F39D64D8E10C}"/>
              </a:ext>
            </a:extLst>
          </p:cNvPr>
          <p:cNvSpPr txBox="1"/>
          <p:nvPr/>
        </p:nvSpPr>
        <p:spPr>
          <a:xfrm>
            <a:off x="8753316" y="4747098"/>
            <a:ext cx="1964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Genie</a:t>
            </a:r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6A323320-C9D0-4A43-9FD5-7C6DFB73D3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4226" y="1418700"/>
            <a:ext cx="7004165" cy="4351338"/>
          </a:xfrm>
        </p:spPr>
      </p:pic>
    </p:spTree>
    <p:extLst>
      <p:ext uri="{BB962C8B-B14F-4D97-AF65-F5344CB8AC3E}">
        <p14:creationId xmlns:p14="http://schemas.microsoft.com/office/powerpoint/2010/main" val="3171851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90751-8A79-8D4C-A1A2-AD18D67A8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860" y="559679"/>
            <a:ext cx="2208179" cy="7099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Surveys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C0FF7-B109-8F4D-BCB0-C4E467CAF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4568" y="1690688"/>
            <a:ext cx="3797807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 sz="2400" dirty="0"/>
              <a:t>- Questionnaires or interviews to a selected group of people.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altLang="en-US" sz="2400" dirty="0"/>
          </a:p>
          <a:p>
            <a:r>
              <a:rPr lang="en-US" altLang="en-US" sz="2400" dirty="0"/>
              <a:t>- To describe a large group of people you ask them carefully worded questions.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33E1777-6B47-FE4A-9092-746D3A786D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4656" b="-2"/>
          <a:stretch/>
        </p:blipFill>
        <p:spPr>
          <a:xfrm>
            <a:off x="4636007" y="1075038"/>
            <a:ext cx="6606582" cy="465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776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85771-28FA-D64A-9231-2DDAD2953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Surveys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419B1-4309-AF48-9A64-FFD5F902A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u="sng" dirty="0"/>
              <a:t>Strengths</a:t>
            </a:r>
            <a:r>
              <a:rPr lang="en-US" altLang="en-US" dirty="0"/>
              <a:t>: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Cheap and relatively quick</a:t>
            </a:r>
          </a:p>
          <a:p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If you randomly sample, then you can generalize your findings to the population from which you sampled.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899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5476F-F0F5-C445-9759-C90ED0131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0288"/>
          </a:xfrm>
        </p:spPr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Survey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80341-907B-2249-A59F-F974C31E9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2417"/>
            <a:ext cx="10515600" cy="483454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en-US" sz="2400" b="1" i="1" u="sng" dirty="0"/>
              <a:t>Weaknesses:</a:t>
            </a:r>
            <a:endParaRPr lang="en-US" altLang="en-US" sz="2400" u="sng" dirty="0"/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1.  </a:t>
            </a:r>
            <a:r>
              <a:rPr lang="en-US" altLang="en-US" sz="2400" u="sng" dirty="0"/>
              <a:t>Framing Effect</a:t>
            </a:r>
            <a:r>
              <a:rPr lang="en-US" altLang="en-US" sz="2400" dirty="0"/>
              <a:t> – 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wording and order of questions can change the results of a survey.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Individuals are more influenced by the possibility of a loss than the prospect of an equivalent gain</a:t>
            </a:r>
            <a:endParaRPr lang="en-US" altLang="en-US" sz="2400" dirty="0">
              <a:cs typeface="Calibri" panose="020F0502020204030204" pitchFamily="34" charset="0"/>
            </a:endParaRPr>
          </a:p>
          <a:p>
            <a:endParaRPr lang="en-US" sz="2400" dirty="0"/>
          </a:p>
          <a:p>
            <a:r>
              <a:rPr lang="en-US" sz="2400" dirty="0"/>
              <a:t>93% of PhD students registered early when there was a penalty fee for late registration, while only 67% registered early when there was a discount for earlier registration.</a:t>
            </a:r>
          </a:p>
          <a:p>
            <a:pPr marL="0" indent="0">
              <a:buNone/>
            </a:pP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2.  </a:t>
            </a:r>
            <a:r>
              <a:rPr lang="en-US" altLang="en-US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Social Desirability Effect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- if directly asked about a sensitive subject, we may alter our answer to what we think is socially acceptable.</a:t>
            </a:r>
          </a:p>
        </p:txBody>
      </p:sp>
    </p:spTree>
    <p:extLst>
      <p:ext uri="{BB962C8B-B14F-4D97-AF65-F5344CB8AC3E}">
        <p14:creationId xmlns:p14="http://schemas.microsoft.com/office/powerpoint/2010/main" val="1270825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2CA22-8777-DC42-AF91-9FB816BF2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Random Sampling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48FCB-FDEC-4843-AAEE-3A91AEA4F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“The root of the problem is that in real life, all scientists ever observe are samples.  And, in real life, all they want to know about is populations.”    </a:t>
            </a:r>
            <a:r>
              <a:rPr lang="en-US" altLang="en-US" sz="2000" i="1" dirty="0"/>
              <a:t>Nancy Darling, Ph.D.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2896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CD791-36E3-684F-A573-482C27318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b="1" dirty="0">
                <a:solidFill>
                  <a:srgbClr val="FFFFFF"/>
                </a:solidFill>
                <a:latin typeface="+mn-lt"/>
              </a:rPr>
              <a:t>Random Sampling</a:t>
            </a:r>
          </a:p>
        </p:txBody>
      </p:sp>
      <p:pic>
        <p:nvPicPr>
          <p:cNvPr id="6" name="Content Placeholder 5" descr="A close up of a logo&#10;&#10;Description automatically generated">
            <a:extLst>
              <a:ext uri="{FF2B5EF4-FFF2-40B4-BE49-F238E27FC236}">
                <a16:creationId xmlns:a16="http://schemas.microsoft.com/office/drawing/2014/main" id="{E90FC669-23E9-4B95-B265-BC0217DF19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995" r="7085" b="3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77DB6-8E31-405A-8DA8-CCFD8E3028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15250" y="752474"/>
            <a:ext cx="3952493" cy="528161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2800" dirty="0">
                <a:solidFill>
                  <a:srgbClr val="FFFFFF"/>
                </a:solidFill>
              </a:rPr>
              <a:t>Each potential population member has an equal chance of being surveyed.</a:t>
            </a:r>
          </a:p>
          <a:p>
            <a:endParaRPr lang="en-US" altLang="en-US" sz="2800" dirty="0">
              <a:solidFill>
                <a:srgbClr val="FFFFFF"/>
              </a:solidFill>
            </a:endParaRPr>
          </a:p>
          <a:p>
            <a:r>
              <a:rPr lang="en-US" altLang="en-US" sz="2800" dirty="0">
                <a:solidFill>
                  <a:srgbClr val="FFFFFF"/>
                </a:solidFill>
              </a:rPr>
              <a:t>Can’t just pull names from a hat…names at bottom less chance.</a:t>
            </a:r>
          </a:p>
          <a:p>
            <a:endParaRPr lang="en-US" altLang="en-US" sz="2800" dirty="0">
              <a:solidFill>
                <a:srgbClr val="FFFFFF"/>
              </a:solidFill>
            </a:endParaRPr>
          </a:p>
          <a:p>
            <a:r>
              <a:rPr lang="en-US" altLang="en-US" sz="2800" dirty="0">
                <a:solidFill>
                  <a:srgbClr val="FFFFFF"/>
                </a:solidFill>
              </a:rPr>
              <a:t>Alphabetical list and pick every 10</a:t>
            </a:r>
            <a:r>
              <a:rPr lang="en-US" altLang="en-US" sz="2800" baseline="30000" dirty="0">
                <a:solidFill>
                  <a:srgbClr val="FFFFFF"/>
                </a:solidFill>
              </a:rPr>
              <a:t>th</a:t>
            </a:r>
            <a:r>
              <a:rPr lang="en-US" altLang="en-US" sz="2800" dirty="0">
                <a:solidFill>
                  <a:srgbClr val="FFFFFF"/>
                </a:solidFill>
              </a:rPr>
              <a:t> name. 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447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48EBF-C249-174D-8EA0-5E7F3B09C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Non-Response Bias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3815E-AFD6-4744-BFC4-507282757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en-US" i="1" dirty="0"/>
              <a:t>Women and Love</a:t>
            </a:r>
            <a:r>
              <a:rPr lang="en-US" altLang="en-US" dirty="0"/>
              <a:t> study by </a:t>
            </a:r>
            <a:r>
              <a:rPr lang="en-US" altLang="en-US" dirty="0" err="1"/>
              <a:t>Shere</a:t>
            </a:r>
            <a:r>
              <a:rPr lang="en-US" altLang="en-US" dirty="0"/>
              <a:t> Hite 1974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98% dissatisfied by their marriage</a:t>
            </a:r>
          </a:p>
          <a:p>
            <a:pPr marL="0" indent="0">
              <a:buNone/>
            </a:pPr>
            <a:r>
              <a:rPr lang="en-US" altLang="en-US" dirty="0"/>
              <a:t>75% extramarital affairs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But only 4% responded to the survey.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When randomly sampled: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93% of women are satisfied in their marriages</a:t>
            </a:r>
          </a:p>
          <a:p>
            <a:pPr marL="0" indent="0">
              <a:buNone/>
            </a:pPr>
            <a:r>
              <a:rPr lang="en-US" altLang="en-US" dirty="0"/>
              <a:t>Only 7% had affairs</a:t>
            </a:r>
          </a:p>
          <a:p>
            <a:pPr marL="0" indent="0">
              <a:buNone/>
            </a:pPr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118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E94C4B1D-D9CF-1442-A4E9-6F5A0E9E157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>
                <a:latin typeface="Palatino Linotype" panose="02040502050505030304" pitchFamily="18" charset="0"/>
              </a:rPr>
              <a:t>Comparison</a:t>
            </a:r>
          </a:p>
        </p:txBody>
      </p:sp>
      <p:graphicFrame>
        <p:nvGraphicFramePr>
          <p:cNvPr id="38915" name="Group 3">
            <a:extLst>
              <a:ext uri="{FF2B5EF4-FFF2-40B4-BE49-F238E27FC236}">
                <a16:creationId xmlns:a16="http://schemas.microsoft.com/office/drawing/2014/main" id="{5FE87823-28E4-4E28-9088-11476F193E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767226"/>
              </p:ext>
            </p:extLst>
          </p:nvPr>
        </p:nvGraphicFramePr>
        <p:xfrm>
          <a:off x="958363" y="0"/>
          <a:ext cx="10396902" cy="6774474"/>
        </p:xfrm>
        <a:graphic>
          <a:graphicData uri="http://schemas.openxmlformats.org/drawingml/2006/table">
            <a:tbl>
              <a:tblPr/>
              <a:tblGrid>
                <a:gridCol w="3297759">
                  <a:extLst>
                    <a:ext uri="{9D8B030D-6E8A-4147-A177-3AD203B41FA5}">
                      <a16:colId xmlns:a16="http://schemas.microsoft.com/office/drawing/2014/main" val="2224976729"/>
                    </a:ext>
                  </a:extLst>
                </a:gridCol>
                <a:gridCol w="3563201">
                  <a:extLst>
                    <a:ext uri="{9D8B030D-6E8A-4147-A177-3AD203B41FA5}">
                      <a16:colId xmlns:a16="http://schemas.microsoft.com/office/drawing/2014/main" val="3480693468"/>
                    </a:ext>
                  </a:extLst>
                </a:gridCol>
                <a:gridCol w="3535942">
                  <a:extLst>
                    <a:ext uri="{9D8B030D-6E8A-4147-A177-3AD203B41FA5}">
                      <a16:colId xmlns:a16="http://schemas.microsoft.com/office/drawing/2014/main" val="2111962096"/>
                    </a:ext>
                  </a:extLst>
                </a:gridCol>
              </a:tblGrid>
              <a:tr h="94727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Research Method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Advantages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Limitations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743598"/>
                  </a:ext>
                </a:extLst>
              </a:tr>
              <a:tr h="19578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Naturalistic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Observation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More accurate than reports after the fact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Behavior is more natural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Observer can alter behavior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Observer Bias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Not generalizable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647322"/>
                  </a:ext>
                </a:extLst>
              </a:tr>
              <a:tr h="191151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Case Studies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Depth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Takes advantage of circumstances that cannot be replicated</a:t>
                      </a: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Not generalizable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Time consuming and expensive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Observational Bias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149154"/>
                  </a:ext>
                </a:extLst>
              </a:tr>
              <a:tr h="19578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Surveys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Immense amount of data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Quick and inexpensive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Generalizable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Replicable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Poor sampling can skew results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Wording Effect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Social Desirability Bias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0201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4087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551</Words>
  <Application>Microsoft Office PowerPoint</Application>
  <PresentationFormat>Widescreen</PresentationFormat>
  <Paragraphs>118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Palatino Linotype</vt:lpstr>
      <vt:lpstr>Times New Roman</vt:lpstr>
      <vt:lpstr>Wingdings</vt:lpstr>
      <vt:lpstr>Office Theme</vt:lpstr>
      <vt:lpstr>Scientific Method</vt:lpstr>
      <vt:lpstr>Types of Descriptive Research</vt:lpstr>
      <vt:lpstr>Descriptive Research  (DESCRIBES)</vt:lpstr>
      <vt:lpstr>Naturalistic Observation</vt:lpstr>
      <vt:lpstr>Naturalistic Observation</vt:lpstr>
      <vt:lpstr>Case Studies</vt:lpstr>
      <vt:lpstr>Case Studies</vt:lpstr>
      <vt:lpstr>Two Famous Case Studies</vt:lpstr>
      <vt:lpstr>Surveys</vt:lpstr>
      <vt:lpstr>Surveys</vt:lpstr>
      <vt:lpstr>Survey</vt:lpstr>
      <vt:lpstr>Random Sampling</vt:lpstr>
      <vt:lpstr>Random Sampling</vt:lpstr>
      <vt:lpstr>Non-Response Bias</vt:lpstr>
      <vt:lpstr>Comparison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F</dc:creator>
  <cp:lastModifiedBy>M F</cp:lastModifiedBy>
  <cp:revision>23</cp:revision>
  <cp:lastPrinted>2021-09-29T00:23:54Z</cp:lastPrinted>
  <dcterms:created xsi:type="dcterms:W3CDTF">2018-08-30T11:26:35Z</dcterms:created>
  <dcterms:modified xsi:type="dcterms:W3CDTF">2021-09-29T00:23:59Z</dcterms:modified>
</cp:coreProperties>
</file>