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716" r:id="rId2"/>
    <p:sldId id="723" r:id="rId3"/>
    <p:sldId id="276" r:id="rId4"/>
    <p:sldId id="273" r:id="rId5"/>
    <p:sldId id="277" r:id="rId6"/>
    <p:sldId id="274" r:id="rId7"/>
    <p:sldId id="724" r:id="rId8"/>
    <p:sldId id="725" r:id="rId9"/>
    <p:sldId id="726" r:id="rId10"/>
    <p:sldId id="73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3DC1B65-50DB-4EAE-B896-968A19A7226A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69C6F7-E831-4427-B9D0-DC0F9E9FA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97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B9A923A-6AF7-493B-8568-C47882495D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2055E3-D1C3-4B6C-B1CE-794B1E8F382B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F2B6354-781C-42D5-BECD-0778E58A4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6926C5EB-5AF8-47EB-A7C2-6D8B23B03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859C60F3-5D21-43E2-A014-9811EBCD3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A6E238-3D0B-44B2-9E96-E21B05B51A4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BA071017-D8FE-46FA-A99D-41CAD878FB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4640A813-A3F2-40C6-913F-174A0497D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EDD6F484-9FCB-47CD-B63E-0370869A8C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5FC3B2-7986-4FE0-9FD6-060224FC0EC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0305577-A209-4570-921E-92B436C6D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6AA92C1-FE25-40B1-B5B9-A85C23C52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C0742-0C93-4A9E-AC64-7BB441B48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867A2-530E-4328-BE06-E3F9C0224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0C3FC-CF84-4C2A-9900-31847910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CCDD-9515-4D20-866A-1B8F4C7C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6FB60-A2CE-493A-BF62-56067387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5941F-F533-43B9-AA01-EF7F4E654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19F8F-8882-4D33-981D-0A9B587F2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649B0-0D24-4E41-827F-B7EF4215F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F7359-83FE-4CBB-B385-2B95C35C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7EF12-A161-47AC-A51C-44305DC42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5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6B86-7112-4DE6-8CEB-795FAF65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0C45C-BB91-4E4F-A0A2-522B5CF66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4CF36-9EFC-4224-ABCC-AFD41D27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B0C71-6609-422F-BD0F-6EACACC9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3D651-378C-46BF-9E15-8E5AF85FE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5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86128-7972-4E10-B5E6-C0DD790A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1268-F2F2-4458-8A45-C14F2F4FF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D1F8E-9901-4E71-9871-C862FF85E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D2C9E-758D-4098-ABD8-A36BCB775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18D3D-EC49-4E60-8A1E-76EA0D7A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8F1A5-BFFF-40A8-AFF5-0E3FF2F4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3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8A80-90D2-4133-B528-94E3E5FB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89E4B-4C98-4E86-BC5C-C4ACFB66E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7C41C-F863-453A-B4D2-B8245D8BC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23122D-C6AA-43CB-9BB2-EA55F2A6A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7349C5-C558-441E-B306-5BB6CD07E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F02E2C-23E7-4CB5-8748-03793F309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36BEE0-3529-45C1-B833-943293B4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46B9E-E696-4B30-B9FE-A850C7F7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65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7F40-B394-459C-8BF0-914302FF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18A2D-CFDF-40F7-9B46-BACFB89FA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3FA7C-7128-4834-B96D-B2CCB78F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BBB7FA-F0B0-4D8A-893F-1391F863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3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E24428-BA2A-4209-99D9-C849D3C4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7E152-F960-4926-8F33-C1DE8252C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60054-7915-43B7-BE86-BB26BE19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4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37E68-5D89-4E02-AD2F-80101AB07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AE4C6-F85B-476D-80B0-AE388059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B70F6-F4B7-49E1-BA3A-9A621947B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FAE70-3F58-45D2-9772-FBEACB76D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CF9BF-4F9E-456F-BC87-C02849E8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2DCD0-18D5-4DB2-BDD6-A42EC1B78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9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933D-FA2B-488D-B11F-F6CB187E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BD1CFE-3409-4D31-B3C1-4BFC8ABC5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3B14B-34BB-44D3-83F1-6C0DD2C6B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A497F-76B0-4031-AFBF-A58E177A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55931-336C-4657-BBB4-3D3F3FCAF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08971-9C3A-4281-A3EF-ADF377A1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8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A626-5BB2-43EC-BF4C-4CC66519E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E5612-56BD-4BF1-A506-A366F2637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A38F-375E-4FD2-9DC8-89279D7E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166A3-7F37-403F-9224-7A7FDB7AF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AB2AA-D159-4536-A09B-9E632266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9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75F404-7FEA-4ED0-ADF0-26E294795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D0232-5491-4278-A114-9BE2A438C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B6C4A-C7FD-4A45-ABE3-D348BA279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9C1D4-3B85-47A0-B22D-013CDCA17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7D015-D140-4A07-ABDE-6F8813D51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9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0"/>
            <a:ext cx="1046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27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1200" y="1600200"/>
            <a:ext cx="5130800" cy="4724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EF05B5-3DAB-4054-8993-2428F868C92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ET </a:t>
            </a:r>
            <a:fld id="{B9F54F76-9E59-42D4-8A73-7676245C83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94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D9084-9530-47CD-9BA7-AC2B241F4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75C24-6C4F-4AB3-AAA3-757A0CD39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45F09-512F-4DBE-93D8-8EA911BBA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555F-2325-48A6-B053-FEEAA135F379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559A1-6A09-4876-8917-7FF6397374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9DCAE-29D9-486D-8B5F-B5EC9020E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19DC7-165D-4E32-92AE-E6742BCDB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1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4">
            <a:extLst>
              <a:ext uri="{FF2B5EF4-FFF2-40B4-BE49-F238E27FC236}">
                <a16:creationId xmlns:a16="http://schemas.microsoft.com/office/drawing/2014/main" id="{B062054A-9CA6-4A03-AB00-C4B434CE7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668" y="584515"/>
            <a:ext cx="7999412" cy="90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States of Consciousness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7B297-A510-446D-AD04-E7F631C7A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1262" y="2057400"/>
            <a:ext cx="3733018" cy="3811588"/>
          </a:xfrm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3600" dirty="0">
              <a:cs typeface="Arial" panose="020B0604020202020204" pitchFamily="34" charset="0"/>
            </a:endParaRPr>
          </a:p>
          <a:p>
            <a:pPr lvl="2">
              <a:spcBef>
                <a:spcPct val="20000"/>
              </a:spcBef>
            </a:pPr>
            <a:r>
              <a:rPr lang="en-US" altLang="en-US" sz="3200" dirty="0">
                <a:cs typeface="Arial" panose="020B0604020202020204" pitchFamily="34" charset="0"/>
              </a:rPr>
              <a:t>Sleep</a:t>
            </a:r>
          </a:p>
          <a:p>
            <a:pPr lvl="2">
              <a:spcBef>
                <a:spcPct val="20000"/>
              </a:spcBef>
            </a:pPr>
            <a:r>
              <a:rPr lang="en-US" altLang="en-US" sz="3200" dirty="0">
                <a:cs typeface="Arial" panose="020B0604020202020204" pitchFamily="34" charset="0"/>
              </a:rPr>
              <a:t>Awake</a:t>
            </a:r>
          </a:p>
          <a:p>
            <a:pPr lvl="2">
              <a:spcBef>
                <a:spcPct val="20000"/>
              </a:spcBef>
            </a:pPr>
            <a:r>
              <a:rPr lang="en-US" altLang="en-US" sz="3200" dirty="0">
                <a:cs typeface="Arial" panose="020B0604020202020204" pitchFamily="34" charset="0"/>
              </a:rPr>
              <a:t>Altered states</a:t>
            </a:r>
            <a:endParaRPr lang="en-US" dirty="0"/>
          </a:p>
        </p:txBody>
      </p:sp>
      <p:pic>
        <p:nvPicPr>
          <p:cNvPr id="8196" name="Picture 2" descr="C:\Users\KKorek\Documents\ABCFiles\2013 Myers AP 2e\Images\ImageJPGS_Module22\ImageJPGS_Module22\MyAP2e_fig_22_01c.jpg">
            <a:extLst>
              <a:ext uri="{FF2B5EF4-FFF2-40B4-BE49-F238E27FC236}">
                <a16:creationId xmlns:a16="http://schemas.microsoft.com/office/drawing/2014/main" id="{C818361A-CD6B-4220-9A80-4566EBF37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08" y="2298408"/>
            <a:ext cx="44323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Title 4">
            <a:extLst>
              <a:ext uri="{FF2B5EF4-FFF2-40B4-BE49-F238E27FC236}">
                <a16:creationId xmlns:a16="http://schemas.microsoft.com/office/drawing/2014/main" id="{55475282-21EC-4EE9-A705-4FD9730F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Consciousness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1DA8C-4211-4392-AC34-D72DF10FF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State of being awake and aware of what is happening around you, and of having a sense of self.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is this feeling of self we all have…our subjective inner voice.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It is always with us while awake.  How and why does our brain do this?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Question:  How do I know your red is my red?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A71F49D-F2A2-4A77-BBE4-40519D0C4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+mn-lt"/>
              </a:rPr>
              <a:t>Waking Consciousness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41852D-CF40-4E92-B7F0-6300C56C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How the material brain produces subjective (1</a:t>
            </a:r>
            <a:r>
              <a:rPr lang="en-US" baseline="30000" dirty="0"/>
              <a:t>st</a:t>
            </a:r>
            <a:r>
              <a:rPr lang="en-US" dirty="0"/>
              <a:t> person) experiences like the color green, or the sound of ocean waves is the "hard problem" of consciousness.  (David Chalmers)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Explaining how the body’s physical systems work to sense the world is the supposed “easy problem”.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Consciousness seems to “emerge” from the working processes of our brain and body.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 each neuron conscious?  Is the brain conscious?  No, all the parts of the body working together create something we call consciousness.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017061B-F11C-4666-9CD5-665A40C0A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36136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b="1" dirty="0">
                <a:latin typeface="+mn-lt"/>
              </a:rPr>
              <a:t>Culmination of Subconscious Brain Events</a:t>
            </a:r>
          </a:p>
        </p:txBody>
      </p:sp>
      <p:pic>
        <p:nvPicPr>
          <p:cNvPr id="37891" name="Picture 4" descr="Brain">
            <a:extLst>
              <a:ext uri="{FF2B5EF4-FFF2-40B4-BE49-F238E27FC236}">
                <a16:creationId xmlns:a16="http://schemas.microsoft.com/office/drawing/2014/main" id="{85493C5F-4274-4EB7-911A-CBF226A175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140" y="3553238"/>
            <a:ext cx="807720" cy="896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3731" name="Rectangle 3">
            <a:extLst>
              <a:ext uri="{FF2B5EF4-FFF2-40B4-BE49-F238E27FC236}">
                <a16:creationId xmlns:a16="http://schemas.microsoft.com/office/drawing/2014/main" id="{D90B4468-9021-404B-8FC6-A1F55850F3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2658" y="1481504"/>
            <a:ext cx="10411142" cy="4574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Consciousness emerges from the interaction of individual subconscious brain events, much like a chord that is created from different musical notes.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Research has shown that you consciously decide to move your wrist 0.2 seconds before actually moving your wrist.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But your brain waves jump 0.35 seconds before you were conscious of moving it.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sz="2400" dirty="0"/>
              <a:t>“…Consciousness sometimes arrives late to the decision-making party.”  David Meyers</a:t>
            </a:r>
          </a:p>
          <a:p>
            <a:pPr marL="0" indent="0">
              <a:buFont typeface="Wingdings" panose="05000000000000000000" pitchFamily="2" charset="2"/>
              <a:buChar char="§"/>
            </a:pPr>
            <a:endParaRPr lang="en-US" altLang="en-US" sz="24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05B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9DEB30A2-3E0F-495B-B6F5-303C7B8F1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Tripartite Theory - Freud</a:t>
            </a:r>
          </a:p>
        </p:txBody>
      </p:sp>
      <p:pic>
        <p:nvPicPr>
          <p:cNvPr id="4" name="Content Placeholder 3" descr="A close up of a map&#10;&#10;Description automatically generated">
            <a:extLst>
              <a:ext uri="{FF2B5EF4-FFF2-40B4-BE49-F238E27FC236}">
                <a16:creationId xmlns:a16="http://schemas.microsoft.com/office/drawing/2014/main" id="{C8179664-171E-4474-9695-ACEB03514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06787"/>
            <a:ext cx="7188199" cy="42410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8F6D778-E5C1-4AF8-B4D6-C6A733DC9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latin typeface="+mn-lt"/>
              </a:rPr>
              <a:t>Daydreaming and Fantasy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C8A15E87-30EE-4131-BF8C-36197FCA3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dirty="0"/>
              <a:t>Spontaneous shifts of attention away from the here and now into a make-believe world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dirty="0"/>
              <a:t>Urge to daydream peaks about every 90 minutes and is highest between 12:00 and 2:00pm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dirty="0"/>
              <a:t>Almost half of your waking hours?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dirty="0"/>
              <a:t>Daydreams may provide stress relief and encourage creativity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id="{C4EFD469-5252-4249-8BCE-E950DC76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94641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Hypnosis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D9CA8977-D8B4-4AD2-B2A9-CEEC87DDA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371601"/>
            <a:ext cx="786765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>
            <a:extLst>
              <a:ext uri="{FF2B5EF4-FFF2-40B4-BE49-F238E27FC236}">
                <a16:creationId xmlns:a16="http://schemas.microsoft.com/office/drawing/2014/main" id="{B79B1E29-707E-4823-B875-3A0F3D51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24" y="316991"/>
            <a:ext cx="9561576" cy="792481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latin typeface="+mn-lt"/>
                <a:cs typeface="Arial" panose="020B0604020202020204" pitchFamily="34" charset="0"/>
              </a:rPr>
              <a:t>Hypnosis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2A4B337E-56DF-497A-B3FC-2FF85E70C23B}"/>
              </a:ext>
            </a:extLst>
          </p:cNvPr>
          <p:cNvSpPr txBox="1">
            <a:spLocks/>
          </p:cNvSpPr>
          <p:nvPr/>
        </p:nvSpPr>
        <p:spPr bwMode="auto">
          <a:xfrm>
            <a:off x="268224" y="1375729"/>
            <a:ext cx="11417808" cy="148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1" indent="0" algn="ctr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Is hypnosis an altered state?  </a:t>
            </a:r>
          </a:p>
          <a:p>
            <a:pPr marL="457200" lvl="1" indent="0" algn="ctr" eaLnBrk="1" hangingPunct="1">
              <a:spcBef>
                <a:spcPct val="20000"/>
              </a:spcBef>
            </a:pPr>
            <a:r>
              <a:rPr lang="en-US" altLang="en-US" sz="3600" dirty="0">
                <a:latin typeface="+mn-lt"/>
                <a:cs typeface="Arial" panose="020B0604020202020204" pitchFamily="34" charset="0"/>
              </a:rPr>
              <a:t>or, a social phenomenon (placebo effect)?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C6F65E4E-B45D-4598-8D73-8E14C1A0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12" y="3006091"/>
            <a:ext cx="52578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>
            <a:extLst>
              <a:ext uri="{FF2B5EF4-FFF2-40B4-BE49-F238E27FC236}">
                <a16:creationId xmlns:a16="http://schemas.microsoft.com/office/drawing/2014/main" id="{1471677D-3970-4296-B2B7-52F923DE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24" y="481903"/>
            <a:ext cx="9144000" cy="792161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5300" b="1" dirty="0">
                <a:latin typeface="+mn-lt"/>
                <a:cs typeface="Arial" panose="020B0604020202020204" pitchFamily="34" charset="0"/>
              </a:rPr>
            </a:br>
            <a:r>
              <a:rPr lang="en-US" altLang="en-US" sz="5300" b="1" dirty="0">
                <a:latin typeface="+mn-lt"/>
                <a:cs typeface="Arial" panose="020B0604020202020204" pitchFamily="34" charset="0"/>
              </a:rPr>
              <a:t>Hypnosis</a:t>
            </a:r>
            <a:br>
              <a:rPr lang="en-US" alt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43301447-6082-4EA5-AAB4-FC82BF3E95C6}"/>
              </a:ext>
            </a:extLst>
          </p:cNvPr>
          <p:cNvSpPr txBox="1">
            <a:spLocks/>
          </p:cNvSpPr>
          <p:nvPr/>
        </p:nvSpPr>
        <p:spPr bwMode="auto">
          <a:xfrm>
            <a:off x="725424" y="1615441"/>
            <a:ext cx="10171176" cy="470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sz="2800" i="1" dirty="0">
                <a:latin typeface="+mn-lt"/>
                <a:cs typeface="Arial" panose="020B0604020202020204" pitchFamily="34" charset="0"/>
              </a:rPr>
              <a:t>Can Anyone Experience Hypnosis?  No.</a:t>
            </a:r>
            <a:endParaRPr lang="en-US" altLang="en-US" sz="28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latin typeface="+mn-lt"/>
                <a:cs typeface="Arial" panose="020B0604020202020204" pitchFamily="34" charset="0"/>
              </a:rPr>
              <a:t>Susceptibility</a:t>
            </a:r>
            <a:endParaRPr lang="en-US" altLang="en-US" sz="2800" i="1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i="1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i="1" dirty="0">
                <a:latin typeface="+mn-lt"/>
                <a:cs typeface="Arial" panose="020B0604020202020204" pitchFamily="34" charset="0"/>
              </a:rPr>
              <a:t>Can Hypnosis Enhance Recall of Forgotten Events? 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Not shown</a:t>
            </a:r>
            <a:endParaRPr lang="en-US" altLang="en-US" sz="2800" i="1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i="1" dirty="0">
                <a:latin typeface="+mn-lt"/>
                <a:cs typeface="Arial" panose="020B0604020202020204" pitchFamily="34" charset="0"/>
              </a:rPr>
              <a:t>Can Hypnosis Force People to Act Against Their Will? 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No</a:t>
            </a: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i="1" dirty="0">
                <a:latin typeface="+mn-lt"/>
                <a:cs typeface="Arial" panose="020B0604020202020204" pitchFamily="34" charset="0"/>
              </a:rPr>
              <a:t>Can Hypnosis Be Therapeutic?  Hypnotherapists? 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Mixed… considered controversial.  </a:t>
            </a:r>
            <a:endParaRPr lang="en-US" altLang="en-US" sz="2800" i="1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en-US" altLang="en-US" sz="2800" i="1" dirty="0">
                <a:latin typeface="+mn-lt"/>
                <a:cs typeface="Arial" panose="020B0604020202020204" pitchFamily="34" charset="0"/>
              </a:rPr>
              <a:t>Can Hypnosis Alleviate Pain?  </a:t>
            </a:r>
            <a:r>
              <a:rPr lang="en-US" altLang="en-US" sz="2800" dirty="0">
                <a:latin typeface="+mn-lt"/>
                <a:cs typeface="Arial" panose="020B0604020202020204" pitchFamily="34" charset="0"/>
              </a:rPr>
              <a:t>Yes (a form of distraction?)</a:t>
            </a: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i="1" dirty="0"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en-US" altLang="en-US" sz="28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>
            <a:extLst>
              <a:ext uri="{FF2B5EF4-FFF2-40B4-BE49-F238E27FC236}">
                <a16:creationId xmlns:a16="http://schemas.microsoft.com/office/drawing/2014/main" id="{934F1BEE-0DBC-4A01-9412-375B2FA0B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045" y="686361"/>
            <a:ext cx="916305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371</Words>
  <Application>Microsoft Office PowerPoint</Application>
  <PresentationFormat>Widescreen</PresentationFormat>
  <Paragraphs>53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Palatino Linotype</vt:lpstr>
      <vt:lpstr>Wingdings</vt:lpstr>
      <vt:lpstr>Office Theme</vt:lpstr>
      <vt:lpstr>States of Consciousness</vt:lpstr>
      <vt:lpstr>Consciousness</vt:lpstr>
      <vt:lpstr>Waking Consciousness</vt:lpstr>
      <vt:lpstr>Culmination of Subconscious Brain Events</vt:lpstr>
      <vt:lpstr>Tripartite Theory - Freud</vt:lpstr>
      <vt:lpstr>Daydreaming and Fantasy</vt:lpstr>
      <vt:lpstr>Hypnosis</vt:lpstr>
      <vt:lpstr>Hypnosis</vt:lpstr>
      <vt:lpstr> Hypnosis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Consciousness</dc:title>
  <dc:creator>M F</dc:creator>
  <cp:lastModifiedBy>M F</cp:lastModifiedBy>
  <cp:revision>23</cp:revision>
  <cp:lastPrinted>2019-12-11T22:54:57Z</cp:lastPrinted>
  <dcterms:created xsi:type="dcterms:W3CDTF">2019-01-01T20:16:31Z</dcterms:created>
  <dcterms:modified xsi:type="dcterms:W3CDTF">2020-12-04T19:15:14Z</dcterms:modified>
</cp:coreProperties>
</file>