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6"/>
  </p:notesMasterIdLst>
  <p:handoutMasterIdLst>
    <p:handoutMasterId r:id="rId27"/>
  </p:handoutMasterIdLst>
  <p:sldIdLst>
    <p:sldId id="263" r:id="rId2"/>
    <p:sldId id="303" r:id="rId3"/>
    <p:sldId id="295" r:id="rId4"/>
    <p:sldId id="308" r:id="rId5"/>
    <p:sldId id="304" r:id="rId6"/>
    <p:sldId id="281" r:id="rId7"/>
    <p:sldId id="272" r:id="rId8"/>
    <p:sldId id="291" r:id="rId9"/>
    <p:sldId id="292" r:id="rId10"/>
    <p:sldId id="293" r:id="rId11"/>
    <p:sldId id="305" r:id="rId12"/>
    <p:sldId id="257" r:id="rId13"/>
    <p:sldId id="302" r:id="rId14"/>
    <p:sldId id="307" r:id="rId15"/>
    <p:sldId id="260" r:id="rId16"/>
    <p:sldId id="261" r:id="rId17"/>
    <p:sldId id="262" r:id="rId18"/>
    <p:sldId id="309" r:id="rId19"/>
    <p:sldId id="264" r:id="rId20"/>
    <p:sldId id="310" r:id="rId21"/>
    <p:sldId id="265" r:id="rId22"/>
    <p:sldId id="267" r:id="rId23"/>
    <p:sldId id="306" r:id="rId24"/>
    <p:sldId id="311" r:id="rId2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6BC9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526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93EA8F-2C8A-466E-937E-B62E9013E20E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9726755-E12D-410B-9023-1FEC034EFF5F}">
      <dgm:prSet custT="1"/>
      <dgm:spPr/>
      <dgm:t>
        <a:bodyPr/>
        <a:lstStyle/>
        <a:p>
          <a:r>
            <a:rPr lang="en-US" sz="2400" b="0" dirty="0">
              <a:latin typeface="Calibri" panose="020F0502020204030204" pitchFamily="34" charset="0"/>
              <a:cs typeface="Calibri" panose="020F0502020204030204" pitchFamily="34" charset="0"/>
            </a:rPr>
            <a:t>When the group’s position is unanimous, conformity is greater.</a:t>
          </a:r>
        </a:p>
      </dgm:t>
    </dgm:pt>
    <dgm:pt modelId="{8E2FBF37-50A6-4265-841D-672FF7DE59AC}" type="parTrans" cxnId="{94F4AE9B-97CF-428C-A848-436CD086242C}">
      <dgm:prSet/>
      <dgm:spPr/>
      <dgm:t>
        <a:bodyPr/>
        <a:lstStyle/>
        <a:p>
          <a:endParaRPr lang="en-US"/>
        </a:p>
      </dgm:t>
    </dgm:pt>
    <dgm:pt modelId="{E99EE92F-ED0B-4742-B89E-4EBF3B76732B}" type="sibTrans" cxnId="{94F4AE9B-97CF-428C-A848-436CD086242C}">
      <dgm:prSet/>
      <dgm:spPr/>
      <dgm:t>
        <a:bodyPr/>
        <a:lstStyle/>
        <a:p>
          <a:endParaRPr lang="en-US"/>
        </a:p>
      </dgm:t>
    </dgm:pt>
    <dgm:pt modelId="{916A2745-BB0A-43F8-8883-C577A17B3AE9}">
      <dgm:prSet custT="1"/>
      <dgm:spPr/>
      <dgm:t>
        <a:bodyPr/>
        <a:lstStyle/>
        <a:p>
          <a:r>
            <a:rPr lang="en-US" sz="2800" dirty="0">
              <a:latin typeface="Calibri" panose="020F0502020204030204" pitchFamily="34" charset="0"/>
              <a:cs typeface="Calibri" panose="020F0502020204030204" pitchFamily="34" charset="0"/>
            </a:rPr>
            <a:t>If one person dissents (an ally), conformity drops.</a:t>
          </a:r>
        </a:p>
      </dgm:t>
    </dgm:pt>
    <dgm:pt modelId="{E644CBD5-E0F9-43F5-8CCC-CB986E994659}" type="parTrans" cxnId="{582E1C33-E3B1-4D3C-B871-5A17CE818E7B}">
      <dgm:prSet/>
      <dgm:spPr/>
      <dgm:t>
        <a:bodyPr/>
        <a:lstStyle/>
        <a:p>
          <a:endParaRPr lang="en-US"/>
        </a:p>
      </dgm:t>
    </dgm:pt>
    <dgm:pt modelId="{1AA2B38D-3039-432B-BBAF-C6D98C9FD00A}" type="sibTrans" cxnId="{582E1C33-E3B1-4D3C-B871-5A17CE818E7B}">
      <dgm:prSet/>
      <dgm:spPr/>
      <dgm:t>
        <a:bodyPr/>
        <a:lstStyle/>
        <a:p>
          <a:endParaRPr lang="en-US"/>
        </a:p>
      </dgm:t>
    </dgm:pt>
    <dgm:pt modelId="{BFA7C83A-EAAA-486F-BFA6-377C7DA3DC0A}">
      <dgm:prSet custT="1"/>
      <dgm:spPr/>
      <dgm:t>
        <a:bodyPr/>
        <a:lstStyle/>
        <a:p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Additionally, if you conform to group norms most of the time, you earn </a:t>
          </a:r>
          <a:r>
            <a:rPr lang="en-US" sz="2000" b="1" i="1" dirty="0" err="1">
              <a:latin typeface="Calibri" panose="020F0502020204030204" pitchFamily="34" charset="0"/>
              <a:cs typeface="Calibri" panose="020F0502020204030204" pitchFamily="34" charset="0"/>
            </a:rPr>
            <a:t>idiosyncracy</a:t>
          </a:r>
          <a:r>
            <a:rPr lang="en-US" sz="2000" b="1" i="1" dirty="0">
              <a:latin typeface="Calibri" panose="020F0502020204030204" pitchFamily="34" charset="0"/>
              <a:cs typeface="Calibri" panose="020F0502020204030204" pitchFamily="34" charset="0"/>
            </a:rPr>
            <a:t> credits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that give you the right to deviate occasionally without serious consequences.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F29EE84-0A44-463A-8BCA-23FC02602868}" type="parTrans" cxnId="{24AB20FB-2365-47E5-99A6-0CC76C22E914}">
      <dgm:prSet/>
      <dgm:spPr/>
      <dgm:t>
        <a:bodyPr/>
        <a:lstStyle/>
        <a:p>
          <a:endParaRPr lang="en-US"/>
        </a:p>
      </dgm:t>
    </dgm:pt>
    <dgm:pt modelId="{99AF07FD-7063-4DE8-86C9-B34D725A7968}" type="sibTrans" cxnId="{24AB20FB-2365-47E5-99A6-0CC76C22E914}">
      <dgm:prSet/>
      <dgm:spPr/>
      <dgm:t>
        <a:bodyPr/>
        <a:lstStyle/>
        <a:p>
          <a:endParaRPr lang="en-US"/>
        </a:p>
      </dgm:t>
    </dgm:pt>
    <dgm:pt modelId="{F720EA53-79A7-4E87-981A-E5DA18BDABBC}" type="pres">
      <dgm:prSet presAssocID="{E293EA8F-2C8A-466E-937E-B62E9013E20E}" presName="Name0" presStyleCnt="0">
        <dgm:presLayoutVars>
          <dgm:dir/>
          <dgm:animLvl val="lvl"/>
          <dgm:resizeHandles val="exact"/>
        </dgm:presLayoutVars>
      </dgm:prSet>
      <dgm:spPr/>
    </dgm:pt>
    <dgm:pt modelId="{BA038025-6975-43AC-B1C3-2100B1D1AAC8}" type="pres">
      <dgm:prSet presAssocID="{BFA7C83A-EAAA-486F-BFA6-377C7DA3DC0A}" presName="boxAndChildren" presStyleCnt="0"/>
      <dgm:spPr/>
    </dgm:pt>
    <dgm:pt modelId="{B225158B-277C-4A5F-B7CF-D0558F0EE845}" type="pres">
      <dgm:prSet presAssocID="{BFA7C83A-EAAA-486F-BFA6-377C7DA3DC0A}" presName="parentTextBox" presStyleLbl="node1" presStyleIdx="0" presStyleCnt="3" custScaleY="196673"/>
      <dgm:spPr/>
    </dgm:pt>
    <dgm:pt modelId="{44ACBCA6-B5A7-4BC4-9149-58796B3E51F0}" type="pres">
      <dgm:prSet presAssocID="{1AA2B38D-3039-432B-BBAF-C6D98C9FD00A}" presName="sp" presStyleCnt="0"/>
      <dgm:spPr/>
    </dgm:pt>
    <dgm:pt modelId="{001276E3-6D12-4EBD-B5F8-26625DEB9775}" type="pres">
      <dgm:prSet presAssocID="{916A2745-BB0A-43F8-8883-C577A17B3AE9}" presName="arrowAndChildren" presStyleCnt="0"/>
      <dgm:spPr/>
    </dgm:pt>
    <dgm:pt modelId="{3A1666C6-BF26-49F2-9932-D758FDC59EE9}" type="pres">
      <dgm:prSet presAssocID="{916A2745-BB0A-43F8-8883-C577A17B3AE9}" presName="parentTextArrow" presStyleLbl="node1" presStyleIdx="1" presStyleCnt="3"/>
      <dgm:spPr/>
    </dgm:pt>
    <dgm:pt modelId="{C8C3A6E1-63F0-4891-B182-FF0E22D0C737}" type="pres">
      <dgm:prSet presAssocID="{E99EE92F-ED0B-4742-B89E-4EBF3B76732B}" presName="sp" presStyleCnt="0"/>
      <dgm:spPr/>
    </dgm:pt>
    <dgm:pt modelId="{E9D02FAB-92DB-4693-ADD3-E91BC54D7553}" type="pres">
      <dgm:prSet presAssocID="{A9726755-E12D-410B-9023-1FEC034EFF5F}" presName="arrowAndChildren" presStyleCnt="0"/>
      <dgm:spPr/>
    </dgm:pt>
    <dgm:pt modelId="{576665FE-D737-4AC9-989C-E9B9B883BF22}" type="pres">
      <dgm:prSet presAssocID="{A9726755-E12D-410B-9023-1FEC034EFF5F}" presName="parentTextArrow" presStyleLbl="node1" presStyleIdx="2" presStyleCnt="3"/>
      <dgm:spPr/>
    </dgm:pt>
  </dgm:ptLst>
  <dgm:cxnLst>
    <dgm:cxn modelId="{3030F90F-9A95-4533-B765-123628A30CBC}" type="presOf" srcId="{E293EA8F-2C8A-466E-937E-B62E9013E20E}" destId="{F720EA53-79A7-4E87-981A-E5DA18BDABBC}" srcOrd="0" destOrd="0" presId="urn:microsoft.com/office/officeart/2005/8/layout/process4"/>
    <dgm:cxn modelId="{582E1C33-E3B1-4D3C-B871-5A17CE818E7B}" srcId="{E293EA8F-2C8A-466E-937E-B62E9013E20E}" destId="{916A2745-BB0A-43F8-8883-C577A17B3AE9}" srcOrd="1" destOrd="0" parTransId="{E644CBD5-E0F9-43F5-8CCC-CB986E994659}" sibTransId="{1AA2B38D-3039-432B-BBAF-C6D98C9FD00A}"/>
    <dgm:cxn modelId="{02316045-3ACC-4760-BB85-40728529C0DB}" type="presOf" srcId="{BFA7C83A-EAAA-486F-BFA6-377C7DA3DC0A}" destId="{B225158B-277C-4A5F-B7CF-D0558F0EE845}" srcOrd="0" destOrd="0" presId="urn:microsoft.com/office/officeart/2005/8/layout/process4"/>
    <dgm:cxn modelId="{94F4AE9B-97CF-428C-A848-436CD086242C}" srcId="{E293EA8F-2C8A-466E-937E-B62E9013E20E}" destId="{A9726755-E12D-410B-9023-1FEC034EFF5F}" srcOrd="0" destOrd="0" parTransId="{8E2FBF37-50A6-4265-841D-672FF7DE59AC}" sibTransId="{E99EE92F-ED0B-4742-B89E-4EBF3B76732B}"/>
    <dgm:cxn modelId="{141A55DF-E305-4EB4-841A-F1F982A2FB70}" type="presOf" srcId="{916A2745-BB0A-43F8-8883-C577A17B3AE9}" destId="{3A1666C6-BF26-49F2-9932-D758FDC59EE9}" srcOrd="0" destOrd="0" presId="urn:microsoft.com/office/officeart/2005/8/layout/process4"/>
    <dgm:cxn modelId="{4F7532EF-A0A2-4020-BF90-E66481857157}" type="presOf" srcId="{A9726755-E12D-410B-9023-1FEC034EFF5F}" destId="{576665FE-D737-4AC9-989C-E9B9B883BF22}" srcOrd="0" destOrd="0" presId="urn:microsoft.com/office/officeart/2005/8/layout/process4"/>
    <dgm:cxn modelId="{24AB20FB-2365-47E5-99A6-0CC76C22E914}" srcId="{E293EA8F-2C8A-466E-937E-B62E9013E20E}" destId="{BFA7C83A-EAAA-486F-BFA6-377C7DA3DC0A}" srcOrd="2" destOrd="0" parTransId="{6F29EE84-0A44-463A-8BCA-23FC02602868}" sibTransId="{99AF07FD-7063-4DE8-86C9-B34D725A7968}"/>
    <dgm:cxn modelId="{7E37A906-ED07-471D-B1FC-FF4D2F39A6E0}" type="presParOf" srcId="{F720EA53-79A7-4E87-981A-E5DA18BDABBC}" destId="{BA038025-6975-43AC-B1C3-2100B1D1AAC8}" srcOrd="0" destOrd="0" presId="urn:microsoft.com/office/officeart/2005/8/layout/process4"/>
    <dgm:cxn modelId="{EB5AEDBB-F1AB-43F3-9D0A-EFA0C41A03A2}" type="presParOf" srcId="{BA038025-6975-43AC-B1C3-2100B1D1AAC8}" destId="{B225158B-277C-4A5F-B7CF-D0558F0EE845}" srcOrd="0" destOrd="0" presId="urn:microsoft.com/office/officeart/2005/8/layout/process4"/>
    <dgm:cxn modelId="{D0138FCF-1117-4DE8-8D9B-B271DCB1E0E4}" type="presParOf" srcId="{F720EA53-79A7-4E87-981A-E5DA18BDABBC}" destId="{44ACBCA6-B5A7-4BC4-9149-58796B3E51F0}" srcOrd="1" destOrd="0" presId="urn:microsoft.com/office/officeart/2005/8/layout/process4"/>
    <dgm:cxn modelId="{3C311B1C-DB60-499B-9CEB-F64BF7C52683}" type="presParOf" srcId="{F720EA53-79A7-4E87-981A-E5DA18BDABBC}" destId="{001276E3-6D12-4EBD-B5F8-26625DEB9775}" srcOrd="2" destOrd="0" presId="urn:microsoft.com/office/officeart/2005/8/layout/process4"/>
    <dgm:cxn modelId="{B0121906-1F3B-41C9-B6D6-5698008EFE5F}" type="presParOf" srcId="{001276E3-6D12-4EBD-B5F8-26625DEB9775}" destId="{3A1666C6-BF26-49F2-9932-D758FDC59EE9}" srcOrd="0" destOrd="0" presId="urn:microsoft.com/office/officeart/2005/8/layout/process4"/>
    <dgm:cxn modelId="{715093C2-9F22-4B84-A08B-2F319ADC94EE}" type="presParOf" srcId="{F720EA53-79A7-4E87-981A-E5DA18BDABBC}" destId="{C8C3A6E1-63F0-4891-B182-FF0E22D0C737}" srcOrd="3" destOrd="0" presId="urn:microsoft.com/office/officeart/2005/8/layout/process4"/>
    <dgm:cxn modelId="{37FFCA95-5BB2-48E5-8C92-F7E7C21E5141}" type="presParOf" srcId="{F720EA53-79A7-4E87-981A-E5DA18BDABBC}" destId="{E9D02FAB-92DB-4693-ADD3-E91BC54D7553}" srcOrd="4" destOrd="0" presId="urn:microsoft.com/office/officeart/2005/8/layout/process4"/>
    <dgm:cxn modelId="{0908E30A-4884-4284-96B8-12BCF4BCEF0E}" type="presParOf" srcId="{E9D02FAB-92DB-4693-ADD3-E91BC54D7553}" destId="{576665FE-D737-4AC9-989C-E9B9B883BF2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3E8C2A-4FE6-4747-B98B-CAA6A2B881A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B86CF00-2F40-4A74-8DEC-A165895E27EE}">
      <dgm:prSet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Teacher, Learner and Experimenter.  </a:t>
          </a:r>
        </a:p>
      </dgm:t>
    </dgm:pt>
    <dgm:pt modelId="{C5638034-84AB-411F-AA19-BAC5AFD1CC2A}" type="parTrans" cxnId="{B14B3340-ACC0-495D-BD16-993382224003}">
      <dgm:prSet/>
      <dgm:spPr/>
      <dgm:t>
        <a:bodyPr/>
        <a:lstStyle/>
        <a:p>
          <a:endParaRPr lang="en-US"/>
        </a:p>
      </dgm:t>
    </dgm:pt>
    <dgm:pt modelId="{33630F9A-FD8B-41F3-A0AD-8DECA727F385}" type="sibTrans" cxnId="{B14B3340-ACC0-495D-BD16-993382224003}">
      <dgm:prSet/>
      <dgm:spPr/>
      <dgm:t>
        <a:bodyPr/>
        <a:lstStyle/>
        <a:p>
          <a:endParaRPr lang="en-US"/>
        </a:p>
      </dgm:t>
    </dgm:pt>
    <dgm:pt modelId="{4E3097B9-39C5-4BA6-906B-ACCC8C2918BC}">
      <dgm:prSet custT="1"/>
      <dgm:spPr/>
      <dgm:t>
        <a:bodyPr/>
        <a:lstStyle/>
        <a:p>
          <a:r>
            <a:rPr lang="en-US" sz="2800" dirty="0">
              <a:latin typeface="Calibri" panose="020F0502020204030204" pitchFamily="34" charset="0"/>
              <a:cs typeface="Calibri" panose="020F0502020204030204" pitchFamily="34" charset="0"/>
            </a:rPr>
            <a:t>Teacher is asked to give shocks to Learner if answer is wrong.  </a:t>
          </a:r>
        </a:p>
      </dgm:t>
    </dgm:pt>
    <dgm:pt modelId="{A3681995-84D9-4509-9C77-70A0AA40E392}" type="parTrans" cxnId="{068F54EE-B64C-4211-B7D0-FA25A681DB9D}">
      <dgm:prSet/>
      <dgm:spPr/>
      <dgm:t>
        <a:bodyPr/>
        <a:lstStyle/>
        <a:p>
          <a:endParaRPr lang="en-US"/>
        </a:p>
      </dgm:t>
    </dgm:pt>
    <dgm:pt modelId="{CF444FF9-11E6-4957-8E78-44C971ADE1B6}" type="sibTrans" cxnId="{068F54EE-B64C-4211-B7D0-FA25A681DB9D}">
      <dgm:prSet/>
      <dgm:spPr/>
      <dgm:t>
        <a:bodyPr/>
        <a:lstStyle/>
        <a:p>
          <a:endParaRPr lang="en-US"/>
        </a:p>
      </dgm:t>
    </dgm:pt>
    <dgm:pt modelId="{1988D0CE-7C4A-404A-BAD4-8A00924C34FC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Teacher gives shock to Learner, regardless of pain inflicted, about 60% of the time.</a:t>
          </a:r>
        </a:p>
      </dgm:t>
    </dgm:pt>
    <dgm:pt modelId="{F4730BC5-1479-4308-B597-F1FE92F0D138}" type="parTrans" cxnId="{42F2DDBD-4A27-48D5-BFE0-863A491FD5E7}">
      <dgm:prSet/>
      <dgm:spPr/>
      <dgm:t>
        <a:bodyPr/>
        <a:lstStyle/>
        <a:p>
          <a:endParaRPr lang="en-US"/>
        </a:p>
      </dgm:t>
    </dgm:pt>
    <dgm:pt modelId="{DA58C5B9-0BA5-4055-A278-4FFD8E74F809}" type="sibTrans" cxnId="{42F2DDBD-4A27-48D5-BFE0-863A491FD5E7}">
      <dgm:prSet/>
      <dgm:spPr/>
      <dgm:t>
        <a:bodyPr/>
        <a:lstStyle/>
        <a:p>
          <a:endParaRPr lang="en-US"/>
        </a:p>
      </dgm:t>
    </dgm:pt>
    <dgm:pt modelId="{D06029B3-92B1-4FC8-9ED8-257EE6E4AD33}" type="pres">
      <dgm:prSet presAssocID="{5D3E8C2A-4FE6-4747-B98B-CAA6A2B881AA}" presName="linear" presStyleCnt="0">
        <dgm:presLayoutVars>
          <dgm:animLvl val="lvl"/>
          <dgm:resizeHandles val="exact"/>
        </dgm:presLayoutVars>
      </dgm:prSet>
      <dgm:spPr/>
    </dgm:pt>
    <dgm:pt modelId="{325EA4FE-2A3D-43D3-B6BA-9545EF6D3EDC}" type="pres">
      <dgm:prSet presAssocID="{9B86CF00-2F40-4A74-8DEC-A165895E27E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A6F2BF8-52C2-4C9A-A973-360C97A74FA2}" type="pres">
      <dgm:prSet presAssocID="{33630F9A-FD8B-41F3-A0AD-8DECA727F385}" presName="spacer" presStyleCnt="0"/>
      <dgm:spPr/>
    </dgm:pt>
    <dgm:pt modelId="{C7698596-F9CF-444E-8E97-E086A6D09971}" type="pres">
      <dgm:prSet presAssocID="{4E3097B9-39C5-4BA6-906B-ACCC8C2918B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770A881-EB0C-48A5-ACBD-CD7F1D8E05E5}" type="pres">
      <dgm:prSet presAssocID="{CF444FF9-11E6-4957-8E78-44C971ADE1B6}" presName="spacer" presStyleCnt="0"/>
      <dgm:spPr/>
    </dgm:pt>
    <dgm:pt modelId="{9C1CB375-4A9F-48B7-A625-ABB243A3F5BC}" type="pres">
      <dgm:prSet presAssocID="{1988D0CE-7C4A-404A-BAD4-8A00924C34F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47E2C0E-2A1E-4500-BFE8-C667AA6676D3}" type="presOf" srcId="{9B86CF00-2F40-4A74-8DEC-A165895E27EE}" destId="{325EA4FE-2A3D-43D3-B6BA-9545EF6D3EDC}" srcOrd="0" destOrd="0" presId="urn:microsoft.com/office/officeart/2005/8/layout/vList2"/>
    <dgm:cxn modelId="{B14B3340-ACC0-495D-BD16-993382224003}" srcId="{5D3E8C2A-4FE6-4747-B98B-CAA6A2B881AA}" destId="{9B86CF00-2F40-4A74-8DEC-A165895E27EE}" srcOrd="0" destOrd="0" parTransId="{C5638034-84AB-411F-AA19-BAC5AFD1CC2A}" sibTransId="{33630F9A-FD8B-41F3-A0AD-8DECA727F385}"/>
    <dgm:cxn modelId="{1C9D914B-2843-4CE8-8085-F7D8313058A9}" type="presOf" srcId="{1988D0CE-7C4A-404A-BAD4-8A00924C34FC}" destId="{9C1CB375-4A9F-48B7-A625-ABB243A3F5BC}" srcOrd="0" destOrd="0" presId="urn:microsoft.com/office/officeart/2005/8/layout/vList2"/>
    <dgm:cxn modelId="{DFBAFE7B-5EA8-4206-84A8-6B6BF7A3A07C}" type="presOf" srcId="{4E3097B9-39C5-4BA6-906B-ACCC8C2918BC}" destId="{C7698596-F9CF-444E-8E97-E086A6D09971}" srcOrd="0" destOrd="0" presId="urn:microsoft.com/office/officeart/2005/8/layout/vList2"/>
    <dgm:cxn modelId="{E78CC68D-4C34-4D54-A401-FA401DB8C27E}" type="presOf" srcId="{5D3E8C2A-4FE6-4747-B98B-CAA6A2B881AA}" destId="{D06029B3-92B1-4FC8-9ED8-257EE6E4AD33}" srcOrd="0" destOrd="0" presId="urn:microsoft.com/office/officeart/2005/8/layout/vList2"/>
    <dgm:cxn modelId="{42F2DDBD-4A27-48D5-BFE0-863A491FD5E7}" srcId="{5D3E8C2A-4FE6-4747-B98B-CAA6A2B881AA}" destId="{1988D0CE-7C4A-404A-BAD4-8A00924C34FC}" srcOrd="2" destOrd="0" parTransId="{F4730BC5-1479-4308-B597-F1FE92F0D138}" sibTransId="{DA58C5B9-0BA5-4055-A278-4FFD8E74F809}"/>
    <dgm:cxn modelId="{068F54EE-B64C-4211-B7D0-FA25A681DB9D}" srcId="{5D3E8C2A-4FE6-4747-B98B-CAA6A2B881AA}" destId="{4E3097B9-39C5-4BA6-906B-ACCC8C2918BC}" srcOrd="1" destOrd="0" parTransId="{A3681995-84D9-4509-9C77-70A0AA40E392}" sibTransId="{CF444FF9-11E6-4957-8E78-44C971ADE1B6}"/>
    <dgm:cxn modelId="{C0950420-7E1A-4832-AD76-AE2E4FFDDE73}" type="presParOf" srcId="{D06029B3-92B1-4FC8-9ED8-257EE6E4AD33}" destId="{325EA4FE-2A3D-43D3-B6BA-9545EF6D3EDC}" srcOrd="0" destOrd="0" presId="urn:microsoft.com/office/officeart/2005/8/layout/vList2"/>
    <dgm:cxn modelId="{FD3077BB-BC73-410E-90DE-9DFF3A6D04A6}" type="presParOf" srcId="{D06029B3-92B1-4FC8-9ED8-257EE6E4AD33}" destId="{0A6F2BF8-52C2-4C9A-A973-360C97A74FA2}" srcOrd="1" destOrd="0" presId="urn:microsoft.com/office/officeart/2005/8/layout/vList2"/>
    <dgm:cxn modelId="{0E6819AD-C846-4044-ADA2-6D01516961D9}" type="presParOf" srcId="{D06029B3-92B1-4FC8-9ED8-257EE6E4AD33}" destId="{C7698596-F9CF-444E-8E97-E086A6D09971}" srcOrd="2" destOrd="0" presId="urn:microsoft.com/office/officeart/2005/8/layout/vList2"/>
    <dgm:cxn modelId="{2203D1B5-0354-4DB8-8439-F83A7AE520CD}" type="presParOf" srcId="{D06029B3-92B1-4FC8-9ED8-257EE6E4AD33}" destId="{9770A881-EB0C-48A5-ACBD-CD7F1D8E05E5}" srcOrd="3" destOrd="0" presId="urn:microsoft.com/office/officeart/2005/8/layout/vList2"/>
    <dgm:cxn modelId="{9B85E135-FBEE-4A8B-8A0F-1500E1FF1B32}" type="presParOf" srcId="{D06029B3-92B1-4FC8-9ED8-257EE6E4AD33}" destId="{9C1CB375-4A9F-48B7-A625-ABB243A3F5B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25158B-277C-4A5F-B7CF-D0558F0EE845}">
      <dsp:nvSpPr>
        <dsp:cNvPr id="0" name=""/>
        <dsp:cNvSpPr/>
      </dsp:nvSpPr>
      <dsp:spPr>
        <a:xfrm>
          <a:off x="0" y="2763180"/>
          <a:ext cx="4939867" cy="17839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Additionally, if you conform to group norms most of the time, you earn </a:t>
          </a:r>
          <a:r>
            <a:rPr lang="en-US" sz="2000" b="1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idiosyncracy</a:t>
          </a:r>
          <a:r>
            <a:rPr lang="en-US" sz="2000" b="1" i="1" kern="1200" dirty="0">
              <a:latin typeface="Calibri" panose="020F0502020204030204" pitchFamily="34" charset="0"/>
              <a:cs typeface="Calibri" panose="020F0502020204030204" pitchFamily="34" charset="0"/>
            </a:rPr>
            <a:t> credits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that give you the right to deviate occasionally without serious consequences.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763180"/>
        <a:ext cx="4939867" cy="1783905"/>
      </dsp:txXfrm>
    </dsp:sp>
    <dsp:sp modelId="{3A1666C6-BF26-49F2-9932-D758FDC59EE9}">
      <dsp:nvSpPr>
        <dsp:cNvPr id="0" name=""/>
        <dsp:cNvSpPr/>
      </dsp:nvSpPr>
      <dsp:spPr>
        <a:xfrm rot="10800000">
          <a:off x="0" y="1381756"/>
          <a:ext cx="4939867" cy="1395029"/>
        </a:xfrm>
        <a:prstGeom prst="upArrowCallout">
          <a:avLst/>
        </a:prstGeom>
        <a:solidFill>
          <a:schemeClr val="accent5">
            <a:hueOff val="1628513"/>
            <a:satOff val="5598"/>
            <a:lumOff val="-268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" panose="020F0502020204030204" pitchFamily="34" charset="0"/>
              <a:cs typeface="Calibri" panose="020F0502020204030204" pitchFamily="34" charset="0"/>
            </a:rPr>
            <a:t>If one person dissents (an ally), conformity drops.</a:t>
          </a:r>
        </a:p>
      </dsp:txBody>
      <dsp:txXfrm rot="10800000">
        <a:off x="0" y="1381756"/>
        <a:ext cx="4939867" cy="906448"/>
      </dsp:txXfrm>
    </dsp:sp>
    <dsp:sp modelId="{576665FE-D737-4AC9-989C-E9B9B883BF22}">
      <dsp:nvSpPr>
        <dsp:cNvPr id="0" name=""/>
        <dsp:cNvSpPr/>
      </dsp:nvSpPr>
      <dsp:spPr>
        <a:xfrm rot="10800000">
          <a:off x="0" y="332"/>
          <a:ext cx="4939867" cy="1395029"/>
        </a:xfrm>
        <a:prstGeom prst="upArrowCallout">
          <a:avLst/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When the group’s position is unanimous, conformity is greater.</a:t>
          </a:r>
        </a:p>
      </dsp:txBody>
      <dsp:txXfrm rot="10800000">
        <a:off x="0" y="332"/>
        <a:ext cx="4939867" cy="9064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5EA4FE-2A3D-43D3-B6BA-9545EF6D3EDC}">
      <dsp:nvSpPr>
        <dsp:cNvPr id="0" name=""/>
        <dsp:cNvSpPr/>
      </dsp:nvSpPr>
      <dsp:spPr>
        <a:xfrm>
          <a:off x="0" y="526387"/>
          <a:ext cx="4885203" cy="155712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Teacher, Learner and Experimenter.  </a:t>
          </a:r>
        </a:p>
      </dsp:txBody>
      <dsp:txXfrm>
        <a:off x="76012" y="602399"/>
        <a:ext cx="4733179" cy="1405099"/>
      </dsp:txXfrm>
    </dsp:sp>
    <dsp:sp modelId="{C7698596-F9CF-444E-8E97-E086A6D09971}">
      <dsp:nvSpPr>
        <dsp:cNvPr id="0" name=""/>
        <dsp:cNvSpPr/>
      </dsp:nvSpPr>
      <dsp:spPr>
        <a:xfrm>
          <a:off x="0" y="2164151"/>
          <a:ext cx="4885203" cy="1557123"/>
        </a:xfrm>
        <a:prstGeom prst="roundRect">
          <a:avLst/>
        </a:prstGeom>
        <a:solidFill>
          <a:schemeClr val="accent5">
            <a:hueOff val="1628513"/>
            <a:satOff val="5598"/>
            <a:lumOff val="-268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" panose="020F0502020204030204" pitchFamily="34" charset="0"/>
              <a:cs typeface="Calibri" panose="020F0502020204030204" pitchFamily="34" charset="0"/>
            </a:rPr>
            <a:t>Teacher is asked to give shocks to Learner if answer is wrong.  </a:t>
          </a:r>
        </a:p>
      </dsp:txBody>
      <dsp:txXfrm>
        <a:off x="76012" y="2240163"/>
        <a:ext cx="4733179" cy="1405099"/>
      </dsp:txXfrm>
    </dsp:sp>
    <dsp:sp modelId="{9C1CB375-4A9F-48B7-A625-ABB243A3F5BC}">
      <dsp:nvSpPr>
        <dsp:cNvPr id="0" name=""/>
        <dsp:cNvSpPr/>
      </dsp:nvSpPr>
      <dsp:spPr>
        <a:xfrm>
          <a:off x="0" y="3801914"/>
          <a:ext cx="4885203" cy="1557123"/>
        </a:xfrm>
        <a:prstGeom prst="roundRect">
          <a:avLst/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" panose="020F0502020204030204" pitchFamily="34" charset="0"/>
              <a:cs typeface="Calibri" panose="020F0502020204030204" pitchFamily="34" charset="0"/>
            </a:rPr>
            <a:t>Teacher gives shock to Learner, regardless of pain inflicted, about 60% of the time.</a:t>
          </a:r>
        </a:p>
      </dsp:txBody>
      <dsp:txXfrm>
        <a:off x="76012" y="3877926"/>
        <a:ext cx="4733179" cy="14050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C53C739-6C4B-40FD-9C50-15E7A0DD440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4AE9317A-D232-41F8-B199-B02FA485239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4350C1BE-5D00-4CC5-9FF4-56B0C5315D0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8C538C31-451B-49FE-96B8-8C8E64DA365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smtClean="0"/>
            </a:lvl1pPr>
          </a:lstStyle>
          <a:p>
            <a:pPr>
              <a:defRPr/>
            </a:pPr>
            <a:fld id="{06A78B38-E13D-4606-A226-D464065366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8AD335B-FCCD-4BB1-8CD0-3D996A032B9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84D4149B-23B5-480D-BBED-3148FB186A9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7122FA2-DACA-4461-A6AC-F02EF48826F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4F17C6BB-028A-40D8-A883-E438443831A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9977CB28-96C8-4ADB-A1A5-01205BD3AEE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8C9B7D54-67F1-43B9-911E-E43D963402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smtClean="0"/>
            </a:lvl1pPr>
          </a:lstStyle>
          <a:p>
            <a:pPr>
              <a:defRPr/>
            </a:pPr>
            <a:fld id="{239E977D-9361-4E4D-8CD6-4655887CA1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C6CE14E3-C7BA-4C2A-B509-77488540C7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58EBEA-23A4-43A8-946F-4DE3B979DF1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E8D51B9E-4CE0-48B0-B31C-0762FD7ED0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D9D82E12-78EE-4A3A-86DF-D3412512B5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388A6022-4F88-49AA-BD87-61EC55B9E8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F8AF51-FAA5-4B0A-96F8-52294E98BEC2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D8CF2755-3EF1-43D1-8175-1A1ED8C523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2313"/>
            <a:ext cx="4797425" cy="3597275"/>
          </a:xfrm>
          <a:ln w="12700" cap="flat"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5F4FB994-5802-4CB3-A356-3D41E51B98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 lIns="97332" tIns="48667" rIns="97332" bIns="48667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433F5C4E-6B30-4C64-AEE4-082F73555C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97A6DB-225A-4482-947B-D9A1B269B445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1D8E69F0-F719-46F9-9D5E-654313C007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CF5BF7D4-3986-4E4B-9561-970C975635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A3C980AD-C4FC-402C-8679-493BE61CD2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F1253C-BED0-499E-80C0-F2F7D713F410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E0D88EC6-6FBE-47B4-9EF0-A88C150E2A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E55982FD-7A4A-4427-B24D-53824042CA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CA721E1-9244-4C69-943D-2BAE1CFE35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7B5C6E-2A0C-4C75-A7E6-B22C6F04520B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70D2503-EBD9-46D5-BB46-3278B0B768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9A7C36CF-6F45-4CE7-A935-D755FB0BBB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D20572F3-405B-4763-8231-A777208086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2C9415-37CE-4AA7-8316-D5112460A9F9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2B1902A3-86F7-47FD-9CF5-BBB6A2FC7E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7F9D36E3-76D4-4BC6-A3CB-A767DAC68D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9E977D-9361-4E4D-8CD6-4655887CA17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978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318D2C4F-2FC6-4108-A5C3-AE184533E9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9128D9-730F-4914-9A38-465166268394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7EB9B7A7-9F38-4348-A3A1-5DFA31E152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2EB93518-3DAC-401C-B5AE-B09DB3AEA1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CFF6804C-6F24-40CA-BF0C-7BF3E1EBE3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9AC01E-5207-46FF-A561-3E66DC9D1779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8BFDA502-E98F-4A6D-98A4-4B718C62D8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37A9B5CB-6BFF-4923-BE9B-452A05614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C8DF5FF5-D764-407A-840C-ADEFA4D99D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4A7BE3-CC98-4010-98C8-D37F703FA01E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603FAF86-CD59-48B5-B3C6-E7039C992F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A4BBE9F4-4091-47A8-8A61-0DF648B0EF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59E1690D-75F8-459C-A521-7810300E2B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0566D0-6524-4FCF-B0D7-05249E3A6860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4C20D316-2348-41CB-86A8-364638BE23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885D5538-2BC0-4088-A682-8F913A3493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CDD7DE79-426D-4F92-9F79-6E27C24098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206966-DCDD-4F15-B1B5-ADFE272D255B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20E618A5-E4A2-4E56-84B1-8518EDEC76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FEB32852-46D1-40F8-9A84-7514BA0F66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6762C5B6-9227-4560-8603-CB498BB3E1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D86E8B-B8CE-409B-B2FA-66CABFC9A903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BCE488C-AD6F-4939-9DBD-D02587B809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CFE40BA5-2C3F-45DF-9488-874F9DFA83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5C3957C2-250D-401F-A2AA-39A7545C7C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9FC06E-13B0-4685-A8DD-83DF9BD031DB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2E6A5EF7-5676-4D5E-BFFB-F540657F0F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0D4CC494-5E2F-4D50-A511-B6C2056E42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C10FA-0F0F-4737-87E4-7ED8242B7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C8490-F187-4340-8873-B575C6FE5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37BAAAC-969F-4C10-ABFD-A042F87CC4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3E9813-D187-465E-AECB-0EED34CFB2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99A96D-A305-4838-B7C2-A7B0AA536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2D6F13-F39A-4EF8-8B1D-9F24411068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676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74C70-DB12-46D5-9924-B3C078577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A4566-91B9-4A31-9B3D-6C5EE67C0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0DB845E-6D3D-4FE0-B250-E01F6184BA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F4B4ED9-35CE-450E-813B-178B4A5937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2B4881-81B9-4D8E-A559-EDE68FC6EF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D9C15-2D89-4466-AA96-BB7E4D6C6E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622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7F00E-3496-4B92-A8AA-C5C021D5A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905AD-F9C2-466A-92D3-22F486D54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07E307-E825-4667-80AC-2AE27F4092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19CDEA-9990-44B8-9D29-E3A8ABCA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739DA9-7D69-4D87-8D34-4451AC82E2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BD289-8CA2-4D20-89C5-394B6347EC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8207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49A07-AFC5-4388-8034-93A2656EF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0AECA-8621-48BC-9D89-58396E5831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10BF5-7FD6-48F2-83BD-3ED4EA386D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D8CF5-5EE9-48C5-8ECC-DFF8F6AFB5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1A8786-88F1-4BAE-A9D1-7CDB7D45CB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C65D07-1CC2-467C-9F0D-DE819ABB48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F8354-004D-4684-99D1-6F300FD590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9835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39B1E-3229-49C5-B05A-ABE2E177D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2E542-D334-4DCE-9890-6DF4EAB65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76695-56A7-4ABC-9931-D9E9BEE8F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16447D-DAEE-4349-A0AA-C910574148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1BAF42-4ADD-461C-9CA1-13EDA23E3B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DAE9EAC-C3B4-46D3-94B2-1E3F66DDEE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9D40533-CD9B-490F-B013-4C4E60CA41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8C9B365-C94F-4223-820E-E2CBA610C2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C07EA-6843-4DCA-A677-165FB87B17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7909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481EC-8BE0-4536-94F3-C275DF22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F3955E9-ADD0-4C84-A69B-2B182F559E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A0695DC-6FC4-4640-8B6A-2BBFD47E7D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CD6AB58-989B-44D0-A709-1E25BFD2D0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DB49-EC39-4565-AAA5-25C95D8208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572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B2C1911-A948-4B8D-AF57-CDAACD2241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272157A-157C-4B8E-A4A5-40DCFF8D20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6A75C85-4225-4BB9-AA7D-40B52C0259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2A913-6685-4330-8D67-2F40B354BC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0175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7FD02-496E-4543-8939-3FD321FA1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D2674-8A3F-4BA9-814D-A7AC181C8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F70AF-62F2-424D-9982-3CF672B7E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F125A3-8797-4A9A-9FA0-C9FF7EE546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2CBED9-F6BA-43BD-A980-23FE16670F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7CD259-B13D-4E47-A8F1-0C7CC695FA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55061-CDAC-4463-B370-64FE4A86D0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321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FA61E-2568-488B-9034-9BF7E8E6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C855BA-5267-49D5-B5AD-210247335E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6C31A-9E02-492E-AD28-98F845875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3C0ADC-E52D-4E2B-BD8B-D06CE742B3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AD40A4-A468-4DE2-BF96-6DF6BD4EC1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F9DA7E-AC13-40CB-B75E-0F2B0DAE41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60F91-9DC7-4901-9186-FDE63F3ACF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700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39402-59A2-44DD-93D0-A8F365153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2F8187-5864-405F-8512-BBC7DDF603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3BA46D-63D0-40C8-B3FB-7E84956E0B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9908E6-879A-4A32-9DA2-6A40A0214B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6D3B17-A1F2-4E20-A74B-78D51F92CB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C07AB-5829-4F6D-ABB7-72CE3FF4EB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5089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3E99A9-49CB-40D0-8835-CED1F3FE60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A3B5D3-E253-47AB-B3C1-55AF9DDE2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DD5766-5985-4A76-B638-B769C04436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3E7ABD-38F0-41F0-8E7B-BD16AE596A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C31F2C-E226-48C2-8188-17B4B242FC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781BE-3169-4908-89AC-138DD26E6E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8585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181E1-B1D3-484C-B771-73D826E02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B49900-B95D-47AC-863C-555FB182D03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7C428-310A-4EF9-85E9-CC98760CE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D6A35-37E0-4906-8407-4CB8B89183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648248-F8C4-4431-87CC-856702D4E2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C2B49C-60DA-4A77-9B15-7B9DC4E094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33120-4E81-40E2-9247-6C7B2F87B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594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1CF0AFC-9222-4788-9D2A-B17FBE8F93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60C3995-5019-4C8A-B662-404464D526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F46F0B65-A7DC-4E53-B85D-DA8319A3576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09EE1874-8B10-419C-889C-218A523C5E6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6566" name="Rectangle 6">
            <a:extLst>
              <a:ext uri="{FF2B5EF4-FFF2-40B4-BE49-F238E27FC236}">
                <a16:creationId xmlns:a16="http://schemas.microsoft.com/office/drawing/2014/main" id="{ED638F16-6CE5-4A3C-A9B9-F0BF27197E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205A9455-1CCD-405C-A170-03461BA6CF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ushmm.org/wlc/en/media_ph.php?ModuleId=10007412&amp;MediaId=148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081B2BE-F606-4BD7-BE7B-10E9424797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Conformity and Compliance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Pinned Image">
            <a:extLst>
              <a:ext uri="{FF2B5EF4-FFF2-40B4-BE49-F238E27FC236}">
                <a16:creationId xmlns:a16="http://schemas.microsoft.com/office/drawing/2014/main" id="{53D280C9-571E-4FCC-9820-16649ECA4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7" descr="Pinned Image">
            <a:extLst>
              <a:ext uri="{FF2B5EF4-FFF2-40B4-BE49-F238E27FC236}">
                <a16:creationId xmlns:a16="http://schemas.microsoft.com/office/drawing/2014/main" id="{EBBE40B3-5E85-4711-9D5C-7DE5594B8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29622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9" descr="Pinned Image">
            <a:extLst>
              <a:ext uri="{FF2B5EF4-FFF2-40B4-BE49-F238E27FC236}">
                <a16:creationId xmlns:a16="http://schemas.microsoft.com/office/drawing/2014/main" id="{26D39B5B-CD59-42AF-B9C3-B4E6F071F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124200"/>
            <a:ext cx="5867400" cy="33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Adolf Eichmann, SS official in charge of deporting European Jewry. Germany, 1943.">
            <a:hlinkClick r:id="rId2"/>
            <a:extLst>
              <a:ext uri="{FF2B5EF4-FFF2-40B4-BE49-F238E27FC236}">
                <a16:creationId xmlns:a16="http://schemas.microsoft.com/office/drawing/2014/main" id="{CB3E5890-B527-43F7-873F-1F5F47460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6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7" descr="shoes-holocaust-museum">
            <a:extLst>
              <a:ext uri="{FF2B5EF4-FFF2-40B4-BE49-F238E27FC236}">
                <a16:creationId xmlns:a16="http://schemas.microsoft.com/office/drawing/2014/main" id="{822EEA0C-290F-41AC-96CC-2B8476C5F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30563"/>
            <a:ext cx="4572000" cy="362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BA41D-DE1A-492B-A8BA-8A1BA1860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Conformity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CE943-4EB8-4082-A8A1-851E3A527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Conformity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– adjusting one’s behavior or thinking to a group standard.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Chameleon Effect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:  Unconsciously mimicking those around us.  Ex. You may cross your arms if the person you’re talking to is doing the same.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976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70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94" name="Title 1">
            <a:extLst>
              <a:ext uri="{FF2B5EF4-FFF2-40B4-BE49-F238E27FC236}">
                <a16:creationId xmlns:a16="http://schemas.microsoft.com/office/drawing/2014/main" id="{046D5E68-7192-453C-9C7E-DB32747D75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640080"/>
            <a:ext cx="2895600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6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Solomon Asch Study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BF86A4-27DC-42C9-A48D-41C639B06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76600" y="152400"/>
            <a:ext cx="5638800" cy="2667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Six people at table shown a standard line and 3 comparison lines… which line is like the standard.  First 2 trials no problem… answers are correct.  Third trial 5 people at table say wrong answer (in cahoots with experimenter).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077C2D-35F1-4AF5-A3F1-61F34444A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124966"/>
            <a:ext cx="5334000" cy="33520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>
            <a:extLst>
              <a:ext uri="{FF2B5EF4-FFF2-40B4-BE49-F238E27FC236}">
                <a16:creationId xmlns:a16="http://schemas.microsoft.com/office/drawing/2014/main" id="{FDDD4D60-3EA8-43E8-9711-48621F41B1EF}"/>
              </a:ext>
            </a:extLst>
          </p:cNvPr>
          <p:cNvSpPr>
            <a:spLocks noChangeArrowheads="1"/>
          </p:cNvSpPr>
          <p:nvPr/>
        </p:nvSpPr>
        <p:spPr bwMode="auto">
          <a:xfrm rot="20940000" flipH="1">
            <a:off x="457200" y="533400"/>
            <a:ext cx="1901825" cy="1022350"/>
          </a:xfrm>
          <a:prstGeom prst="rtTriangl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B72F236-6127-4ECC-90CD-318D2EC5ED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7062" y="838200"/>
            <a:ext cx="7886700" cy="9144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 sz="4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Conformity</a:t>
            </a:r>
          </a:p>
        </p:txBody>
      </p:sp>
      <p:pic>
        <p:nvPicPr>
          <p:cNvPr id="39941" name="Picture 5" descr="Fig-08">
            <a:extLst>
              <a:ext uri="{FF2B5EF4-FFF2-40B4-BE49-F238E27FC236}">
                <a16:creationId xmlns:a16="http://schemas.microsoft.com/office/drawing/2014/main" id="{EA8E5EC9-BE7A-46DC-8BE5-D8D7D56877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438400"/>
            <a:ext cx="4629150" cy="29594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940" name="Rectangle 4">
            <a:extLst>
              <a:ext uri="{FF2B5EF4-FFF2-40B4-BE49-F238E27FC236}">
                <a16:creationId xmlns:a16="http://schemas.microsoft.com/office/drawing/2014/main" id="{755506D8-63DC-42A3-B29C-897497CCED9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057400"/>
            <a:ext cx="3198813" cy="3811588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  <a:buSzPct val="150000"/>
            </a:pPr>
            <a:endParaRPr lang="en-US" altLang="en-US" sz="2400" b="1" dirty="0"/>
          </a:p>
          <a:p>
            <a:pPr eaLnBrk="1" hangingPunct="1">
              <a:lnSpc>
                <a:spcPct val="90000"/>
              </a:lnSpc>
              <a:buSzPct val="150000"/>
            </a:pPr>
            <a:endParaRPr lang="en-US" altLang="en-US" sz="2400" b="1" dirty="0"/>
          </a:p>
          <a:p>
            <a:pPr algn="ctr" eaLnBrk="1" hangingPunct="1">
              <a:lnSpc>
                <a:spcPct val="90000"/>
              </a:lnSpc>
              <a:buSzPct val="150000"/>
            </a:pPr>
            <a:r>
              <a:rPr lang="en-US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76% conformed on at least one of the trials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DB31E468-AF1A-4CEB-B15F-7FF67CB973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9" y="1142999"/>
            <a:ext cx="2819387" cy="475112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Conformity</a:t>
            </a:r>
            <a:br>
              <a:rPr lang="en-US" altLang="en-US" sz="4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en-US" sz="4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4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vs. Public </a:t>
            </a:r>
            <a:br>
              <a:rPr lang="en-US" altLang="en-US" sz="4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en-US" sz="4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altLang="en-US" sz="41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3" name="Rectangle 3">
            <a:extLst>
              <a:ext uri="{FF2B5EF4-FFF2-40B4-BE49-F238E27FC236}">
                <a16:creationId xmlns:a16="http://schemas.microsoft.com/office/drawing/2014/main" id="{936364D9-7D00-42E7-9ACD-B9D58CD9B4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32023" y="963877"/>
            <a:ext cx="4783327" cy="4930246"/>
          </a:xfrm>
        </p:spPr>
        <p:txBody>
          <a:bodyPr anchor="ctr"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Private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0" indent="0" eaLnBrk="1" hangingPunct="1"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when a person privately accepts the position taken by others.</a:t>
            </a:r>
          </a:p>
          <a:p>
            <a:pPr marL="0" indent="0" eaLnBrk="1" hangingPunct="1">
              <a:buNone/>
            </a:pPr>
            <a:endParaRPr lang="en-US" altLang="en-US" sz="24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Public conformity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0" indent="0" eaLnBrk="1" hangingPunct="1"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superficial change in overt behavior, without a corresponding change of opinion, produced by real or imagined group pressure.</a:t>
            </a:r>
          </a:p>
          <a:p>
            <a:pPr marL="0" indent="0" eaLnBrk="1" hangingPunct="1">
              <a:buNone/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Asch studies demonstrate PUBLIC conformity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D12161B3-0487-4DF0-855C-90D2DA59B8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963877"/>
            <a:ext cx="2620771" cy="437012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Normative Social Influence</a:t>
            </a:r>
          </a:p>
        </p:txBody>
      </p:sp>
      <p:cxnSp>
        <p:nvCxnSpPr>
          <p:cNvPr id="43013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5630B65-5B78-4A93-9793-0616658166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05111" y="914400"/>
            <a:ext cx="4783327" cy="4930246"/>
          </a:xfrm>
        </p:spPr>
        <p:txBody>
          <a:bodyPr anchor="ctr"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Normative Influence</a:t>
            </a:r>
          </a:p>
          <a:p>
            <a:pPr marL="0" indent="0" eaLnBrk="1" hangingPunct="1"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Conformity occurs when a person fears the negative consequences of appearing deviant.</a:t>
            </a:r>
          </a:p>
          <a:p>
            <a:pPr marL="0" indent="0" eaLnBrk="1" hangingPunct="1">
              <a:buNone/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If they write answers privately, conformity drops markedly.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847B5D3B-C2A3-4DF3-A93F-AEC857E98F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24072" y="457200"/>
            <a:ext cx="4939868" cy="97093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700" b="1" dirty="0">
                <a:latin typeface="Calibri" panose="020F0502020204030204" pitchFamily="34" charset="0"/>
                <a:cs typeface="Calibri" panose="020F0502020204030204" pitchFamily="34" charset="0"/>
              </a:rPr>
              <a:t>Unanimous Group</a:t>
            </a:r>
          </a:p>
        </p:txBody>
      </p:sp>
      <p:pic>
        <p:nvPicPr>
          <p:cNvPr id="45063" name="Picture 45062">
            <a:extLst>
              <a:ext uri="{FF2B5EF4-FFF2-40B4-BE49-F238E27FC236}">
                <a16:creationId xmlns:a16="http://schemas.microsoft.com/office/drawing/2014/main" id="{301B06AD-6D88-8F4C-BFA0-43FF1EAF27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059" r="26101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graphicFrame>
        <p:nvGraphicFramePr>
          <p:cNvPr id="45061" name="Rectangle 3">
            <a:extLst>
              <a:ext uri="{FF2B5EF4-FFF2-40B4-BE49-F238E27FC236}">
                <a16:creationId xmlns:a16="http://schemas.microsoft.com/office/drawing/2014/main" id="{BFB7CE4D-1FE5-4A32-A6D9-4EA8902710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5066711"/>
              </p:ext>
            </p:extLst>
          </p:nvPr>
        </p:nvGraphicFramePr>
        <p:xfrm>
          <a:off x="3724073" y="1676400"/>
          <a:ext cx="4939867" cy="4547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AA1E023C-CC6A-40A8-8ACA-E26060CB74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32" y="963877"/>
            <a:ext cx="2963514" cy="406532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Compliance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43" name="Rectangle 3">
            <a:extLst>
              <a:ext uri="{FF2B5EF4-FFF2-40B4-BE49-F238E27FC236}">
                <a16:creationId xmlns:a16="http://schemas.microsoft.com/office/drawing/2014/main" id="{3DE8FA06-BB95-4013-AA24-24FB3FA99E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32023" y="320040"/>
            <a:ext cx="5107177" cy="6080760"/>
          </a:xfrm>
        </p:spPr>
        <p:txBody>
          <a:bodyPr anchor="ctr">
            <a:normAutofit fontScale="85000" lnSpcReduction="10000"/>
          </a:bodyPr>
          <a:lstStyle/>
          <a:p>
            <a:pPr marL="0" indent="0" eaLnBrk="1" hangingPunct="1">
              <a:buNone/>
            </a:pPr>
            <a:endParaRPr lang="en-US" altLang="en-US" sz="21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Foot-in-the-door effect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small request accepted, then large request asked. </a:t>
            </a:r>
          </a:p>
          <a:p>
            <a:pPr marL="0" indent="0" eaLnBrk="1" hangingPunct="1">
              <a:buNone/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Ex. Sign a petition. Then ask to attend a march.</a:t>
            </a:r>
          </a:p>
          <a:p>
            <a:pPr marL="0" indent="0" eaLnBrk="1" hangingPunct="1">
              <a:buNone/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Door-in-the-face effect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large request (denied) to get small. </a:t>
            </a:r>
          </a:p>
          <a:p>
            <a:pPr marL="0" indent="0" eaLnBrk="1" hangingPunct="1">
              <a:buNone/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Ex. Ask to attend a march. Answer is no. Then ask to sign a petition.</a:t>
            </a:r>
          </a:p>
          <a:p>
            <a:pPr marL="0" indent="0" eaLnBrk="1" hangingPunct="1">
              <a:buNone/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endParaRPr lang="en-US" alt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470925"/>
            <a:ext cx="3285756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66" name="Title 4">
            <a:extLst>
              <a:ext uri="{FF2B5EF4-FFF2-40B4-BE49-F238E27FC236}">
                <a16:creationId xmlns:a16="http://schemas.microsoft.com/office/drawing/2014/main" id="{9123417B-23CE-4091-8133-BA20AFD4D3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7271" y="1012004"/>
            <a:ext cx="2562119" cy="479540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Stanley Milgram Study</a:t>
            </a:r>
          </a:p>
        </p:txBody>
      </p:sp>
      <p:graphicFrame>
        <p:nvGraphicFramePr>
          <p:cNvPr id="11269" name="Content Placeholder 5">
            <a:extLst>
              <a:ext uri="{FF2B5EF4-FFF2-40B4-BE49-F238E27FC236}">
                <a16:creationId xmlns:a16="http://schemas.microsoft.com/office/drawing/2014/main" id="{BC568FC7-1921-4E61-B65F-A7615A18ED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3644397"/>
              </p:ext>
            </p:extLst>
          </p:nvPr>
        </p:nvGraphicFramePr>
        <p:xfrm>
          <a:off x="3895725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599EF30B-628C-4E4D-B7AA-A3084EA1AA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631825"/>
            <a:ext cx="7886700" cy="10445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Summary of Milgram Studies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D15E12F-56E3-44A8-8103-AD40534783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828800"/>
            <a:ext cx="7886700" cy="410036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900" b="1" i="1" dirty="0"/>
              <a:t>	</a:t>
            </a:r>
            <a:r>
              <a:rPr lang="en-US" altLang="en-US" sz="1900" b="1" i="1" dirty="0">
                <a:latin typeface="Calibri" panose="020F0502020204030204" pitchFamily="34" charset="0"/>
                <a:cs typeface="Calibri" panose="020F0502020204030204" pitchFamily="34" charset="0"/>
              </a:rPr>
              <a:t>							    % Obeying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Teacher does not deliver shock but helped out.		          93%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Victim pounds on wall then becomes silent		          65%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Victim heard protesting					          50%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Victim in same room 					          40%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Teacher has to put victim's hand on shock plate 		          30%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Victim says at outset that he will do study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	only if he is let out when he wants to be		         40%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Study done in Bridgeport, CT 				         48%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Experimenter in remote location				         19%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Teacher told to select the level of shock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	(experimenter legitimizes all levels)		  	           3%</a:t>
            </a:r>
            <a:endParaRPr lang="en-US" alt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618D319-4170-46CD-B1BC-75906FE485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Additional Findings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DC62BB14-EBA6-41E9-A533-2221268C9B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Experimenter is not a scientist	   		20%</a:t>
            </a: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Two other confederates refuse			10%</a:t>
            </a: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Two experimenters disagree			  0%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Script Prods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“Continue please.”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“The experiment requires that you continue”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“It is absolutely essential that you continue.”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“You have no other choice teacher.”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66742C7-94E2-4293-A95B-0CE0CD31F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5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288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4751FA3-611B-42A9-882C-35C40CF794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latin typeface="Calibri" panose="020F0502020204030204" pitchFamily="34" charset="0"/>
                <a:cs typeface="Calibri" panose="020F0502020204030204" pitchFamily="34" charset="0"/>
              </a:rPr>
              <a:t>Gender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B2DFF52-1489-4A48-8D35-F455798C93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>
                <a:latin typeface="Calibri" panose="020F0502020204030204" pitchFamily="34" charset="0"/>
                <a:cs typeface="Calibri" panose="020F0502020204030204" pitchFamily="34" charset="0"/>
              </a:rPr>
              <a:t>Are men or women more obedient in Milgram’s paradigm?</a:t>
            </a:r>
          </a:p>
          <a:p>
            <a:pPr marL="0" indent="0" eaLnBrk="1" hangingPunct="1">
              <a:buFontTx/>
              <a:buNone/>
            </a:pPr>
            <a:endParaRPr lang="en-US" alt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>
                <a:latin typeface="Calibri" panose="020F0502020204030204" pitchFamily="34" charset="0"/>
                <a:cs typeface="Calibri" panose="020F0502020204030204" pitchFamily="34" charset="0"/>
              </a:rPr>
              <a:t>About the same.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8A10E8F-5863-469C-9D96-10F6226AF8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latin typeface="Calibri" panose="020F0502020204030204" pitchFamily="34" charset="0"/>
                <a:cs typeface="Calibri" panose="020F0502020204030204" pitchFamily="34" charset="0"/>
              </a:rPr>
              <a:t>Other replications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BE9657E-3196-4249-8882-EF51151F51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Hofling et al. (1966)</a:t>
            </a: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Unknown doctor called nurses and asked them to administer 20 milligrams of the drug "</a:t>
            </a:r>
            <a:r>
              <a:rPr lang="en-US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Astroten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" to a patient on the ward. Violated hospital policy.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/22 (</a:t>
            </a:r>
            <a:r>
              <a:rPr lang="en-US" altLang="en-US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95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%) of the nurses </a:t>
            </a:r>
            <a:r>
              <a:rPr lang="en-US" altLang="en-US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administered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drug.  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DF8453B-98A6-44FD-BCC0-144CB0025C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How well can people predict their own obedience?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A036FFA-A39C-4E73-A3C6-CB1CE37375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researchers told a group of nurses and nursing students about the study and asked them how they would react.  </a:t>
            </a:r>
          </a:p>
          <a:p>
            <a:pPr marL="0" indent="0" eaLnBrk="1" hangingPunct="1">
              <a:buNone/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Nearly all said they would not administer the medication as ordered.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4A65D-F969-4C48-8047-15C55080D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Hofling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30847-0431-4BB4-B388-225BD257D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- Nurses pointed out that many doctors were in the habit of giving orders by telephone and became annoyed if not obeyed.</a:t>
            </a:r>
          </a:p>
          <a:p>
            <a:pPr marL="0" indent="0">
              <a:buNone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- Unequal power relations between doctors and nurses meant it would be difficult if nurses did not do what they were told.</a:t>
            </a:r>
          </a:p>
          <a:p>
            <a:pPr marL="0" indent="0">
              <a:buNone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- Hofling’s study showed how the social pressure brought about by the imbalance of power could lead to a nurse putting a patient at risk, rather than disobeying orders.</a:t>
            </a:r>
          </a:p>
        </p:txBody>
      </p:sp>
    </p:spTree>
    <p:extLst>
      <p:ext uri="{BB962C8B-B14F-4D97-AF65-F5344CB8AC3E}">
        <p14:creationId xmlns:p14="http://schemas.microsoft.com/office/powerpoint/2010/main" val="4077426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9881AE6D-7A23-4E1F-8C01-E5E1AFC62E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Another Replication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BD5AF47-30FF-478C-A50B-9BF4AE2C7D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Sheridan &amp; King (1972)</a:t>
            </a: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Replicated Milgram exactly, except that (a) participants were male &amp; female college students, (b) victim was a "cute, fluffy, puppy," and (c) the shocks were real (not harmful).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Participants instructed to deliver a shock each time the puppy failed to learn a discrimination task, which was actually unsolvable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Results: </a:t>
            </a:r>
            <a:r>
              <a:rPr lang="en-US" altLang="en-US" sz="3000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 of male subjects and 100% of female subjects shocked the puppy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>
              <a:solidFill>
                <a:srgbClr val="0066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A67F6-B4BC-443D-BFC4-EA1BA488F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Sheriden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&amp; 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B4982-46B3-4B0F-9911-F02F95E3D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-Many subjects showed high levels of distress during the experiment and some openly wept. 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-The duration for which the shock button was pressed decreased as the shocks got higher, meaning that for higher shock levels, subjects showed more hesitance towards delivering the shocks</a:t>
            </a:r>
          </a:p>
        </p:txBody>
      </p:sp>
    </p:spTree>
    <p:extLst>
      <p:ext uri="{BB962C8B-B14F-4D97-AF65-F5344CB8AC3E}">
        <p14:creationId xmlns:p14="http://schemas.microsoft.com/office/powerpoint/2010/main" val="1515489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45669A8-9CEC-418B-BBBE-41E2CF5EB6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Would Milgram find less obedience if he conducted his experiments today?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9EC43384-F4A4-4BBE-922F-4D107EE92E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Thomas Blass</a:t>
            </a:r>
          </a:p>
          <a:p>
            <a:pPr lvl="1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Examined Milgram studies and replications during a 25-year period from 1961 to 1985. Correlated year of publication and the amount of obedience.  No significant correlation.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EDE9C9C1-4AD4-4825-8DBD-8D1604E4FE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Historical insights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D18B6AF-6FDB-4842-B968-AE03E7F0E1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How might Milgram’s research offer insights into historical events such as 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Holocaust and the My Lai massacre?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A78384F7-66BA-4D4F-ACB6-B3AE0185CE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Stanford Prison Experiment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D1BBCC50-C405-41B5-B5F3-AE39FE3A46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Some chosen to be guards, other’s prisoners.</a:t>
            </a:r>
          </a:p>
          <a:p>
            <a:pPr marL="0" indent="0" eaLnBrk="1" hangingPunct="1">
              <a:buNone/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After 6 days Zimbardo had to stop experiment.</a:t>
            </a:r>
          </a:p>
          <a:p>
            <a:pPr marL="0" indent="0" eaLnBrk="1" hangingPunct="1">
              <a:buNone/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Guards treated prisoners poorly… degrading and cruel routines.</a:t>
            </a:r>
          </a:p>
          <a:p>
            <a:pPr marL="0" indent="0" eaLnBrk="1" hangingPunct="1">
              <a:buNone/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Prisoners broke down, rebelled, or were passively resigned.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1BFB0-BA96-4182-9AD6-C13FFD4A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Controversial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0BF57-CDDE-419D-841E-2109E42C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Zimbardo acted as “supervisor” in the “jail”.  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Provided instructions on how to act?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Punishments may have been suggested to guards.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Zimbardo defends the study.</a:t>
            </a:r>
          </a:p>
        </p:txBody>
      </p:sp>
    </p:spTree>
    <p:extLst>
      <p:ext uri="{BB962C8B-B14F-4D97-AF65-F5344CB8AC3E}">
        <p14:creationId xmlns:p14="http://schemas.microsoft.com/office/powerpoint/2010/main" val="140205367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1016</Words>
  <Application>Microsoft Office PowerPoint</Application>
  <PresentationFormat>On-screen Show (4:3)</PresentationFormat>
  <Paragraphs>136</Paragraphs>
  <Slides>24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Default Design</vt:lpstr>
      <vt:lpstr>Conformity and Compliance</vt:lpstr>
      <vt:lpstr>PowerPoint Presentation</vt:lpstr>
      <vt:lpstr>PowerPoint Presentation</vt:lpstr>
      <vt:lpstr>Conformity</vt:lpstr>
      <vt:lpstr>Solomon Asch Study</vt:lpstr>
      <vt:lpstr>Conformity</vt:lpstr>
      <vt:lpstr>Conformity  Private vs. Public   </vt:lpstr>
      <vt:lpstr>Normative Social Influence</vt:lpstr>
      <vt:lpstr>Unanimous Group</vt:lpstr>
      <vt:lpstr>Compliance</vt:lpstr>
      <vt:lpstr>Stanley Milgram Study</vt:lpstr>
      <vt:lpstr>Summary of Milgram Studies</vt:lpstr>
      <vt:lpstr>Additional Findings</vt:lpstr>
      <vt:lpstr>PowerPoint Presentation</vt:lpstr>
      <vt:lpstr>Gender</vt:lpstr>
      <vt:lpstr>Other replications</vt:lpstr>
      <vt:lpstr>How well can people predict their own obedience?</vt:lpstr>
      <vt:lpstr>Hofling Conclusions</vt:lpstr>
      <vt:lpstr>Another Replication</vt:lpstr>
      <vt:lpstr>Sheriden &amp; King</vt:lpstr>
      <vt:lpstr>Would Milgram find less obedience if he conducted his experiments today?</vt:lpstr>
      <vt:lpstr>Historical insights</vt:lpstr>
      <vt:lpstr>Stanford Prison Experiment</vt:lpstr>
      <vt:lpstr>Controversial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Compliance and Conformity</dc:title>
  <dc:creator>M F</dc:creator>
  <cp:lastModifiedBy>M F</cp:lastModifiedBy>
  <cp:revision>20</cp:revision>
  <dcterms:created xsi:type="dcterms:W3CDTF">2019-04-03T23:07:30Z</dcterms:created>
  <dcterms:modified xsi:type="dcterms:W3CDTF">2022-04-13T17:43:52Z</dcterms:modified>
</cp:coreProperties>
</file>