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2" r:id="rId2"/>
    <p:sldId id="264" r:id="rId3"/>
    <p:sldId id="265" r:id="rId4"/>
    <p:sldId id="269" r:id="rId5"/>
    <p:sldId id="267" r:id="rId6"/>
    <p:sldId id="268" r:id="rId7"/>
    <p:sldId id="271" r:id="rId8"/>
    <p:sldId id="266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6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47CE6-9A4F-4D75-A5D0-9A2B98DAD8A8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6D2C2-4CA6-4E41-AE7E-0659FA6A0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73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AC93F6-22EA-481E-B128-71FADEC64B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4F6A04D-AA13-45E9-88A2-EC8DD6AB1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1| Define </a:t>
            </a:r>
            <a:r>
              <a:rPr lang="en-US" altLang="en-US" b="1" i="1">
                <a:latin typeface="Arial" panose="020B0604020202020204" pitchFamily="34" charset="0"/>
                <a:cs typeface="Arial" panose="020B0604020202020204" pitchFamily="34" charset="0"/>
              </a:rPr>
              <a:t>cognition.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70863A8-BF46-4FF8-85EC-0DA05B4061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AB60175-E5C3-4D02-9AE3-D94F024657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OBJECTIVE 2| Describe the roles of categories, hierarchies, definitions, and prototypes in concept formation.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A0AED8A-4BA9-4D04-9AAF-DB51ADB8A9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6820B61-1789-40A2-BD2A-74C199675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D4490E9-3286-491D-9611-9BD3D82EF8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DA4A400-8000-41A1-B12C-EEB7EE5BA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2B8907C-16CF-4AB6-8B2B-0CF4D89479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A3FD372-27D8-43B7-8471-0FF9BB3688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CA6194F-1D46-4F32-BFFB-E868FD5FF4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59975882-F408-4C1C-8BC3-B33595AB33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D84B98B-D1E2-4C08-B2AB-543AF08BEF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9EC25A4-119F-4FA5-87AA-F75046E931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5280151-8358-4153-9F6D-95220E0C6B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554B61B-81A7-41DB-9ED7-F428983F8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6BCF1-C617-4917-A205-8F2712624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AFC8B-E27D-49F9-9A8D-CC6F677CA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57CD0-D392-4795-A720-CD578344F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65B62-48F7-4780-8D2E-5E2446FC1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425D0-F07C-4C9E-8C5C-311443C35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357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429FA-FB43-4209-AE82-573E95E65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C9CBC-D516-4EA8-A0AB-E4F378DF3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E7321-FD8D-4790-A6EA-96677A325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F8376-1E84-42FE-9CBF-133EA611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793B4-DC6D-41A3-8C9E-14D352636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6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A193F-98EE-49CA-A3F9-226A8FBF7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7AD9A-D314-4970-A62A-6F6E5ED6B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6E113-086C-46F3-8821-7C6B73894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30D9E-D570-4767-94AE-83A4B25E1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950DE-B214-4D15-A331-5BA36145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98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8D6CF-FE21-4A4B-B2B6-E35C0EDA0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07BA1-DD42-4726-B4E4-0C413D17DD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1CE866-5C07-4D68-9E2F-945BF2FB0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F5247-7D11-4F3F-8F77-DC7DAAEF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F43D1-CFDD-4492-9D2B-AD4364A6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022FC-5666-4070-BF17-89F844ED9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12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9418-2108-4AED-BCDC-795600F2F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85914-B6A5-4205-B807-01BF3243F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D83B7-F965-40C1-BD21-8F5978FEB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C002C0-39A1-4A6E-BE71-2F4B89F13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46375C-800D-4511-93A1-EFCE6BCFB0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42486E-3B46-466B-8305-D9B529B89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BAA889-B1C3-44AA-820F-02BBCAA33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CEFAD4-C26E-4E1A-AA07-BCDB9014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558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0059A-39F0-4364-82D7-356401A6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CB296E-0DE5-4DD6-8986-E7C4BB99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CDCE9-EDF4-4E0B-B18F-64C39D599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6AE23C-5FF4-4D9E-8755-40E86E6A5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66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D93530-FA96-4C61-B079-1C450EA3D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65B1EA-759F-42AC-A491-37064B51B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9DAFB4-AA6D-4216-8222-CBB0183C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40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86BED-21FB-4A4B-9679-B57BEC3AA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FC376-88B1-481E-9A0C-BA6A5DAB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980C-AC43-475D-AE51-8B721F9B4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8254F-E64E-4759-A386-DC1EC6DD5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ACED67-4331-42E3-A557-18C48A8AD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0DA86-5CE6-4AF1-AB8F-6A2AFC363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30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A2410-580B-4DF4-B4FB-89BA24B6A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52FE73-6CDD-48D7-876D-CEA4E8E313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8797A-81EC-41C3-815A-B9BA37C8A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60BE5-66E0-4677-B0E5-36ECFFBBE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3EE74-A2E4-4AA0-81CD-17F697E7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498631-564D-4B6D-A1CD-15658CB5D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26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57C1-D1E4-47E0-9B21-4CDB6DFF2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A524F-3085-4FD7-AFB8-71BF5D3268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9D54-534C-4307-8DDE-1D93CAAFA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446F8-435A-4817-8FB9-F1E81322E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E4486-BA62-423D-BD18-1CA20DE0E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9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A252DB-3FA1-4FBE-9F62-763B498B7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64201E-2367-4A95-B4DC-0B7094FFD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EF759-CA5F-4F9D-B8B1-F602E891B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E4802-0DE8-4A5B-AD35-C2B593AF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6C384-385A-4D54-82BD-C2A96680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76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0"/>
            <a:ext cx="10464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27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1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98BC96E-0FEC-4077-AD82-25EF30AED3A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ET </a:t>
            </a:r>
            <a:fld id="{D7F86561-06C6-4BBE-9533-73DB844934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8179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8ACA9-E995-4FF7-A4E9-1440E64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2A069-8B2F-44C9-BBA8-4391E1F50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9BC20-82C2-4F27-AD48-C7479C386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D6C9B-9DD3-4D23-8720-69463141F4B1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A277D-1525-4E88-A8AC-FE7BF38ED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C63F6-150F-4EE7-934B-CD79D60AC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97C44-FBAD-4980-B0B4-442726C48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6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www.sixdifferentways.com/gallery/becg/ball_chair_blue_005?full=1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E02F3C71-C981-4614-98EA-D6C494F80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3D037A3C-4CC9-464E-9702-0A8B8D4CE2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1516" y="640263"/>
            <a:ext cx="6204984" cy="1344975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b="1" dirty="0">
                <a:latin typeface="+mn-lt"/>
              </a:rPr>
              <a:t>Cognition Definition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B68A6C7-23CE-417B-A4BC-8F33ACEE76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1515" y="2121762"/>
            <a:ext cx="6204984" cy="3626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Cognition (thinking) 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process of knowing, understanding, remembering, problem solving and communicating.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Purposeful!</a:t>
            </a:r>
          </a:p>
        </p:txBody>
      </p:sp>
      <p:pic>
        <p:nvPicPr>
          <p:cNvPr id="4101" name="Picture 7" descr="hermione-wide">
            <a:extLst>
              <a:ext uri="{FF2B5EF4-FFF2-40B4-BE49-F238E27FC236}">
                <a16:creationId xmlns:a16="http://schemas.microsoft.com/office/drawing/2014/main" id="{F90DD0CB-7361-43FF-BD9E-8D0F1FABF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955" y="306909"/>
            <a:ext cx="36576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5" descr="thinker">
            <a:extLst>
              <a:ext uri="{FF2B5EF4-FFF2-40B4-BE49-F238E27FC236}">
                <a16:creationId xmlns:a16="http://schemas.microsoft.com/office/drawing/2014/main" id="{D843A4DA-9133-4EDD-806C-9A2A0A749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048" y="2828925"/>
            <a:ext cx="2643415" cy="338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E2D2E46-EAA4-45D8-9894-8BE6FBFA64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127499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Schema or Concepts</a:t>
            </a:r>
            <a:r>
              <a:rPr lang="en-US" altLang="en-US" sz="4000" dirty="0">
                <a:latin typeface="Palatino Linotype" panose="02040502050505030304" pitchFamily="18" charset="0"/>
              </a:rPr>
              <a:t>	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CB1B327-59A7-422C-899D-FA1FB17F5A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52464"/>
            <a:ext cx="10515600" cy="4849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Mental grouping of similar objects, events, ideas, or people.  </a:t>
            </a:r>
          </a:p>
          <a:p>
            <a:pPr marL="0" indent="0">
              <a:buNone/>
            </a:pPr>
            <a:r>
              <a:rPr lang="en-US" altLang="en-US" dirty="0"/>
              <a:t>Example: </a:t>
            </a:r>
            <a:r>
              <a:rPr lang="en-US" altLang="en-US" i="1" dirty="0"/>
              <a:t>chair schema</a:t>
            </a:r>
          </a:p>
        </p:txBody>
      </p:sp>
      <p:pic>
        <p:nvPicPr>
          <p:cNvPr id="15364" name="Picture 4" descr="small-chair">
            <a:extLst>
              <a:ext uri="{FF2B5EF4-FFF2-40B4-BE49-F238E27FC236}">
                <a16:creationId xmlns:a16="http://schemas.microsoft.com/office/drawing/2014/main" id="{BDD91895-1EAD-4244-95BC-9D80D617D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00" y="2709021"/>
            <a:ext cx="275272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chair_2">
            <a:extLst>
              <a:ext uri="{FF2B5EF4-FFF2-40B4-BE49-F238E27FC236}">
                <a16:creationId xmlns:a16="http://schemas.microsoft.com/office/drawing/2014/main" id="{95789F31-F9A4-4343-9145-2EE4C9EFB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831" y="2675783"/>
            <a:ext cx="23145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The iball chair from inmod.">
            <a:hlinkClick r:id="rId5"/>
            <a:extLst>
              <a:ext uri="{FF2B5EF4-FFF2-40B4-BE49-F238E27FC236}">
                <a16:creationId xmlns:a16="http://schemas.microsoft.com/office/drawing/2014/main" id="{8DCFC044-FE95-4320-BF54-1B1B1C855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394" y="2675783"/>
            <a:ext cx="25447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9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194" name="Rectangle 2">
            <a:extLst>
              <a:ext uri="{FF2B5EF4-FFF2-40B4-BE49-F238E27FC236}">
                <a16:creationId xmlns:a16="http://schemas.microsoft.com/office/drawing/2014/main" id="{DA9491C7-7D49-497B-BBBA-A9FE581F4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FFFFFF"/>
                </a:solidFill>
                <a:latin typeface="+mn-lt"/>
              </a:rPr>
              <a:t>Chair Schema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D8A90A3-D861-4F43-A787-915B40CD2A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r>
              <a:rPr lang="en-US" altLang="en-US" sz="2400">
                <a:solidFill>
                  <a:srgbClr val="000000"/>
                </a:solidFill>
              </a:rPr>
              <a:t>Furniture</a:t>
            </a:r>
          </a:p>
          <a:p>
            <a:r>
              <a:rPr lang="en-US" altLang="en-US" sz="2400">
                <a:solidFill>
                  <a:srgbClr val="000000"/>
                </a:solidFill>
              </a:rPr>
              <a:t>Seat</a:t>
            </a:r>
          </a:p>
          <a:p>
            <a:r>
              <a:rPr lang="en-US" altLang="en-US" sz="2400">
                <a:solidFill>
                  <a:srgbClr val="000000"/>
                </a:solidFill>
              </a:rPr>
              <a:t>Four Legs</a:t>
            </a:r>
          </a:p>
          <a:p>
            <a:r>
              <a:rPr lang="en-US" altLang="en-US" sz="2400">
                <a:solidFill>
                  <a:srgbClr val="000000"/>
                </a:solidFill>
              </a:rPr>
              <a:t>Back</a:t>
            </a:r>
          </a:p>
          <a:p>
            <a:r>
              <a:rPr lang="en-US" altLang="en-US" sz="2400">
                <a:solidFill>
                  <a:srgbClr val="000000"/>
                </a:solidFill>
              </a:rPr>
              <a:t>Arms</a:t>
            </a:r>
          </a:p>
          <a:p>
            <a:r>
              <a:rPr lang="en-US" altLang="en-US" sz="2400">
                <a:solidFill>
                  <a:srgbClr val="000000"/>
                </a:solidFill>
              </a:rPr>
              <a:t>Sits one person</a:t>
            </a:r>
          </a:p>
          <a:p>
            <a:r>
              <a:rPr lang="en-US" altLang="en-US" sz="2400">
                <a:solidFill>
                  <a:srgbClr val="000000"/>
                </a:solidFill>
              </a:rPr>
              <a:t>Cushioned</a:t>
            </a:r>
          </a:p>
          <a:p>
            <a:r>
              <a:rPr lang="en-US" altLang="en-US" sz="2400">
                <a:solidFill>
                  <a:srgbClr val="000000"/>
                </a:solidFill>
              </a:rPr>
              <a:t>Made of wood</a:t>
            </a:r>
          </a:p>
          <a:p>
            <a:endParaRPr lang="en-US" alt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5A80B80-65FF-4EF6-9718-E92DA10ADA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Prototypes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FFEDBA-4512-43BD-A9F2-A970AB0A2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dirty="0"/>
              <a:t>The best example or representation of a certain concept.</a:t>
            </a: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endParaRPr lang="en-US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06A66CD-C2DD-4202-906A-04C96EF00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524000"/>
            <a:ext cx="7239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1214438" indent="-5334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785938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2281238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76538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2337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6909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41481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6053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13316" name="Text Box 8">
            <a:extLst>
              <a:ext uri="{FF2B5EF4-FFF2-40B4-BE49-F238E27FC236}">
                <a16:creationId xmlns:a16="http://schemas.microsoft.com/office/drawing/2014/main" id="{0824B924-FB9A-45F3-9238-04C944D22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471" y="3124200"/>
            <a:ext cx="3290046" cy="147732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+mn-lt"/>
              </a:rPr>
              <a:t>Concept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List characteristics that make a place a college or university.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3317" name="Text Box 9">
            <a:extLst>
              <a:ext uri="{FF2B5EF4-FFF2-40B4-BE49-F238E27FC236}">
                <a16:creationId xmlns:a16="http://schemas.microsoft.com/office/drawing/2014/main" id="{E1C4F29C-A720-4BBF-B75A-7E8E9B464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124199"/>
            <a:ext cx="3626224" cy="147732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+mn-lt"/>
              </a:rPr>
              <a:t>Prototype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Now list a specific college that BEST represents those characteristics.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3318" name="AutoShape 10">
            <a:extLst>
              <a:ext uri="{FF2B5EF4-FFF2-40B4-BE49-F238E27FC236}">
                <a16:creationId xmlns:a16="http://schemas.microsoft.com/office/drawing/2014/main" id="{E3795081-255E-47E7-B21A-AB5CD8238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8354" y="3352800"/>
            <a:ext cx="914400" cy="1066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458" name="Rectangle 2">
            <a:extLst>
              <a:ext uri="{FF2B5EF4-FFF2-40B4-BE49-F238E27FC236}">
                <a16:creationId xmlns:a16="http://schemas.microsoft.com/office/drawing/2014/main" id="{97DDAD83-92F6-405E-ACCD-1CF48A5BC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52247" y="259977"/>
            <a:ext cx="5419834" cy="1438836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000000"/>
                </a:solidFill>
                <a:latin typeface="+mn-lt"/>
              </a:rPr>
              <a:t>Can I read your mind?</a:t>
            </a:r>
          </a:p>
        </p:txBody>
      </p:sp>
      <p:sp>
        <p:nvSpPr>
          <p:cNvPr id="142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5" name="Graphic 134" descr="Closed Quotation Mark">
            <a:extLst>
              <a:ext uri="{FF2B5EF4-FFF2-40B4-BE49-F238E27FC236}">
                <a16:creationId xmlns:a16="http://schemas.microsoft.com/office/drawing/2014/main" id="{F216D887-B459-4264-BCE0-2C168568DF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20483" name="Rectangle 3">
            <a:extLst>
              <a:ext uri="{FF2B5EF4-FFF2-40B4-BE49-F238E27FC236}">
                <a16:creationId xmlns:a16="http://schemas.microsoft.com/office/drawing/2014/main" id="{6E9C9C4E-2D59-4439-AB20-092C6F98E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0574" y="1492625"/>
            <a:ext cx="4977578" cy="4926104"/>
          </a:xfrm>
        </p:spPr>
        <p:txBody>
          <a:bodyPr anchor="ctr">
            <a:normAutofit/>
          </a:bodyPr>
          <a:lstStyle/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State a color.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Name or draw a triangle.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List the first type of motor vehicle that comes to mind.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Write a sentence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Give me a hero.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Describe a heroic 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18A57ADE-E262-409D-900D-B86C06FDD6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sz="4100" b="1" dirty="0">
                <a:solidFill>
                  <a:srgbClr val="FFFFFF"/>
                </a:solidFill>
                <a:latin typeface="+mn-lt"/>
              </a:rPr>
              <a:t>I gave schemata and tried to predict prototypes.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C551F2F-B482-4A1A-817C-E0831C03EC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red or blue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a picture of an equilateral triangle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a car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a short declarative statement, e.g., “The boy is home.”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Superman, Batman, or possibly a fireman</a:t>
            </a:r>
          </a:p>
          <a:p>
            <a:pPr marL="685800" indent="-685800">
              <a:buFontTx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</a:rPr>
              <a:t>a single act by a male, e.g. a rescue by a fireman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4E901A9-FC15-4146-9E7D-7BFE982A7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Categories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23F00-BE63-432B-8979-8B8391767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dirty="0"/>
              <a:t>Once we place an item in a category, </a:t>
            </a:r>
          </a:p>
          <a:p>
            <a:pPr marL="0" indent="0" algn="ctr">
              <a:buNone/>
            </a:pPr>
            <a:r>
              <a:rPr lang="en-US" altLang="en-US" dirty="0"/>
              <a:t>our memory shifts toward the category prototype.</a:t>
            </a:r>
          </a:p>
          <a:p>
            <a:endParaRPr lang="en-US" dirty="0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5E54461-6CB2-480D-9593-3EC397020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524000"/>
            <a:ext cx="7924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1214438" indent="-5334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785938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2281238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76538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2337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6909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41481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605338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endParaRPr lang="en-US" alt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5C17542C-AFAB-44DE-9C3E-267AFE411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988" y="5058063"/>
            <a:ext cx="749449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A computer-generated face that was 70 percent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Caucasian led people to classify it as Caucasian.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+mn-lt"/>
            </a:endParaRPr>
          </a:p>
        </p:txBody>
      </p:sp>
      <p:pic>
        <p:nvPicPr>
          <p:cNvPr id="25606" name="Picture 6" descr="12673_MyersPsy8e_fig">
            <a:extLst>
              <a:ext uri="{FF2B5EF4-FFF2-40B4-BE49-F238E27FC236}">
                <a16:creationId xmlns:a16="http://schemas.microsoft.com/office/drawing/2014/main" id="{52976D7F-D6C9-43F6-8CBD-4CB5AEA63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3294532"/>
            <a:ext cx="784860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09C088C-4806-4F60-B5A7-1F380BC2FA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199" y="365125"/>
            <a:ext cx="5118847" cy="1006475"/>
          </a:xfrm>
        </p:spPr>
        <p:txBody>
          <a:bodyPr>
            <a:noAutofit/>
          </a:bodyPr>
          <a:lstStyle/>
          <a:p>
            <a:pPr algn="ctr"/>
            <a:r>
              <a:rPr lang="en-US" altLang="en-US" b="1" dirty="0">
                <a:latin typeface="+mn-lt"/>
              </a:rPr>
              <a:t>Category Hierarchies</a:t>
            </a:r>
          </a:p>
        </p:txBody>
      </p:sp>
      <p:pic>
        <p:nvPicPr>
          <p:cNvPr id="9220" name="Picture 4" descr="12673_MyersPsy8e_fig">
            <a:extLst>
              <a:ext uri="{FF2B5EF4-FFF2-40B4-BE49-F238E27FC236}">
                <a16:creationId xmlns:a16="http://schemas.microsoft.com/office/drawing/2014/main" id="{CF8180EC-28DF-4874-B44C-C5E90222E4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939" y="1967752"/>
            <a:ext cx="6846510" cy="44644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20E551-D38C-41A1-B374-9B7068D8B456}"/>
              </a:ext>
            </a:extLst>
          </p:cNvPr>
          <p:cNvSpPr/>
          <p:nvPr/>
        </p:nvSpPr>
        <p:spPr>
          <a:xfrm>
            <a:off x="432817" y="1459855"/>
            <a:ext cx="61361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400" dirty="0"/>
              <a:t>We organize concepts into category hierarchies.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6" name="Rectangle 2">
            <a:extLst>
              <a:ext uri="{FF2B5EF4-FFF2-40B4-BE49-F238E27FC236}">
                <a16:creationId xmlns:a16="http://schemas.microsoft.com/office/drawing/2014/main" id="{FB9FEF3D-86ED-4098-9B76-116B6F0976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FFFFFF"/>
                </a:solidFill>
                <a:latin typeface="+mn-lt"/>
              </a:rPr>
              <a:t>Concepts Can Get Fuzzy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67DF391-F66B-4908-93A4-8FFBB67D59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Is a whale a mammal?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Are penguins and kiwis' birds?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Are 17-year-old people children or adults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People more easily detect male prejudice against females than female against males or female against female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300</Words>
  <Application>Microsoft Office PowerPoint</Application>
  <PresentationFormat>Widescreen</PresentationFormat>
  <Paragraphs>54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Palatino Linotype</vt:lpstr>
      <vt:lpstr>Wingdings</vt:lpstr>
      <vt:lpstr>Office Theme</vt:lpstr>
      <vt:lpstr>Cognition Definition</vt:lpstr>
      <vt:lpstr>Schema or Concepts </vt:lpstr>
      <vt:lpstr>Chair Schema</vt:lpstr>
      <vt:lpstr>Prototypes</vt:lpstr>
      <vt:lpstr>Can I read your mind?</vt:lpstr>
      <vt:lpstr>I gave schemata and tried to predict prototypes.</vt:lpstr>
      <vt:lpstr>Categories</vt:lpstr>
      <vt:lpstr>Category Hierarchies</vt:lpstr>
      <vt:lpstr>Concepts Can Get Fuzzy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Cognition Definition</dc:title>
  <dc:creator>M F</dc:creator>
  <cp:lastModifiedBy>M F</cp:lastModifiedBy>
  <cp:revision>4</cp:revision>
  <dcterms:created xsi:type="dcterms:W3CDTF">2019-01-15T00:32:56Z</dcterms:created>
  <dcterms:modified xsi:type="dcterms:W3CDTF">2021-01-20T16:58:15Z</dcterms:modified>
</cp:coreProperties>
</file>