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95" r:id="rId2"/>
    <p:sldId id="305" r:id="rId3"/>
    <p:sldId id="304" r:id="rId4"/>
    <p:sldId id="306" r:id="rId5"/>
    <p:sldId id="307" r:id="rId6"/>
    <p:sldId id="308" r:id="rId7"/>
    <p:sldId id="317" r:id="rId8"/>
    <p:sldId id="311" r:id="rId9"/>
    <p:sldId id="319" r:id="rId10"/>
    <p:sldId id="313" r:id="rId11"/>
    <p:sldId id="315" r:id="rId12"/>
    <p:sldId id="318" r:id="rId13"/>
    <p:sldId id="309" r:id="rId14"/>
    <p:sldId id="310" r:id="rId15"/>
    <p:sldId id="316" r:id="rId1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BA0440E-C9A1-4EA5-9D48-CC0F710D5264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07D0B61-236A-472D-9D82-DD88EC6E86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30DB24-D51E-4877-9319-1460EDDB9F6B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62BC5-1231-46C6-A075-0179CCF76504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A83B8-B6A7-41FB-90EC-E12303A3B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0386C-2D17-44AF-B4BD-ED3E5BAA1503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390ED-2950-4527-9D3D-D63A14A82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0FA23-BCE6-4C59-9E12-1C2E0A24BE86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1A4BB-80E6-4556-84CB-2EB776332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86818-DE87-4A22-8B39-7C21ECFC6013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5E453-4915-49CF-8013-A0A4B029CB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A2785-D324-48F6-807C-F9C9C08FE6CE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6A8A9-FD53-4B11-81BE-6BAB6C035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747D4-1EF0-4807-A301-EF544B7F3F50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FAAED-4C0B-4E6E-BA28-F36FDF49D9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8D0B2-7027-4382-B992-CA600613A33C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C9224-A20B-473B-9814-F3E4CE0D9D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D575-35F6-4741-A428-44394E11C8A0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434F4-D068-4F73-96EA-6E6FCD43C9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C88F3-19AA-4B75-B789-0DEA03EA790C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4671C-E2CB-487C-AC9E-B6305DF28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28692-0B53-4B2E-BAAD-62A86F50793B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60189-9943-41AA-87AC-136E9147A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E3EB9-D693-4299-9A5C-076EC45D3063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E5FBC-B540-4C09-8958-B010492BC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0EA6F3-504E-4E9B-A020-CC28585758E9}" type="datetimeFigureOut">
              <a:rPr lang="en-US"/>
              <a:pPr>
                <a:defRPr/>
              </a:pPr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A85BD4-4CF6-46DB-8D02-F0010CB458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Small collection of stars… thousands to millions</a:t>
            </a:r>
          </a:p>
          <a:p>
            <a:pPr eaLnBrk="1" hangingPunct="1">
              <a:buFont typeface="Arial" charset="0"/>
              <a:buNone/>
            </a:pPr>
            <a:endParaRPr lang="en-US" u="sng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	2 Types:</a:t>
            </a:r>
          </a:p>
          <a:p>
            <a:pPr eaLnBrk="1" hangingPunct="1">
              <a:buFont typeface="Arial" charset="0"/>
              <a:buNone/>
            </a:pPr>
            <a:endParaRPr lang="en-US" u="sng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				1. Open 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				2. Globular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Open Cluster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smtClean="0"/>
              <a:t>	Small collection of stars (few thousand) in spiral galaxies.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30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smtClean="0"/>
              <a:t>	New star nursery… stars formed from large nebula.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30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smtClean="0"/>
              <a:t>	Located in galaxy plane (disk).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30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smtClean="0"/>
              <a:t>	Not seen in elliptical galaxies… since there are no new stars forming.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Open-cluster-NGC26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6858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Tarantula Nebula</a:t>
            </a:r>
          </a:p>
        </p:txBody>
      </p:sp>
      <p:pic>
        <p:nvPicPr>
          <p:cNvPr id="17410" name="Content Placeholder 5" descr="opencluster-Tarantula_nebul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1835" r="-4183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Pillars of Creation – Eagle Nebula</a:t>
            </a:r>
          </a:p>
        </p:txBody>
      </p:sp>
      <p:pic>
        <p:nvPicPr>
          <p:cNvPr id="18434" name="Content Placeholder 3" descr="nebula-Eagle_pillar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9719" r="-3971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Open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New stars and dying stars (supernovas) clear away the nebula gas within ten million years.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u="sng" smtClean="0"/>
              <a:t>Measurements</a:t>
            </a:r>
            <a:r>
              <a:rPr lang="en-US" smtClean="0"/>
              <a:t>   -   Since all stars are same distance from Earth, easy to tell mass of stars from brightness.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0825" y="0"/>
            <a:ext cx="6102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Globular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	Larger collection (~million) of old stars found in the “halo” of galaxies.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	The oldest stars found in galaxies.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	There may be black holes at the center.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4150" y="962025"/>
            <a:ext cx="5965825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 descr="globular-clusterM5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4738" y="0"/>
            <a:ext cx="6994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0"/>
            <a:ext cx="548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Comparisons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i="1" u="sng" smtClean="0"/>
              <a:t>Open Cluster</a:t>
            </a:r>
            <a:r>
              <a:rPr lang="en-US" smtClean="0"/>
              <a:t>:</a:t>
            </a:r>
          </a:p>
          <a:p>
            <a:pPr marL="0" indent="0" eaLnBrk="1" hangingPunct="1">
              <a:buFont typeface="Arial" charset="0"/>
              <a:buNone/>
            </a:pPr>
            <a:endParaRPr lang="en-US" smtClean="0"/>
          </a:p>
          <a:p>
            <a:pPr marL="0" indent="0" eaLnBrk="1" hangingPunct="1">
              <a:buFontTx/>
              <a:buChar char="-"/>
            </a:pPr>
            <a:r>
              <a:rPr lang="en-US" smtClean="0"/>
              <a:t> Found in galaxy disk</a:t>
            </a:r>
          </a:p>
          <a:p>
            <a:pPr marL="0" indent="0" eaLnBrk="1" hangingPunct="1">
              <a:buFontTx/>
              <a:buChar char="-"/>
            </a:pPr>
            <a:r>
              <a:rPr lang="en-US" smtClean="0"/>
              <a:t> Few thousand stars</a:t>
            </a:r>
          </a:p>
          <a:p>
            <a:pPr marL="0" indent="0" eaLnBrk="1" hangingPunct="1">
              <a:buFontTx/>
              <a:buChar char="-"/>
            </a:pPr>
            <a:r>
              <a:rPr lang="en-US" smtClean="0"/>
              <a:t> Newer stars</a:t>
            </a:r>
          </a:p>
          <a:p>
            <a:pPr marL="0" indent="0" eaLnBrk="1" hangingPunct="1">
              <a:buFontTx/>
              <a:buChar char="-"/>
            </a:pPr>
            <a:r>
              <a:rPr lang="en-US" smtClean="0"/>
              <a:t> ~1,100 found in Milky Way</a:t>
            </a:r>
          </a:p>
          <a:p>
            <a:pPr marL="0" indent="0" eaLnBrk="1" hangingPunct="1">
              <a:buFontTx/>
              <a:buChar char="-"/>
            </a:pP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i="1" u="sng" smtClean="0"/>
              <a:t>Globular Clusters</a:t>
            </a:r>
            <a:r>
              <a:rPr lang="en-US" smtClean="0"/>
              <a:t>:</a:t>
            </a:r>
          </a:p>
          <a:p>
            <a:pPr marL="0" indent="0" eaLnBrk="1" hangingPunct="1"/>
            <a:endParaRPr lang="en-US" smtClean="0"/>
          </a:p>
          <a:p>
            <a:pPr marL="0" indent="0" eaLnBrk="1" hangingPunct="1">
              <a:buFont typeface="Arial" charset="0"/>
              <a:buNone/>
            </a:pPr>
            <a:r>
              <a:rPr lang="en-US" smtClean="0"/>
              <a:t>-  Found in halo of galaxy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mtClean="0"/>
              <a:t>-  Millions of stars</a:t>
            </a:r>
          </a:p>
          <a:p>
            <a:pPr marL="0" indent="0" eaLnBrk="1" hangingPunct="1">
              <a:buFontTx/>
              <a:buChar char="-"/>
            </a:pPr>
            <a:r>
              <a:rPr lang="en-US" smtClean="0"/>
              <a:t>  Oldest stars in galaxy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mtClean="0"/>
              <a:t>-  ~150 found in Milky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Large Magellanic Cloud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A nearby irregular galaxy…a satellite of the Milky Way.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Likely was a barred spiral at first.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Visible in the night sky as a “smudge”.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 descr="Large-magellanic-clou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183</Words>
  <Application>Microsoft Office PowerPoint</Application>
  <PresentationFormat>On-screen Show (4:3)</PresentationFormat>
  <Paragraphs>51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Clusters</vt:lpstr>
      <vt:lpstr>Open Cluster</vt:lpstr>
      <vt:lpstr>Slide 3</vt:lpstr>
      <vt:lpstr>Tarantula Nebula</vt:lpstr>
      <vt:lpstr>Pillars of Creation – Eagle Nebula</vt:lpstr>
      <vt:lpstr>Open Clusters</vt:lpstr>
      <vt:lpstr>Slide 7</vt:lpstr>
      <vt:lpstr>Globular Clusters</vt:lpstr>
      <vt:lpstr>Slide 9</vt:lpstr>
      <vt:lpstr>Slide 10</vt:lpstr>
      <vt:lpstr>Slide 11</vt:lpstr>
      <vt:lpstr>Comparisons</vt:lpstr>
      <vt:lpstr>Large Magellanic Cloud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Benjamin N. Cardozo H.S.</cp:lastModifiedBy>
  <cp:revision>18</cp:revision>
  <cp:lastPrinted>2012-03-28T23:30:09Z</cp:lastPrinted>
  <dcterms:created xsi:type="dcterms:W3CDTF">2012-04-02T10:39:58Z</dcterms:created>
  <dcterms:modified xsi:type="dcterms:W3CDTF">2013-09-04T13:05:07Z</dcterms:modified>
</cp:coreProperties>
</file>