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87" r:id="rId3"/>
    <p:sldId id="267" r:id="rId4"/>
    <p:sldId id="291" r:id="rId5"/>
    <p:sldId id="273" r:id="rId6"/>
    <p:sldId id="266" r:id="rId7"/>
    <p:sldId id="288" r:id="rId8"/>
    <p:sldId id="289" r:id="rId9"/>
    <p:sldId id="262" r:id="rId10"/>
    <p:sldId id="264" r:id="rId11"/>
    <p:sldId id="265" r:id="rId12"/>
    <p:sldId id="279" r:id="rId13"/>
    <p:sldId id="271" r:id="rId14"/>
    <p:sldId id="292" r:id="rId15"/>
    <p:sldId id="272"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85" d="100"/>
          <a:sy n="85" d="100"/>
        </p:scale>
        <p:origin x="595" y="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6A426-534D-42FC-969F-7E108DB902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DBA2DA-FA08-49DF-B3E5-4BC708BB5F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3FFE08-2E73-4C59-9B6E-8F22AAA00CBB}"/>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5" name="Footer Placeholder 4">
            <a:extLst>
              <a:ext uri="{FF2B5EF4-FFF2-40B4-BE49-F238E27FC236}">
                <a16:creationId xmlns:a16="http://schemas.microsoft.com/office/drawing/2014/main" id="{0F0F3B9C-ACC5-4F78-A2EF-45E3647C05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773611-CB5F-42EC-8CEB-027D2C80EC2F}"/>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2450842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32A5F-510C-4879-9F75-F3426F2D10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124186-5BEB-4456-8F56-A7CAD72706C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2527DD-3B2E-4FDA-9923-9CC0D5F64B7D}"/>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5" name="Footer Placeholder 4">
            <a:extLst>
              <a:ext uri="{FF2B5EF4-FFF2-40B4-BE49-F238E27FC236}">
                <a16:creationId xmlns:a16="http://schemas.microsoft.com/office/drawing/2014/main" id="{D32B6334-9C44-4280-9B37-89193D1D80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79FEC4-D13E-4853-88D4-0DA9748048CD}"/>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3247665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4E151-3649-43B7-B609-2181AA740A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DA5C95-FA98-419D-A667-6B5AB1BAF6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725DF88-C879-4798-8382-BE42641A3B94}"/>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5" name="Footer Placeholder 4">
            <a:extLst>
              <a:ext uri="{FF2B5EF4-FFF2-40B4-BE49-F238E27FC236}">
                <a16:creationId xmlns:a16="http://schemas.microsoft.com/office/drawing/2014/main" id="{D1871CB5-E73B-44B1-A7D2-1F898A6492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C4BE03-639E-45F9-9733-89C65F483963}"/>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407522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238B1-959E-4903-9E4E-80B27B301C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8E1822-EABD-4A6B-8C99-5BA4DD68918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D9F0CD-86D5-4A2E-98A7-06A3D8EFA86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B817F8-FE0C-430B-8B0D-8B8B8F865142}"/>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6" name="Footer Placeholder 5">
            <a:extLst>
              <a:ext uri="{FF2B5EF4-FFF2-40B4-BE49-F238E27FC236}">
                <a16:creationId xmlns:a16="http://schemas.microsoft.com/office/drawing/2014/main" id="{3371DE66-0415-41C1-A65D-32A9CDA9CE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90A6F1-EDE2-495F-9271-0DDE15B3FB1F}"/>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92225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7B1F9-F3B2-4F7B-AA2C-CD6DB90DA3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EC0526-94B4-49E7-9FD5-5ACC07F6A4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D9D1E10-A85D-4E53-B6AD-90B44E50475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7DA2BD-1991-4C80-B73D-40D8EDB3F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E6B70FE-E369-411E-BCE1-9688E4AB631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12228F-99D1-4AEE-929E-75EA77F01A0E}"/>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8" name="Footer Placeholder 7">
            <a:extLst>
              <a:ext uri="{FF2B5EF4-FFF2-40B4-BE49-F238E27FC236}">
                <a16:creationId xmlns:a16="http://schemas.microsoft.com/office/drawing/2014/main" id="{90B7633E-9A4E-4576-951A-E37731361B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45646C-51D7-42B0-8B59-4E3EDCFCB793}"/>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3393635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0330-FFC1-4586-BA17-B5E5D8FD95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44C6C8-9E1F-4739-8CB4-59207FAE3BAA}"/>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4" name="Footer Placeholder 3">
            <a:extLst>
              <a:ext uri="{FF2B5EF4-FFF2-40B4-BE49-F238E27FC236}">
                <a16:creationId xmlns:a16="http://schemas.microsoft.com/office/drawing/2014/main" id="{95302F18-E452-402A-BBE0-0A41B42E25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B969AD-DABF-4D4E-9841-36A4A3E05115}"/>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181105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1A38F4-B373-4AE4-A8D5-385DC17E5891}"/>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3" name="Footer Placeholder 2">
            <a:extLst>
              <a:ext uri="{FF2B5EF4-FFF2-40B4-BE49-F238E27FC236}">
                <a16:creationId xmlns:a16="http://schemas.microsoft.com/office/drawing/2014/main" id="{78E7754A-FCE9-4015-A78D-F1B248855B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5A5AED-1485-4138-9DB7-0F72AA29BC80}"/>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2780499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CB714-6773-460E-AD43-13CACDEC88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3ECB55-E10D-493C-B80A-2974CD228E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7BB4D3-31B8-42A3-A8E3-F5F7052762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666D44F-376E-4BFB-BDED-1099B0D952D5}"/>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6" name="Footer Placeholder 5">
            <a:extLst>
              <a:ext uri="{FF2B5EF4-FFF2-40B4-BE49-F238E27FC236}">
                <a16:creationId xmlns:a16="http://schemas.microsoft.com/office/drawing/2014/main" id="{835F846B-FD5F-4FEF-98B2-F67817A6D5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C663BF-4113-4071-97C4-01EA00F1C504}"/>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3277911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082F6-88B7-4793-BFF8-83FB3B6925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A378E0-6458-4123-A33D-A098B45797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BF99E-BDB1-4A21-8400-898BF502DE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1D6E6B-410F-40E0-9ACA-158DA9936C9B}"/>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6" name="Footer Placeholder 5">
            <a:extLst>
              <a:ext uri="{FF2B5EF4-FFF2-40B4-BE49-F238E27FC236}">
                <a16:creationId xmlns:a16="http://schemas.microsoft.com/office/drawing/2014/main" id="{D9BF6B82-9B7E-4363-ACD2-96507B652D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402F31-09E0-4B93-A5A4-31670D6FD74F}"/>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3745657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19452-1F89-45D9-8027-6973E9F977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6AB5FC-3ABD-4B05-B868-AF0EA8B3F22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01A1FA-0ED2-4E9E-AD5D-AFCE61065094}"/>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5" name="Footer Placeholder 4">
            <a:extLst>
              <a:ext uri="{FF2B5EF4-FFF2-40B4-BE49-F238E27FC236}">
                <a16:creationId xmlns:a16="http://schemas.microsoft.com/office/drawing/2014/main" id="{E0098E79-C528-4ED7-B8E3-25267D0446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5E2807-FF74-4615-B816-ACFAA2DF8DB4}"/>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1648399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165758-B91B-4645-8B75-383681D81C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5A013B-4671-4B17-A160-0D12B1A514F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988C1-3D0B-4FEB-B6B5-0D5058588298}"/>
              </a:ext>
            </a:extLst>
          </p:cNvPr>
          <p:cNvSpPr>
            <a:spLocks noGrp="1"/>
          </p:cNvSpPr>
          <p:nvPr>
            <p:ph type="dt" sz="half" idx="10"/>
          </p:nvPr>
        </p:nvSpPr>
        <p:spPr/>
        <p:txBody>
          <a:bodyPr/>
          <a:lstStyle/>
          <a:p>
            <a:fld id="{76A3826D-53F5-412E-9407-28C9E0240E40}" type="datetimeFigureOut">
              <a:rPr lang="en-US" smtClean="0"/>
              <a:t>12/6/2021</a:t>
            </a:fld>
            <a:endParaRPr lang="en-US"/>
          </a:p>
        </p:txBody>
      </p:sp>
      <p:sp>
        <p:nvSpPr>
          <p:cNvPr id="5" name="Footer Placeholder 4">
            <a:extLst>
              <a:ext uri="{FF2B5EF4-FFF2-40B4-BE49-F238E27FC236}">
                <a16:creationId xmlns:a16="http://schemas.microsoft.com/office/drawing/2014/main" id="{3A613E1E-114C-4651-981D-089B4C0E46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6FE3A5-5A4A-4AC5-8900-3C0615C97F76}"/>
              </a:ext>
            </a:extLst>
          </p:cNvPr>
          <p:cNvSpPr>
            <a:spLocks noGrp="1"/>
          </p:cNvSpPr>
          <p:nvPr>
            <p:ph type="sldNum" sz="quarter" idx="12"/>
          </p:nvPr>
        </p:nvSpPr>
        <p:spPr/>
        <p:txBody>
          <a:bodyPr/>
          <a:lstStyle/>
          <a:p>
            <a:fld id="{4C79DDA5-8C96-4A5D-BBFD-95CEBF9A8311}" type="slidenum">
              <a:rPr lang="en-US" smtClean="0"/>
              <a:t>‹#›</a:t>
            </a:fld>
            <a:endParaRPr lang="en-US"/>
          </a:p>
        </p:txBody>
      </p:sp>
    </p:spTree>
    <p:extLst>
      <p:ext uri="{BB962C8B-B14F-4D97-AF65-F5344CB8AC3E}">
        <p14:creationId xmlns:p14="http://schemas.microsoft.com/office/powerpoint/2010/main" val="4193727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56D4CD-26A1-4A92-A8AB-34B6E9FAFF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ACCAF3-CB25-4107-85AE-52537986C4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A30A87-556E-4563-9495-73101C7752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3826D-53F5-412E-9407-28C9E0240E40}" type="datetimeFigureOut">
              <a:rPr lang="en-US" smtClean="0"/>
              <a:t>12/6/2021</a:t>
            </a:fld>
            <a:endParaRPr lang="en-US"/>
          </a:p>
        </p:txBody>
      </p:sp>
      <p:sp>
        <p:nvSpPr>
          <p:cNvPr id="5" name="Footer Placeholder 4">
            <a:extLst>
              <a:ext uri="{FF2B5EF4-FFF2-40B4-BE49-F238E27FC236}">
                <a16:creationId xmlns:a16="http://schemas.microsoft.com/office/drawing/2014/main" id="{C3F3C445-8C9F-496D-A7FF-719B2E2A9E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E44E8-9B5F-4F46-92D3-C8E657CF03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9DDA5-8C96-4A5D-BBFD-95CEBF9A8311}" type="slidenum">
              <a:rPr lang="en-US" smtClean="0"/>
              <a:t>‹#›</a:t>
            </a:fld>
            <a:endParaRPr lang="en-US"/>
          </a:p>
        </p:txBody>
      </p:sp>
    </p:spTree>
    <p:extLst>
      <p:ext uri="{BB962C8B-B14F-4D97-AF65-F5344CB8AC3E}">
        <p14:creationId xmlns:p14="http://schemas.microsoft.com/office/powerpoint/2010/main" val="2380562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8">
            <a:extLst>
              <a:ext uri="{FF2B5EF4-FFF2-40B4-BE49-F238E27FC236}">
                <a16:creationId xmlns:a16="http://schemas.microsoft.com/office/drawing/2014/main" id="{B9250E4D-8A5A-4772-9A6A-F95A5C46563D}"/>
              </a:ext>
            </a:extLst>
          </p:cNvPr>
          <p:cNvSpPr>
            <a:spLocks noChangeArrowheads="1"/>
          </p:cNvSpPr>
          <p:nvPr/>
        </p:nvSpPr>
        <p:spPr bwMode="auto">
          <a:xfrm>
            <a:off x="1524000" y="0"/>
            <a:ext cx="9144000" cy="6858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099" name="Rectangle 56">
            <a:extLst>
              <a:ext uri="{FF2B5EF4-FFF2-40B4-BE49-F238E27FC236}">
                <a16:creationId xmlns:a16="http://schemas.microsoft.com/office/drawing/2014/main" id="{0A45A60F-2216-4E5F-A1D2-24FA2EA4914D}"/>
              </a:ext>
            </a:extLst>
          </p:cNvPr>
          <p:cNvSpPr>
            <a:spLocks noChangeArrowheads="1"/>
          </p:cNvSpPr>
          <p:nvPr/>
        </p:nvSpPr>
        <p:spPr bwMode="auto">
          <a:xfrm>
            <a:off x="1524000" y="0"/>
            <a:ext cx="9144000" cy="6858000"/>
          </a:xfrm>
          <a:prstGeom prst="rect">
            <a:avLst/>
          </a:prstGeom>
          <a:solidFill>
            <a:srgbClr val="FFFF00">
              <a:alpha val="39999"/>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02" name="Rectangle 2">
            <a:extLst>
              <a:ext uri="{FF2B5EF4-FFF2-40B4-BE49-F238E27FC236}">
                <a16:creationId xmlns:a16="http://schemas.microsoft.com/office/drawing/2014/main" id="{6943589C-67EF-4B30-98A6-4856A2BACFE9}"/>
              </a:ext>
            </a:extLst>
          </p:cNvPr>
          <p:cNvSpPr txBox="1">
            <a:spLocks noChangeArrowheads="1"/>
          </p:cNvSpPr>
          <p:nvPr/>
        </p:nvSpPr>
        <p:spPr bwMode="auto">
          <a:xfrm>
            <a:off x="2209800" y="0"/>
            <a:ext cx="7924800" cy="1447800"/>
          </a:xfrm>
          <a:prstGeom prst="rect">
            <a:avLst/>
          </a:prstGeom>
          <a:solidFill>
            <a:srgbClr val="CCFFCC"/>
          </a:solid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Learning</a:t>
            </a:r>
            <a:br>
              <a:rPr kumimoji="0" lang="en-US" altLang="en-US" sz="4800" b="1"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rPr>
              <a:t> </a:t>
            </a:r>
            <a:r>
              <a:rPr kumimoji="0" lang="en-US" altLang="ko-KR" sz="2000" b="0" i="0" u="none" strike="noStrike" kern="1200" cap="none" spc="0" normalizeH="0" baseline="0" noProof="0" dirty="0">
                <a:ln>
                  <a:noFill/>
                </a:ln>
                <a:solidFill>
                  <a:srgbClr val="44546A"/>
                </a:solidFill>
                <a:effectLst/>
                <a:uLnTx/>
                <a:uFillTx/>
                <a:latin typeface="Calibri" panose="020F0502020204030204" pitchFamily="34" charset="0"/>
                <a:ea typeface="굴림" panose="020B0600000101010101" pitchFamily="34" charset="-127"/>
                <a:cs typeface="Arial" panose="020B0604020202020204" pitchFamily="34" charset="0"/>
              </a:rPr>
              <a:t>The process by which experience or practice results in a relatively permanent change in behavior or potential behavior </a:t>
            </a:r>
            <a:endParaRPr kumimoji="0" lang="en-US" altLang="en-US" sz="2000" b="0"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endParaRPr>
          </a:p>
        </p:txBody>
      </p:sp>
      <p:sp>
        <p:nvSpPr>
          <p:cNvPr id="4103" name="Rectangle 4">
            <a:extLst>
              <a:ext uri="{FF2B5EF4-FFF2-40B4-BE49-F238E27FC236}">
                <a16:creationId xmlns:a16="http://schemas.microsoft.com/office/drawing/2014/main" id="{1F27D4AD-3B5A-4495-A7F5-37B80E95F3AD}"/>
              </a:ext>
            </a:extLst>
          </p:cNvPr>
          <p:cNvSpPr>
            <a:spLocks noChangeArrowheads="1"/>
          </p:cNvSpPr>
          <p:nvPr/>
        </p:nvSpPr>
        <p:spPr bwMode="auto">
          <a:xfrm>
            <a:off x="1524000" y="1943100"/>
            <a:ext cx="2743200" cy="3276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Classical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Conditioning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ko-KR" sz="1800" b="0" i="0" u="none" strike="noStrike" kern="1200" cap="none" spc="0" normalizeH="0" baseline="0" noProof="0" dirty="0">
              <a:ln>
                <a:noFill/>
              </a:ln>
              <a:solidFill>
                <a:prstClr val="white"/>
              </a:solidFill>
              <a:effectLst/>
              <a:uLnTx/>
              <a:uFillTx/>
              <a:latin typeface="Calibri" panose="020F0502020204030204"/>
              <a:ea typeface="굴림" panose="020B0600000101010101" pitchFamily="34" charset="-127"/>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1200" cap="none" spc="0" normalizeH="0" baseline="0" noProof="0" dirty="0">
                <a:ln>
                  <a:noFill/>
                </a:ln>
                <a:solidFill>
                  <a:prstClr val="white"/>
                </a:solidFill>
                <a:effectLst/>
                <a:uLnTx/>
                <a:uFillTx/>
                <a:latin typeface="Calibri" panose="020F0502020204030204"/>
                <a:ea typeface="굴림" panose="020B0600000101010101" pitchFamily="34" charset="-127"/>
                <a:cs typeface="Arial" panose="020B0604020202020204" pitchFamily="34" charset="0"/>
              </a:rPr>
              <a:t>When a natural response to one stimulus is altered to </a:t>
            </a:r>
            <a:r>
              <a:rPr lang="en-US" altLang="ko-KR" dirty="0">
                <a:solidFill>
                  <a:prstClr val="white"/>
                </a:solidFill>
                <a:latin typeface="Calibri" panose="020F0502020204030204"/>
                <a:ea typeface="굴림" panose="020B0600000101010101" pitchFamily="34" charset="-127"/>
              </a:rPr>
              <a:t>occur</a:t>
            </a:r>
            <a:r>
              <a:rPr kumimoji="0" lang="en-US" altLang="ko-KR" sz="1800" b="0" i="0" u="none" strike="noStrike" kern="1200" cap="none" spc="0" normalizeH="0" baseline="0" noProof="0" dirty="0">
                <a:ln>
                  <a:noFill/>
                </a:ln>
                <a:solidFill>
                  <a:prstClr val="white"/>
                </a:solidFill>
                <a:effectLst/>
                <a:uLnTx/>
                <a:uFillTx/>
                <a:latin typeface="Calibri" panose="020F0502020204030204"/>
                <a:ea typeface="굴림" panose="020B0600000101010101" pitchFamily="34" charset="-127"/>
                <a:cs typeface="Arial" panose="020B0604020202020204" pitchFamily="34" charset="0"/>
              </a:rPr>
              <a:t> </a:t>
            </a:r>
            <a:r>
              <a:rPr lang="en-US" altLang="ko-KR" dirty="0">
                <a:solidFill>
                  <a:prstClr val="white"/>
                </a:solidFill>
                <a:latin typeface="Calibri" panose="020F0502020204030204"/>
                <a:ea typeface="굴림" panose="020B0600000101010101" pitchFamily="34" charset="-127"/>
              </a:rPr>
              <a:t>with</a:t>
            </a:r>
            <a:r>
              <a:rPr kumimoji="0" lang="en-US" altLang="ko-KR" sz="1800" b="0" i="0" u="none" strike="noStrike" kern="1200" cap="none" spc="0" normalizeH="0" baseline="0" noProof="0" dirty="0">
                <a:ln>
                  <a:noFill/>
                </a:ln>
                <a:solidFill>
                  <a:prstClr val="white"/>
                </a:solidFill>
                <a:effectLst/>
                <a:uLnTx/>
                <a:uFillTx/>
                <a:latin typeface="Calibri" panose="020F0502020204030204"/>
                <a:ea typeface="굴림" panose="020B0600000101010101" pitchFamily="34" charset="-127"/>
                <a:cs typeface="Arial" panose="020B0604020202020204" pitchFamily="34" charset="0"/>
              </a:rPr>
              <a:t> a different, neutral stimulus </a:t>
            </a:r>
            <a:endParaRPr kumimoji="0" lang="en-US" alt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4104" name="Rectangle 5">
            <a:extLst>
              <a:ext uri="{FF2B5EF4-FFF2-40B4-BE49-F238E27FC236}">
                <a16:creationId xmlns:a16="http://schemas.microsoft.com/office/drawing/2014/main" id="{D5E108D6-C429-4B68-B18B-588248A50FDC}"/>
              </a:ext>
            </a:extLst>
          </p:cNvPr>
          <p:cNvSpPr>
            <a:spLocks noChangeArrowheads="1"/>
          </p:cNvSpPr>
          <p:nvPr/>
        </p:nvSpPr>
        <p:spPr bwMode="auto">
          <a:xfrm>
            <a:off x="4800600" y="1905000"/>
            <a:ext cx="2743200" cy="32766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Operant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Conditioning</a:t>
            </a:r>
          </a:p>
          <a:p>
            <a:pPr marL="0" marR="0" lvl="0" indent="0" algn="ctr" defTabSz="914400" rtl="0" eaLnBrk="1" fontAlgn="auto" latinLnBrk="0" hangingPunct="1">
              <a:lnSpc>
                <a:spcPct val="100000"/>
              </a:lnSpc>
              <a:spcBef>
                <a:spcPct val="2000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behaviors are learned to earn rewards or avoid punishments</a:t>
            </a:r>
          </a:p>
          <a:p>
            <a:pPr marL="0" marR="0" lvl="0" indent="0" algn="l" defTabSz="914400" rtl="0" eaLnBrk="1" fontAlgn="auto" latinLnBrk="0" hangingPunct="1">
              <a:lnSpc>
                <a:spcPct val="100000"/>
              </a:lnSpc>
              <a:spcBef>
                <a:spcPct val="20000"/>
              </a:spcBef>
              <a:spcAft>
                <a:spcPts val="0"/>
              </a:spcAft>
              <a:buClrTx/>
              <a:buSzTx/>
              <a:buFontTx/>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05" name="Rectangle 6">
            <a:extLst>
              <a:ext uri="{FF2B5EF4-FFF2-40B4-BE49-F238E27FC236}">
                <a16:creationId xmlns:a16="http://schemas.microsoft.com/office/drawing/2014/main" id="{DAA37651-96F3-4DF0-AE9B-7F7EE6D7A2BF}"/>
              </a:ext>
            </a:extLst>
          </p:cNvPr>
          <p:cNvSpPr>
            <a:spLocks noChangeArrowheads="1"/>
          </p:cNvSpPr>
          <p:nvPr/>
        </p:nvSpPr>
        <p:spPr bwMode="auto">
          <a:xfrm>
            <a:off x="7924800" y="1905000"/>
            <a:ext cx="2743200" cy="32766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Social Cognitive Learning Theory</a:t>
            </a:r>
          </a:p>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Behaviors are learned by observing a model</a:t>
            </a:r>
          </a:p>
          <a:p>
            <a:pPr marL="0" marR="0" lvl="0" indent="0" algn="l" defTabSz="914400" rtl="0" eaLnBrk="1" fontAlgn="auto" latinLnBrk="0" hangingPunct="1">
              <a:lnSpc>
                <a:spcPct val="100000"/>
              </a:lnSpc>
              <a:spcBef>
                <a:spcPct val="20000"/>
              </a:spcBef>
              <a:spcAft>
                <a:spcPts val="0"/>
              </a:spcAft>
              <a:buClrTx/>
              <a:buSzTx/>
              <a:buFontTx/>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4106" name="AutoShape 7">
            <a:extLst>
              <a:ext uri="{FF2B5EF4-FFF2-40B4-BE49-F238E27FC236}">
                <a16:creationId xmlns:a16="http://schemas.microsoft.com/office/drawing/2014/main" id="{893983C7-BC90-40F9-AADD-E4C0781EF351}"/>
              </a:ext>
            </a:extLst>
          </p:cNvPr>
          <p:cNvCxnSpPr>
            <a:cxnSpLocks noChangeShapeType="1"/>
            <a:stCxn id="4102" idx="2"/>
            <a:endCxn id="4103" idx="0"/>
          </p:cNvCxnSpPr>
          <p:nvPr/>
        </p:nvCxnSpPr>
        <p:spPr bwMode="auto">
          <a:xfrm rot="5400000">
            <a:off x="4286250" y="57150"/>
            <a:ext cx="495300" cy="3276600"/>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07" name="AutoShape 8">
            <a:extLst>
              <a:ext uri="{FF2B5EF4-FFF2-40B4-BE49-F238E27FC236}">
                <a16:creationId xmlns:a16="http://schemas.microsoft.com/office/drawing/2014/main" id="{639B9E6F-2531-4C1B-BB5C-3B72F413E76A}"/>
              </a:ext>
            </a:extLst>
          </p:cNvPr>
          <p:cNvCxnSpPr>
            <a:cxnSpLocks noChangeShapeType="1"/>
            <a:stCxn id="4102" idx="2"/>
            <a:endCxn id="4104" idx="0"/>
          </p:cNvCxnSpPr>
          <p:nvPr/>
        </p:nvCxnSpPr>
        <p:spPr bwMode="auto">
          <a:xfrm>
            <a:off x="6172200" y="1447800"/>
            <a:ext cx="0" cy="45720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08" name="AutoShape 9">
            <a:extLst>
              <a:ext uri="{FF2B5EF4-FFF2-40B4-BE49-F238E27FC236}">
                <a16:creationId xmlns:a16="http://schemas.microsoft.com/office/drawing/2014/main" id="{BB664F67-8001-4B86-80BD-A749265710BA}"/>
              </a:ext>
            </a:extLst>
          </p:cNvPr>
          <p:cNvCxnSpPr>
            <a:cxnSpLocks noChangeShapeType="1"/>
            <a:stCxn id="4102" idx="2"/>
            <a:endCxn id="4105" idx="0"/>
          </p:cNvCxnSpPr>
          <p:nvPr/>
        </p:nvCxnSpPr>
        <p:spPr bwMode="auto">
          <a:xfrm rot="16200000" flipH="1">
            <a:off x="7505700" y="114300"/>
            <a:ext cx="457200" cy="3124200"/>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Rectangle 18">
            <a:extLst>
              <a:ext uri="{FF2B5EF4-FFF2-40B4-BE49-F238E27FC236}">
                <a16:creationId xmlns:a16="http://schemas.microsoft.com/office/drawing/2014/main" id="{6849EF0C-60F2-4D62-9FA0-BDC56C807C27}"/>
              </a:ext>
            </a:extLst>
          </p:cNvPr>
          <p:cNvSpPr/>
          <p:nvPr/>
        </p:nvSpPr>
        <p:spPr>
          <a:xfrm>
            <a:off x="1524000" y="5182754"/>
            <a:ext cx="2743200" cy="419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Pavlov and Watson</a:t>
            </a:r>
          </a:p>
        </p:txBody>
      </p:sp>
      <p:sp>
        <p:nvSpPr>
          <p:cNvPr id="4110" name="Rectangle 5">
            <a:extLst>
              <a:ext uri="{FF2B5EF4-FFF2-40B4-BE49-F238E27FC236}">
                <a16:creationId xmlns:a16="http://schemas.microsoft.com/office/drawing/2014/main" id="{425AA1B3-0B2E-47EA-B07E-1A525AF94F50}"/>
              </a:ext>
            </a:extLst>
          </p:cNvPr>
          <p:cNvSpPr>
            <a:spLocks noChangeArrowheads="1"/>
          </p:cNvSpPr>
          <p:nvPr/>
        </p:nvSpPr>
        <p:spPr bwMode="auto">
          <a:xfrm>
            <a:off x="4800600" y="5181600"/>
            <a:ext cx="2743200" cy="4191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B.F. Skinner</a:t>
            </a:r>
          </a:p>
        </p:txBody>
      </p:sp>
      <p:sp>
        <p:nvSpPr>
          <p:cNvPr id="4111" name="Rectangle 6">
            <a:extLst>
              <a:ext uri="{FF2B5EF4-FFF2-40B4-BE49-F238E27FC236}">
                <a16:creationId xmlns:a16="http://schemas.microsoft.com/office/drawing/2014/main" id="{7B65B44C-8E12-4175-B894-E607E25CB5A0}"/>
              </a:ext>
            </a:extLst>
          </p:cNvPr>
          <p:cNvSpPr>
            <a:spLocks noChangeArrowheads="1"/>
          </p:cNvSpPr>
          <p:nvPr/>
        </p:nvSpPr>
        <p:spPr bwMode="auto">
          <a:xfrm>
            <a:off x="7924800" y="5181600"/>
            <a:ext cx="2743200" cy="4191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Albert Bandura</a:t>
            </a:r>
          </a:p>
        </p:txBody>
      </p:sp>
      <p:sp>
        <p:nvSpPr>
          <p:cNvPr id="22" name="Rectangle 21">
            <a:extLst>
              <a:ext uri="{FF2B5EF4-FFF2-40B4-BE49-F238E27FC236}">
                <a16:creationId xmlns:a16="http://schemas.microsoft.com/office/drawing/2014/main" id="{4731A341-B8EC-4BA5-8641-63C7E0540CDC}"/>
              </a:ext>
            </a:extLst>
          </p:cNvPr>
          <p:cNvSpPr/>
          <p:nvPr/>
        </p:nvSpPr>
        <p:spPr>
          <a:xfrm>
            <a:off x="1524000" y="5600700"/>
            <a:ext cx="2743200" cy="876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UCS, UCR, NS, CS, CR</a:t>
            </a:r>
          </a:p>
        </p:txBody>
      </p:sp>
      <p:sp>
        <p:nvSpPr>
          <p:cNvPr id="4113" name="Rectangle 5">
            <a:extLst>
              <a:ext uri="{FF2B5EF4-FFF2-40B4-BE49-F238E27FC236}">
                <a16:creationId xmlns:a16="http://schemas.microsoft.com/office/drawing/2014/main" id="{2A8A3A3C-8111-4D80-B1E9-61BFA2B045AF}"/>
              </a:ext>
            </a:extLst>
          </p:cNvPr>
          <p:cNvSpPr>
            <a:spLocks noChangeArrowheads="1"/>
          </p:cNvSpPr>
          <p:nvPr/>
        </p:nvSpPr>
        <p:spPr bwMode="auto">
          <a:xfrm>
            <a:off x="4800600" y="5573714"/>
            <a:ext cx="2743200" cy="903287"/>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Reinforcement and Punishment</a:t>
            </a:r>
          </a:p>
        </p:txBody>
      </p:sp>
      <p:sp>
        <p:nvSpPr>
          <p:cNvPr id="4114" name="Rectangle 6">
            <a:extLst>
              <a:ext uri="{FF2B5EF4-FFF2-40B4-BE49-F238E27FC236}">
                <a16:creationId xmlns:a16="http://schemas.microsoft.com/office/drawing/2014/main" id="{A83DCA03-077E-4F3C-87C5-5EB0D41481F2}"/>
              </a:ext>
            </a:extLst>
          </p:cNvPr>
          <p:cNvSpPr>
            <a:spLocks noChangeArrowheads="1"/>
          </p:cNvSpPr>
          <p:nvPr/>
        </p:nvSpPr>
        <p:spPr bwMode="auto">
          <a:xfrm>
            <a:off x="7924800" y="5605464"/>
            <a:ext cx="2743200" cy="871537"/>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Modeling and Vicarious Learning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46" name="Rectangle 2">
            <a:extLst>
              <a:ext uri="{FF2B5EF4-FFF2-40B4-BE49-F238E27FC236}">
                <a16:creationId xmlns:a16="http://schemas.microsoft.com/office/drawing/2014/main" id="{2BC9D35E-7161-4DC3-B49C-83D4C2EDDBC8}"/>
              </a:ext>
            </a:extLst>
          </p:cNvPr>
          <p:cNvSpPr>
            <a:spLocks noGrp="1" noChangeArrowheads="1"/>
          </p:cNvSpPr>
          <p:nvPr>
            <p:ph type="title"/>
          </p:nvPr>
        </p:nvSpPr>
        <p:spPr>
          <a:xfrm>
            <a:off x="349623" y="451722"/>
            <a:ext cx="3881717" cy="1198780"/>
          </a:xfrm>
          <a:noFill/>
          <a:ln w="19050">
            <a:solidFill>
              <a:schemeClr val="bg1"/>
            </a:solidFill>
          </a:ln>
        </p:spPr>
        <p:txBody>
          <a:bodyPr vert="horz" wrap="square" lIns="91440" tIns="45720" rIns="91440" bIns="45720" rtlCol="0" anchor="ctr">
            <a:normAutofit/>
          </a:bodyPr>
          <a:lstStyle/>
          <a:p>
            <a:pPr algn="ctr"/>
            <a:r>
              <a:rPr lang="en-US" altLang="en-US" b="1" kern="1200" dirty="0">
                <a:solidFill>
                  <a:schemeClr val="bg1"/>
                </a:solidFill>
                <a:latin typeface="+mn-lt"/>
                <a:ea typeface="+mj-ea"/>
                <a:cs typeface="+mj-cs"/>
              </a:rPr>
              <a:t>Classical Conditioning</a:t>
            </a:r>
          </a:p>
        </p:txBody>
      </p:sp>
      <p:sp>
        <p:nvSpPr>
          <p:cNvPr id="6147" name="Rectangle 3">
            <a:extLst>
              <a:ext uri="{FF2B5EF4-FFF2-40B4-BE49-F238E27FC236}">
                <a16:creationId xmlns:a16="http://schemas.microsoft.com/office/drawing/2014/main" id="{796643CF-741C-4120-88F4-03AF44BDAD43}"/>
              </a:ext>
            </a:extLst>
          </p:cNvPr>
          <p:cNvSpPr>
            <a:spLocks noGrp="1" noChangeArrowheads="1"/>
          </p:cNvSpPr>
          <p:nvPr>
            <p:ph type="body" sz="half" idx="2"/>
          </p:nvPr>
        </p:nvSpPr>
        <p:spPr>
          <a:xfrm>
            <a:off x="349623" y="2182906"/>
            <a:ext cx="3881717" cy="3254188"/>
          </a:xfrm>
        </p:spPr>
        <p:txBody>
          <a:bodyPr vert="horz" lIns="91440" tIns="45720" rIns="91440" bIns="45720" rtlCol="0">
            <a:normAutofit fontScale="92500" lnSpcReduction="10000"/>
          </a:bodyPr>
          <a:lstStyle/>
          <a:p>
            <a:r>
              <a:rPr lang="en-US" altLang="en-US" sz="2000" dirty="0">
                <a:solidFill>
                  <a:schemeClr val="bg1"/>
                </a:solidFill>
              </a:rPr>
              <a:t>Learn by association</a:t>
            </a:r>
          </a:p>
          <a:p>
            <a:endParaRPr lang="en-US" altLang="en-US" sz="2000" b="1" dirty="0">
              <a:solidFill>
                <a:schemeClr val="bg1"/>
              </a:solidFill>
            </a:endParaRPr>
          </a:p>
          <a:p>
            <a:r>
              <a:rPr lang="en-US" altLang="en-US" sz="2000" b="1" dirty="0">
                <a:solidFill>
                  <a:schemeClr val="bg1"/>
                </a:solidFill>
              </a:rPr>
              <a:t>Associate</a:t>
            </a:r>
            <a:r>
              <a:rPr lang="en-US" altLang="en-US" sz="2000" dirty="0">
                <a:solidFill>
                  <a:schemeClr val="bg1"/>
                </a:solidFill>
              </a:rPr>
              <a:t> involuntary response with a new stimulus</a:t>
            </a:r>
          </a:p>
          <a:p>
            <a:endParaRPr lang="en-US" altLang="en-US" sz="2000" dirty="0">
              <a:solidFill>
                <a:schemeClr val="bg1"/>
              </a:solidFill>
            </a:endParaRPr>
          </a:p>
          <a:p>
            <a:r>
              <a:rPr lang="en-US" altLang="en-US" sz="2000" dirty="0">
                <a:solidFill>
                  <a:schemeClr val="bg1"/>
                </a:solidFill>
              </a:rPr>
              <a:t>Previously the stimulus meant nothing.</a:t>
            </a:r>
          </a:p>
          <a:p>
            <a:endParaRPr lang="en-US" altLang="en-US" sz="2000" dirty="0">
              <a:solidFill>
                <a:schemeClr val="bg1"/>
              </a:solidFill>
            </a:endParaRPr>
          </a:p>
          <a:p>
            <a:r>
              <a:rPr lang="en-US" altLang="en-US" sz="2000" dirty="0">
                <a:solidFill>
                  <a:schemeClr val="bg1"/>
                </a:solidFill>
              </a:rPr>
              <a:t>Now it means something </a:t>
            </a:r>
            <a:r>
              <a:rPr lang="en-US" altLang="en-US" sz="2000" b="1" dirty="0">
                <a:solidFill>
                  <a:schemeClr val="bg1"/>
                </a:solidFill>
              </a:rPr>
              <a:t>IS ABOUT TO HAPPEN</a:t>
            </a:r>
            <a:r>
              <a:rPr lang="en-US" altLang="en-US" sz="2000" dirty="0">
                <a:solidFill>
                  <a:schemeClr val="bg1"/>
                </a:solidFill>
              </a:rPr>
              <a:t>.</a:t>
            </a:r>
          </a:p>
        </p:txBody>
      </p:sp>
      <p:pic>
        <p:nvPicPr>
          <p:cNvPr id="4" name="Content Placeholder 3">
            <a:extLst>
              <a:ext uri="{FF2B5EF4-FFF2-40B4-BE49-F238E27FC236}">
                <a16:creationId xmlns:a16="http://schemas.microsoft.com/office/drawing/2014/main" id="{8F01DA16-EB6F-4588-A9CD-2D8AEE5DEE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1512404"/>
            <a:ext cx="6250769" cy="36723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615BE92B-5771-4881-9FC9-92519F429D43}"/>
              </a:ext>
            </a:extLst>
          </p:cNvPr>
          <p:cNvSpPr>
            <a:spLocks noGrp="1" noChangeArrowheads="1"/>
          </p:cNvSpPr>
          <p:nvPr>
            <p:ph type="title"/>
          </p:nvPr>
        </p:nvSpPr>
        <p:spPr>
          <a:xfrm>
            <a:off x="707011" y="4502330"/>
            <a:ext cx="10765410" cy="898905"/>
          </a:xfrm>
        </p:spPr>
        <p:txBody>
          <a:bodyPr vert="horz" lIns="91440" tIns="45720" rIns="91440" bIns="45720" rtlCol="0" anchor="b">
            <a:normAutofit fontScale="90000"/>
          </a:bodyPr>
          <a:lstStyle/>
          <a:p>
            <a:pPr algn="ctr"/>
            <a:r>
              <a:rPr lang="en-US" altLang="en-US" sz="6000" b="1" dirty="0">
                <a:latin typeface="+mn-lt"/>
              </a:rPr>
              <a:t>Ivan Pavlov</a:t>
            </a:r>
          </a:p>
        </p:txBody>
      </p:sp>
      <p:sp>
        <p:nvSpPr>
          <p:cNvPr id="16387" name="Rectangle 3">
            <a:extLst>
              <a:ext uri="{FF2B5EF4-FFF2-40B4-BE49-F238E27FC236}">
                <a16:creationId xmlns:a16="http://schemas.microsoft.com/office/drawing/2014/main" id="{AA286615-F612-4635-A945-6BB80EE410F0}"/>
              </a:ext>
            </a:extLst>
          </p:cNvPr>
          <p:cNvSpPr>
            <a:spLocks noGrp="1" noChangeArrowheads="1"/>
          </p:cNvSpPr>
          <p:nvPr>
            <p:ph type="body" sz="half" idx="2"/>
          </p:nvPr>
        </p:nvSpPr>
        <p:spPr>
          <a:xfrm>
            <a:off x="1497337" y="5500541"/>
            <a:ext cx="9426806" cy="1121790"/>
          </a:xfrm>
        </p:spPr>
        <p:txBody>
          <a:bodyPr vert="horz" lIns="91440" tIns="45720" rIns="91440" bIns="45720" rtlCol="0">
            <a:normAutofit/>
          </a:bodyPr>
          <a:lstStyle/>
          <a:p>
            <a:pPr algn="ctr"/>
            <a:r>
              <a:rPr lang="en-US" altLang="en-US" sz="2400" dirty="0"/>
              <a:t>Russian physiologist known for his work in classical conditioning.</a:t>
            </a:r>
          </a:p>
          <a:p>
            <a:pPr algn="ctr"/>
            <a:r>
              <a:rPr lang="en-US" altLang="en-US" sz="2400" dirty="0"/>
              <a:t>(</a:t>
            </a:r>
            <a:r>
              <a:rPr lang="en-US" altLang="en-US" sz="2400" dirty="0" err="1"/>
              <a:t>Pavolv’s</a:t>
            </a:r>
            <a:r>
              <a:rPr lang="en-US" altLang="en-US" sz="2400" dirty="0"/>
              <a:t> Dogs)</a:t>
            </a:r>
          </a:p>
        </p:txBody>
      </p:sp>
      <p:pic>
        <p:nvPicPr>
          <p:cNvPr id="6" name="Picture 5" descr="A group of people posing for a photo&#10;&#10;Description automatically generated">
            <a:extLst>
              <a:ext uri="{FF2B5EF4-FFF2-40B4-BE49-F238E27FC236}">
                <a16:creationId xmlns:a16="http://schemas.microsoft.com/office/drawing/2014/main" id="{65569FA6-BCB1-40FD-8CCB-426FCCE04786}"/>
              </a:ext>
            </a:extLst>
          </p:cNvPr>
          <p:cNvPicPr>
            <a:picLocks noChangeAspect="1"/>
          </p:cNvPicPr>
          <p:nvPr/>
        </p:nvPicPr>
        <p:blipFill rotWithShape="1">
          <a:blip r:embed="rId2">
            <a:extLst>
              <a:ext uri="{28A0092B-C50C-407E-A947-70E740481C1C}">
                <a14:useLocalDpi xmlns:a14="http://schemas.microsoft.com/office/drawing/2010/main" val="0"/>
              </a:ext>
            </a:extLst>
          </a:blip>
          <a:srcRect l="1557" r="18182" b="2"/>
          <a:stretch/>
        </p:blipFill>
        <p:spPr>
          <a:xfrm>
            <a:off x="321734" y="409530"/>
            <a:ext cx="5458816" cy="3808668"/>
          </a:xfrm>
          <a:prstGeom prst="rect">
            <a:avLst/>
          </a:prstGeom>
        </p:spPr>
      </p:pic>
      <p:cxnSp>
        <p:nvCxnSpPr>
          <p:cNvPr id="16389" name="Straight Connector 135">
            <a:extLst>
              <a:ext uri="{FF2B5EF4-FFF2-40B4-BE49-F238E27FC236}">
                <a16:creationId xmlns:a16="http://schemas.microsoft.com/office/drawing/2014/main" id="{3D83F26F-C55B-4A92-9AFF-4894D14E27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253414"/>
            <a:ext cx="0" cy="21209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Content Placeholder 3" descr="A dog looking at the camera&#10;&#10;Description automatically generated">
            <a:extLst>
              <a:ext uri="{FF2B5EF4-FFF2-40B4-BE49-F238E27FC236}">
                <a16:creationId xmlns:a16="http://schemas.microsoft.com/office/drawing/2014/main" id="{A51E08EF-0879-4329-A96B-B3956775338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4314"/>
          <a:stretch/>
        </p:blipFill>
        <p:spPr>
          <a:xfrm>
            <a:off x="6411450" y="409847"/>
            <a:ext cx="5458813" cy="3808035"/>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CAE5DF61-01EC-4B0E-B0CA-516F49BEB136}"/>
              </a:ext>
            </a:extLst>
          </p:cNvPr>
          <p:cNvSpPr>
            <a:spLocks noGrp="1" noChangeArrowheads="1"/>
          </p:cNvSpPr>
          <p:nvPr>
            <p:ph type="title"/>
          </p:nvPr>
        </p:nvSpPr>
        <p:spPr>
          <a:xfrm>
            <a:off x="707010" y="4715435"/>
            <a:ext cx="10765410" cy="1676400"/>
          </a:xfrm>
        </p:spPr>
        <p:txBody>
          <a:bodyPr vert="horz" lIns="91440" tIns="45720" rIns="91440" bIns="45720" rtlCol="0" anchor="b">
            <a:normAutofit fontScale="90000"/>
          </a:bodyPr>
          <a:lstStyle/>
          <a:p>
            <a:pPr algn="ctr"/>
            <a:r>
              <a:rPr lang="en-US" altLang="en-US" sz="4000" b="1" dirty="0">
                <a:latin typeface="+mn-lt"/>
              </a:rPr>
              <a:t>John B. Watson</a:t>
            </a:r>
            <a:br>
              <a:rPr lang="en-US" altLang="en-US" sz="4000" b="1" dirty="0">
                <a:latin typeface="+mn-lt"/>
              </a:rPr>
            </a:br>
            <a:br>
              <a:rPr lang="en-US" altLang="en-US" sz="4000" b="1" dirty="0">
                <a:latin typeface="+mn-lt"/>
              </a:rPr>
            </a:br>
            <a:r>
              <a:rPr lang="en-US" altLang="en-US" sz="2700" dirty="0">
                <a:latin typeface="+mn-lt"/>
              </a:rPr>
              <a:t>American psychologist who established school of behaviorism.  </a:t>
            </a:r>
            <a:br>
              <a:rPr lang="en-US" altLang="en-US" sz="2700" dirty="0">
                <a:latin typeface="+mn-lt"/>
              </a:rPr>
            </a:br>
            <a:r>
              <a:rPr lang="en-US" altLang="en-US" sz="2700" dirty="0">
                <a:latin typeface="+mn-lt"/>
              </a:rPr>
              <a:t>He did the “Little Albert” experiment.</a:t>
            </a:r>
          </a:p>
        </p:txBody>
      </p:sp>
      <p:pic>
        <p:nvPicPr>
          <p:cNvPr id="18439" name="Picture 7" descr="4559862181_1e2b8aa7ec">
            <a:extLst>
              <a:ext uri="{FF2B5EF4-FFF2-40B4-BE49-F238E27FC236}">
                <a16:creationId xmlns:a16="http://schemas.microsoft.com/office/drawing/2014/main" id="{5DF855C8-06C0-4F4A-B08C-A7B5B4BC7F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181" y="532925"/>
            <a:ext cx="5458816" cy="3561877"/>
          </a:xfrm>
          <a:prstGeom prst="rect">
            <a:avLst/>
          </a:prstGeom>
          <a:noFill/>
          <a:extLst>
            <a:ext uri="{909E8E84-426E-40DD-AFC4-6F175D3DCCD1}">
              <a14:hiddenFill xmlns:a14="http://schemas.microsoft.com/office/drawing/2010/main">
                <a:solidFill>
                  <a:srgbClr val="FFFFFF"/>
                </a:solidFill>
              </a14:hiddenFill>
            </a:ext>
          </a:extLst>
        </p:spPr>
      </p:pic>
      <p:cxnSp>
        <p:nvCxnSpPr>
          <p:cNvPr id="18441" name="Straight Connector 76">
            <a:extLst>
              <a:ext uri="{FF2B5EF4-FFF2-40B4-BE49-F238E27FC236}">
                <a16:creationId xmlns:a16="http://schemas.microsoft.com/office/drawing/2014/main" id="{3D83F26F-C55B-4A92-9AFF-4894D14E27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253414"/>
            <a:ext cx="0" cy="21209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8437" name="Picture 5" descr="19bd50b98416aa0e65f51f04180c493e">
            <a:extLst>
              <a:ext uri="{FF2B5EF4-FFF2-40B4-BE49-F238E27FC236}">
                <a16:creationId xmlns:a16="http://schemas.microsoft.com/office/drawing/2014/main" id="{DD5EF878-D70F-44A0-976C-39A89695B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112" y="378515"/>
            <a:ext cx="2988194" cy="3984259"/>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ell phone screen with text&#10;&#10;Description automatically generated">
            <a:extLst>
              <a:ext uri="{FF2B5EF4-FFF2-40B4-BE49-F238E27FC236}">
                <a16:creationId xmlns:a16="http://schemas.microsoft.com/office/drawing/2014/main" id="{64DB91FC-1562-4AF8-9A3E-ADEA10C14F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6" y="643467"/>
            <a:ext cx="7428088" cy="5571066"/>
          </a:xfrm>
          <a:prstGeom prst="rect">
            <a:avLst/>
          </a:prstGeom>
        </p:spPr>
      </p:pic>
    </p:spTree>
    <p:extLst>
      <p:ext uri="{BB962C8B-B14F-4D97-AF65-F5344CB8AC3E}">
        <p14:creationId xmlns:p14="http://schemas.microsoft.com/office/powerpoint/2010/main" val="2538602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B1CD6B2E-9BA1-4B83-91C1-38EC2FB04159}"/>
              </a:ext>
            </a:extLst>
          </p:cNvPr>
          <p:cNvSpPr>
            <a:spLocks noGrp="1" noChangeArrowheads="1"/>
          </p:cNvSpPr>
          <p:nvPr>
            <p:ph type="title"/>
          </p:nvPr>
        </p:nvSpPr>
        <p:spPr>
          <a:xfrm>
            <a:off x="838200" y="365125"/>
            <a:ext cx="10515600" cy="930275"/>
          </a:xfrm>
        </p:spPr>
        <p:txBody>
          <a:bodyPr>
            <a:normAutofit/>
          </a:bodyPr>
          <a:lstStyle/>
          <a:p>
            <a:pPr algn="ctr"/>
            <a:r>
              <a:rPr lang="en-US" altLang="en-US" b="1" dirty="0">
                <a:latin typeface="+mn-lt"/>
              </a:rPr>
              <a:t>Classical Conditioning Examples</a:t>
            </a:r>
          </a:p>
        </p:txBody>
      </p:sp>
      <p:pic>
        <p:nvPicPr>
          <p:cNvPr id="15366" name="Picture 6" descr="hqdefault">
            <a:extLst>
              <a:ext uri="{FF2B5EF4-FFF2-40B4-BE49-F238E27FC236}">
                <a16:creationId xmlns:a16="http://schemas.microsoft.com/office/drawing/2014/main" id="{D019AEA3-AC2A-43C0-9FEA-D63287F03D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3268" y="1522879"/>
            <a:ext cx="41148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scaryeasterbunny1111">
            <a:extLst>
              <a:ext uri="{FF2B5EF4-FFF2-40B4-BE49-F238E27FC236}">
                <a16:creationId xmlns:a16="http://schemas.microsoft.com/office/drawing/2014/main" id="{A5EEE803-8D8F-43AE-B6C4-E1E0D5B2F9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1868" y="1460369"/>
            <a:ext cx="2662238" cy="3657600"/>
          </a:xfrm>
          <a:prstGeom prst="rect">
            <a:avLst/>
          </a:prstGeom>
          <a:noFill/>
          <a:extLst>
            <a:ext uri="{909E8E84-426E-40DD-AFC4-6F175D3DCCD1}">
              <a14:hiddenFill xmlns:a14="http://schemas.microsoft.com/office/drawing/2010/main">
                <a:solidFill>
                  <a:srgbClr val="FFFFFF"/>
                </a:solidFill>
              </a14:hiddenFill>
            </a:ext>
          </a:extLst>
        </p:spPr>
      </p:pic>
      <p:sp>
        <p:nvSpPr>
          <p:cNvPr id="15369" name="Rectangle 9">
            <a:extLst>
              <a:ext uri="{FF2B5EF4-FFF2-40B4-BE49-F238E27FC236}">
                <a16:creationId xmlns:a16="http://schemas.microsoft.com/office/drawing/2014/main" id="{FB31400B-BF0B-4D4D-9DD6-C071C1288DFA}"/>
              </a:ext>
            </a:extLst>
          </p:cNvPr>
          <p:cNvSpPr>
            <a:spLocks noChangeArrowheads="1"/>
          </p:cNvSpPr>
          <p:nvPr/>
        </p:nvSpPr>
        <p:spPr bwMode="auto">
          <a:xfrm>
            <a:off x="1112227" y="5028719"/>
            <a:ext cx="4945588" cy="1169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4400">
                <a:solidFill>
                  <a:schemeClr val="tx2"/>
                </a:solidFill>
                <a:latin typeface="Calibri" panose="020F0502020204030204" pitchFamily="34" charset="0"/>
                <a:cs typeface="Arial" panose="020B0604020202020204" pitchFamily="34" charset="0"/>
              </a:defRPr>
            </a:lvl1pPr>
            <a:lvl2pPr eaLnBrk="0" hangingPunct="0">
              <a:defRPr sz="4400">
                <a:solidFill>
                  <a:schemeClr val="tx2"/>
                </a:solidFill>
                <a:latin typeface="Calibri" panose="020F0502020204030204" pitchFamily="34" charset="0"/>
                <a:cs typeface="Arial" panose="020B0604020202020204" pitchFamily="34" charset="0"/>
              </a:defRPr>
            </a:lvl2pPr>
            <a:lvl3pPr eaLnBrk="0" hangingPunct="0">
              <a:defRPr sz="4400">
                <a:solidFill>
                  <a:schemeClr val="tx2"/>
                </a:solidFill>
                <a:latin typeface="Calibri" panose="020F0502020204030204" pitchFamily="34" charset="0"/>
                <a:cs typeface="Arial" panose="020B0604020202020204" pitchFamily="34" charset="0"/>
              </a:defRPr>
            </a:lvl3pPr>
            <a:lvl4pPr eaLnBrk="0" hangingPunct="0">
              <a:defRPr sz="4400">
                <a:solidFill>
                  <a:schemeClr val="tx2"/>
                </a:solidFill>
                <a:latin typeface="Calibri" panose="020F0502020204030204" pitchFamily="34" charset="0"/>
                <a:cs typeface="Arial" panose="020B0604020202020204" pitchFamily="34" charset="0"/>
              </a:defRPr>
            </a:lvl4pPr>
            <a:lvl5pPr eaLnBrk="0" hangingPunct="0">
              <a:defRPr sz="4400">
                <a:solidFill>
                  <a:schemeClr val="tx2"/>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rPr>
              <a:t>After the attacks, cats become a conditioned stimulus (CS) for pain causing fear when the child sees cats.</a:t>
            </a:r>
          </a:p>
        </p:txBody>
      </p:sp>
      <p:sp>
        <p:nvSpPr>
          <p:cNvPr id="15370" name="Rectangle 10">
            <a:extLst>
              <a:ext uri="{FF2B5EF4-FFF2-40B4-BE49-F238E27FC236}">
                <a16:creationId xmlns:a16="http://schemas.microsoft.com/office/drawing/2014/main" id="{A0A9DD44-0A6A-471E-ACE7-0FB4614BA861}"/>
              </a:ext>
            </a:extLst>
          </p:cNvPr>
          <p:cNvSpPr>
            <a:spLocks noChangeArrowheads="1"/>
          </p:cNvSpPr>
          <p:nvPr/>
        </p:nvSpPr>
        <p:spPr bwMode="auto">
          <a:xfrm>
            <a:off x="7143751" y="5299677"/>
            <a:ext cx="3612247" cy="1243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4400">
                <a:solidFill>
                  <a:schemeClr val="tx2"/>
                </a:solidFill>
                <a:latin typeface="Calibri" panose="020F0502020204030204" pitchFamily="34" charset="0"/>
                <a:cs typeface="Arial" panose="020B0604020202020204" pitchFamily="34" charset="0"/>
              </a:defRPr>
            </a:lvl1pPr>
            <a:lvl2pPr eaLnBrk="0" hangingPunct="0">
              <a:defRPr sz="4400">
                <a:solidFill>
                  <a:schemeClr val="tx2"/>
                </a:solidFill>
                <a:latin typeface="Calibri" panose="020F0502020204030204" pitchFamily="34" charset="0"/>
                <a:cs typeface="Arial" panose="020B0604020202020204" pitchFamily="34" charset="0"/>
              </a:defRPr>
            </a:lvl2pPr>
            <a:lvl3pPr eaLnBrk="0" hangingPunct="0">
              <a:defRPr sz="4400">
                <a:solidFill>
                  <a:schemeClr val="tx2"/>
                </a:solidFill>
                <a:latin typeface="Calibri" panose="020F0502020204030204" pitchFamily="34" charset="0"/>
                <a:cs typeface="Arial" panose="020B0604020202020204" pitchFamily="34" charset="0"/>
              </a:defRPr>
            </a:lvl3pPr>
            <a:lvl4pPr eaLnBrk="0" hangingPunct="0">
              <a:defRPr sz="4400">
                <a:solidFill>
                  <a:schemeClr val="tx2"/>
                </a:solidFill>
                <a:latin typeface="Calibri" panose="020F0502020204030204" pitchFamily="34" charset="0"/>
                <a:cs typeface="Arial" panose="020B0604020202020204" pitchFamily="34" charset="0"/>
              </a:defRPr>
            </a:lvl4pPr>
            <a:lvl5pPr eaLnBrk="0" hangingPunct="0">
              <a:defRPr sz="4400">
                <a:solidFill>
                  <a:schemeClr val="tx2"/>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rPr>
              <a:t>After this botched photo, 6 ft bunny becomes CS for someone trying to capture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887A00C0-4166-4BAA-85D7-7849080F6681}"/>
              </a:ext>
            </a:extLst>
          </p:cNvPr>
          <p:cNvSpPr>
            <a:spLocks noGrp="1" noChangeArrowheads="1"/>
          </p:cNvSpPr>
          <p:nvPr>
            <p:ph type="title"/>
          </p:nvPr>
        </p:nvSpPr>
        <p:spPr>
          <a:xfrm>
            <a:off x="838200" y="499596"/>
            <a:ext cx="10515600" cy="872004"/>
          </a:xfrm>
        </p:spPr>
        <p:txBody>
          <a:bodyPr>
            <a:normAutofit/>
          </a:bodyPr>
          <a:lstStyle/>
          <a:p>
            <a:pPr algn="ctr"/>
            <a:r>
              <a:rPr lang="en-US" altLang="en-US" b="1" dirty="0">
                <a:latin typeface="+mn-lt"/>
              </a:rPr>
              <a:t>Classical Conditioning Examples</a:t>
            </a:r>
          </a:p>
        </p:txBody>
      </p:sp>
      <p:sp>
        <p:nvSpPr>
          <p:cNvPr id="13316" name="Rectangle 4">
            <a:extLst>
              <a:ext uri="{FF2B5EF4-FFF2-40B4-BE49-F238E27FC236}">
                <a16:creationId xmlns:a16="http://schemas.microsoft.com/office/drawing/2014/main" id="{6C305D9F-461D-4A1C-8E40-C51745D77F93}"/>
              </a:ext>
            </a:extLst>
          </p:cNvPr>
          <p:cNvSpPr>
            <a:spLocks noChangeArrowheads="1"/>
          </p:cNvSpPr>
          <p:nvPr/>
        </p:nvSpPr>
        <p:spPr bwMode="auto">
          <a:xfrm>
            <a:off x="6324600" y="1371600"/>
            <a:ext cx="4343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4400">
                <a:solidFill>
                  <a:schemeClr val="tx2"/>
                </a:solidFill>
                <a:latin typeface="Calibri" panose="020F0502020204030204" pitchFamily="34" charset="0"/>
                <a:cs typeface="Arial" panose="020B0604020202020204" pitchFamily="34" charset="0"/>
              </a:defRPr>
            </a:lvl1pPr>
            <a:lvl2pPr eaLnBrk="0" hangingPunct="0">
              <a:defRPr sz="4400">
                <a:solidFill>
                  <a:schemeClr val="tx2"/>
                </a:solidFill>
                <a:latin typeface="Calibri" panose="020F0502020204030204" pitchFamily="34" charset="0"/>
                <a:cs typeface="Arial" panose="020B0604020202020204" pitchFamily="34" charset="0"/>
              </a:defRPr>
            </a:lvl2pPr>
            <a:lvl3pPr eaLnBrk="0" hangingPunct="0">
              <a:defRPr sz="4400">
                <a:solidFill>
                  <a:schemeClr val="tx2"/>
                </a:solidFill>
                <a:latin typeface="Calibri" panose="020F0502020204030204" pitchFamily="34" charset="0"/>
                <a:cs typeface="Arial" panose="020B0604020202020204" pitchFamily="34" charset="0"/>
              </a:defRPr>
            </a:lvl3pPr>
            <a:lvl4pPr eaLnBrk="0" hangingPunct="0">
              <a:defRPr sz="4400">
                <a:solidFill>
                  <a:schemeClr val="tx2"/>
                </a:solidFill>
                <a:latin typeface="Calibri" panose="020F0502020204030204" pitchFamily="34" charset="0"/>
                <a:cs typeface="Arial" panose="020B0604020202020204" pitchFamily="34" charset="0"/>
              </a:defRPr>
            </a:lvl4pPr>
            <a:lvl5pPr eaLnBrk="0" hangingPunct="0">
              <a:defRPr sz="4400">
                <a:solidFill>
                  <a:schemeClr val="tx2"/>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4000" b="0"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rPr>
              <a:t>Taste Aversion</a:t>
            </a:r>
          </a:p>
        </p:txBody>
      </p:sp>
      <p:pic>
        <p:nvPicPr>
          <p:cNvPr id="13318" name="Picture 6" descr="brocolli">
            <a:extLst>
              <a:ext uri="{FF2B5EF4-FFF2-40B4-BE49-F238E27FC236}">
                <a16:creationId xmlns:a16="http://schemas.microsoft.com/office/drawing/2014/main" id="{77BAF4E3-E031-41A9-A052-38BC2BF908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707777"/>
            <a:ext cx="3276600" cy="3276600"/>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woman-refusing-to-eat">
            <a:extLst>
              <a:ext uri="{FF2B5EF4-FFF2-40B4-BE49-F238E27FC236}">
                <a16:creationId xmlns:a16="http://schemas.microsoft.com/office/drawing/2014/main" id="{5F84F07B-1061-4D18-A320-9C54BCEB42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742638"/>
            <a:ext cx="3733800" cy="2371725"/>
          </a:xfrm>
          <a:prstGeom prst="rect">
            <a:avLst/>
          </a:prstGeom>
          <a:noFill/>
          <a:extLst>
            <a:ext uri="{909E8E84-426E-40DD-AFC4-6F175D3DCCD1}">
              <a14:hiddenFill xmlns:a14="http://schemas.microsoft.com/office/drawing/2010/main">
                <a:solidFill>
                  <a:srgbClr val="FFFFFF"/>
                </a:solidFill>
              </a14:hiddenFill>
            </a:ext>
          </a:extLst>
        </p:spPr>
      </p:pic>
      <p:sp>
        <p:nvSpPr>
          <p:cNvPr id="13321" name="Rectangle 9">
            <a:extLst>
              <a:ext uri="{FF2B5EF4-FFF2-40B4-BE49-F238E27FC236}">
                <a16:creationId xmlns:a16="http://schemas.microsoft.com/office/drawing/2014/main" id="{57B092DB-D305-4213-A6E8-6FB7F3C007FA}"/>
              </a:ext>
            </a:extLst>
          </p:cNvPr>
          <p:cNvSpPr>
            <a:spLocks noChangeArrowheads="1"/>
          </p:cNvSpPr>
          <p:nvPr/>
        </p:nvSpPr>
        <p:spPr bwMode="auto">
          <a:xfrm>
            <a:off x="1483659" y="5114363"/>
            <a:ext cx="4397187" cy="1371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4400">
                <a:solidFill>
                  <a:schemeClr val="tx2"/>
                </a:solidFill>
                <a:latin typeface="Calibri" panose="020F0502020204030204" pitchFamily="34" charset="0"/>
                <a:cs typeface="Arial" panose="020B0604020202020204" pitchFamily="34" charset="0"/>
              </a:defRPr>
            </a:lvl1pPr>
            <a:lvl2pPr eaLnBrk="0" hangingPunct="0">
              <a:defRPr sz="4400">
                <a:solidFill>
                  <a:schemeClr val="tx2"/>
                </a:solidFill>
                <a:latin typeface="Calibri" panose="020F0502020204030204" pitchFamily="34" charset="0"/>
                <a:cs typeface="Arial" panose="020B0604020202020204" pitchFamily="34" charset="0"/>
              </a:defRPr>
            </a:lvl2pPr>
            <a:lvl3pPr eaLnBrk="0" hangingPunct="0">
              <a:defRPr sz="4400">
                <a:solidFill>
                  <a:schemeClr val="tx2"/>
                </a:solidFill>
                <a:latin typeface="Calibri" panose="020F0502020204030204" pitchFamily="34" charset="0"/>
                <a:cs typeface="Arial" panose="020B0604020202020204" pitchFamily="34" charset="0"/>
              </a:defRPr>
            </a:lvl3pPr>
            <a:lvl4pPr eaLnBrk="0" hangingPunct="0">
              <a:defRPr sz="4400">
                <a:solidFill>
                  <a:schemeClr val="tx2"/>
                </a:solidFill>
                <a:latin typeface="Calibri" panose="020F0502020204030204" pitchFamily="34" charset="0"/>
                <a:cs typeface="Arial" panose="020B0604020202020204" pitchFamily="34" charset="0"/>
              </a:defRPr>
            </a:lvl4pPr>
            <a:lvl5pPr eaLnBrk="0" hangingPunct="0">
              <a:defRPr sz="4400">
                <a:solidFill>
                  <a:schemeClr val="tx2"/>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lang="en-US" altLang="en-US" sz="2400" dirty="0">
                <a:solidFill>
                  <a:prstClr val="black"/>
                </a:solidFill>
              </a:rPr>
              <a:t>If you get sick after eating</a:t>
            </a:r>
            <a:r>
              <a:rPr kumimoji="0" lang="en-US"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you associate the food with getting sick. </a:t>
            </a:r>
            <a:r>
              <a:rPr lang="en-US" altLang="en-US" sz="2400" dirty="0">
                <a:solidFill>
                  <a:prstClr val="black"/>
                </a:solidFill>
              </a:rPr>
              <a:t> You may not try that food again.</a:t>
            </a:r>
            <a:endParaRPr kumimoji="0" lang="en-US"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8359E71-4FBB-4E60-83FB-34BC47FAE7FD}"/>
              </a:ext>
            </a:extLst>
          </p:cNvPr>
          <p:cNvSpPr>
            <a:spLocks noGrp="1" noChangeArrowheads="1"/>
          </p:cNvSpPr>
          <p:nvPr>
            <p:ph type="title"/>
          </p:nvPr>
        </p:nvSpPr>
        <p:spPr/>
        <p:txBody>
          <a:bodyPr>
            <a:normAutofit/>
          </a:bodyPr>
          <a:lstStyle/>
          <a:p>
            <a:pPr algn="ctr"/>
            <a:r>
              <a:rPr lang="en-US" altLang="en-US" b="1" dirty="0">
                <a:latin typeface="+mn-lt"/>
              </a:rPr>
              <a:t>Classical Conditioning Examples</a:t>
            </a:r>
          </a:p>
        </p:txBody>
      </p:sp>
      <p:pic>
        <p:nvPicPr>
          <p:cNvPr id="12293" name="Picture 5" descr="t53">
            <a:extLst>
              <a:ext uri="{FF2B5EF4-FFF2-40B4-BE49-F238E27FC236}">
                <a16:creationId xmlns:a16="http://schemas.microsoft.com/office/drawing/2014/main" id="{170E19EE-2EBE-493D-B544-8BF10ABAC7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521" y="3145071"/>
            <a:ext cx="4381500" cy="2809875"/>
          </a:xfrm>
          <a:prstGeom prst="rect">
            <a:avLst/>
          </a:prstGeom>
          <a:noFill/>
          <a:extLst>
            <a:ext uri="{909E8E84-426E-40DD-AFC4-6F175D3DCCD1}">
              <a14:hiddenFill xmlns:a14="http://schemas.microsoft.com/office/drawing/2010/main">
                <a:solidFill>
                  <a:srgbClr val="FFFFFF"/>
                </a:solidFill>
              </a14:hiddenFill>
            </a:ext>
          </a:extLst>
        </p:spPr>
      </p:pic>
      <p:pic>
        <p:nvPicPr>
          <p:cNvPr id="12295" name="Picture 7" descr="Molson ran this ad in Cosmo, a women's magazine, to convince women their man should be allowed to drink his Molson...I bet his girlfriend unlocked the fridge AND opened the beer for him! Good boys wear sweaters, hold puppies, and need a woman's permission to drink beer. #notbuyingit">
            <a:extLst>
              <a:ext uri="{FF2B5EF4-FFF2-40B4-BE49-F238E27FC236}">
                <a16:creationId xmlns:a16="http://schemas.microsoft.com/office/drawing/2014/main" id="{01B37C7B-B0FE-4B13-A4FE-D469E6F8FA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7365" y="2858528"/>
            <a:ext cx="2452688"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2297" name="Picture 9" descr="Jack Daniels Girls | Jack-Daniels-Sexy-Girl-4-T-Shirt-Beer-Fridge-Tool-Box-Locker-Man-Cave ...">
            <a:extLst>
              <a:ext uri="{FF2B5EF4-FFF2-40B4-BE49-F238E27FC236}">
                <a16:creationId xmlns:a16="http://schemas.microsoft.com/office/drawing/2014/main" id="{CEF4CCFD-DEF4-4548-880B-C7499E0EA0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2783" y="3232805"/>
            <a:ext cx="1576388" cy="2209800"/>
          </a:xfrm>
          <a:prstGeom prst="rect">
            <a:avLst/>
          </a:prstGeom>
          <a:noFill/>
          <a:extLst>
            <a:ext uri="{909E8E84-426E-40DD-AFC4-6F175D3DCCD1}">
              <a14:hiddenFill xmlns:a14="http://schemas.microsoft.com/office/drawing/2010/main">
                <a:solidFill>
                  <a:srgbClr val="FFFFFF"/>
                </a:solidFill>
              </a14:hiddenFill>
            </a:ext>
          </a:extLst>
        </p:spPr>
      </p:pic>
      <p:sp>
        <p:nvSpPr>
          <p:cNvPr id="12298" name="Rectangle 10">
            <a:extLst>
              <a:ext uri="{FF2B5EF4-FFF2-40B4-BE49-F238E27FC236}">
                <a16:creationId xmlns:a16="http://schemas.microsoft.com/office/drawing/2014/main" id="{C5B96139-AF74-4549-92FA-4E1A0852054F}"/>
              </a:ext>
            </a:extLst>
          </p:cNvPr>
          <p:cNvSpPr>
            <a:spLocks noChangeArrowheads="1"/>
          </p:cNvSpPr>
          <p:nvPr/>
        </p:nvSpPr>
        <p:spPr bwMode="auto">
          <a:xfrm>
            <a:off x="6315636" y="1690688"/>
            <a:ext cx="4343400" cy="644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4400">
                <a:solidFill>
                  <a:schemeClr val="tx2"/>
                </a:solidFill>
                <a:latin typeface="Calibri" panose="020F0502020204030204" pitchFamily="34" charset="0"/>
                <a:cs typeface="Arial" panose="020B0604020202020204" pitchFamily="34" charset="0"/>
              </a:defRPr>
            </a:lvl1pPr>
            <a:lvl2pPr eaLnBrk="0" hangingPunct="0">
              <a:defRPr sz="4400">
                <a:solidFill>
                  <a:schemeClr val="tx2"/>
                </a:solidFill>
                <a:latin typeface="Calibri" panose="020F0502020204030204" pitchFamily="34" charset="0"/>
                <a:cs typeface="Arial" panose="020B0604020202020204" pitchFamily="34" charset="0"/>
              </a:defRPr>
            </a:lvl2pPr>
            <a:lvl3pPr eaLnBrk="0" hangingPunct="0">
              <a:defRPr sz="4400">
                <a:solidFill>
                  <a:schemeClr val="tx2"/>
                </a:solidFill>
                <a:latin typeface="Calibri" panose="020F0502020204030204" pitchFamily="34" charset="0"/>
                <a:cs typeface="Arial" panose="020B0604020202020204" pitchFamily="34" charset="0"/>
              </a:defRPr>
            </a:lvl3pPr>
            <a:lvl4pPr eaLnBrk="0" hangingPunct="0">
              <a:defRPr sz="4400">
                <a:solidFill>
                  <a:schemeClr val="tx2"/>
                </a:solidFill>
                <a:latin typeface="Calibri" panose="020F0502020204030204" pitchFamily="34" charset="0"/>
                <a:cs typeface="Arial" panose="020B0604020202020204" pitchFamily="34" charset="0"/>
              </a:defRPr>
            </a:lvl4pPr>
            <a:lvl5pPr eaLnBrk="0" hangingPunct="0">
              <a:defRPr sz="4400">
                <a:solidFill>
                  <a:schemeClr val="tx2"/>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Using sex to sell</a:t>
            </a:r>
          </a:p>
        </p:txBody>
      </p:sp>
      <p:sp>
        <p:nvSpPr>
          <p:cNvPr id="12299" name="Rectangle 11">
            <a:extLst>
              <a:ext uri="{FF2B5EF4-FFF2-40B4-BE49-F238E27FC236}">
                <a16:creationId xmlns:a16="http://schemas.microsoft.com/office/drawing/2014/main" id="{09F82EF3-5123-48DD-BF1D-15281BDFA4A9}"/>
              </a:ext>
            </a:extLst>
          </p:cNvPr>
          <p:cNvSpPr>
            <a:spLocks noChangeArrowheads="1"/>
          </p:cNvSpPr>
          <p:nvPr/>
        </p:nvSpPr>
        <p:spPr bwMode="auto">
          <a:xfrm>
            <a:off x="1010771" y="1557618"/>
            <a:ext cx="4191000" cy="132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4400">
                <a:solidFill>
                  <a:schemeClr val="tx2"/>
                </a:solidFill>
                <a:latin typeface="Calibri" panose="020F0502020204030204" pitchFamily="34" charset="0"/>
                <a:cs typeface="Arial" panose="020B0604020202020204" pitchFamily="34" charset="0"/>
              </a:defRPr>
            </a:lvl1pPr>
            <a:lvl2pPr eaLnBrk="0" hangingPunct="0">
              <a:defRPr sz="4400">
                <a:solidFill>
                  <a:schemeClr val="tx2"/>
                </a:solidFill>
                <a:latin typeface="Calibri" panose="020F0502020204030204" pitchFamily="34" charset="0"/>
                <a:cs typeface="Arial" panose="020B0604020202020204" pitchFamily="34" charset="0"/>
              </a:defRPr>
            </a:lvl2pPr>
            <a:lvl3pPr eaLnBrk="0" hangingPunct="0">
              <a:defRPr sz="4400">
                <a:solidFill>
                  <a:schemeClr val="tx2"/>
                </a:solidFill>
                <a:latin typeface="Calibri" panose="020F0502020204030204" pitchFamily="34" charset="0"/>
                <a:cs typeface="Arial" panose="020B0604020202020204" pitchFamily="34" charset="0"/>
              </a:defRPr>
            </a:lvl3pPr>
            <a:lvl4pPr eaLnBrk="0" hangingPunct="0">
              <a:defRPr sz="4400">
                <a:solidFill>
                  <a:schemeClr val="tx2"/>
                </a:solidFill>
                <a:latin typeface="Calibri" panose="020F0502020204030204" pitchFamily="34" charset="0"/>
                <a:cs typeface="Arial" panose="020B0604020202020204" pitchFamily="34" charset="0"/>
              </a:defRPr>
            </a:lvl4pPr>
            <a:lvl5pPr eaLnBrk="0" hangingPunct="0">
              <a:defRPr sz="4400">
                <a:solidFill>
                  <a:schemeClr val="tx2"/>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rPr>
              <a:t>Show products with sexual imagery to elicit positive response for product alone.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 name="Rectangle 142">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7" name="Picture 146">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266" name="Rectangle 2">
            <a:extLst>
              <a:ext uri="{FF2B5EF4-FFF2-40B4-BE49-F238E27FC236}">
                <a16:creationId xmlns:a16="http://schemas.microsoft.com/office/drawing/2014/main" id="{6838F64B-155A-4A31-B358-DB241E061DD1}"/>
              </a:ext>
            </a:extLst>
          </p:cNvPr>
          <p:cNvSpPr>
            <a:spLocks noGrp="1" noChangeArrowheads="1"/>
          </p:cNvSpPr>
          <p:nvPr>
            <p:ph type="title"/>
          </p:nvPr>
        </p:nvSpPr>
        <p:spPr>
          <a:xfrm>
            <a:off x="640079" y="2053641"/>
            <a:ext cx="3669161" cy="2760098"/>
          </a:xfrm>
        </p:spPr>
        <p:txBody>
          <a:bodyPr>
            <a:normAutofit/>
          </a:bodyPr>
          <a:lstStyle/>
          <a:p>
            <a:r>
              <a:rPr lang="en-US" altLang="en-US" b="1">
                <a:solidFill>
                  <a:srgbClr val="FFFFFF"/>
                </a:solidFill>
                <a:latin typeface="+mn-lt"/>
              </a:rPr>
              <a:t>Classical Conditioning: Key Terms</a:t>
            </a:r>
          </a:p>
        </p:txBody>
      </p:sp>
      <p:sp>
        <p:nvSpPr>
          <p:cNvPr id="11267" name="Rectangle 3">
            <a:extLst>
              <a:ext uri="{FF2B5EF4-FFF2-40B4-BE49-F238E27FC236}">
                <a16:creationId xmlns:a16="http://schemas.microsoft.com/office/drawing/2014/main" id="{47D1FB59-322F-42FB-8594-E5D933B32794}"/>
              </a:ext>
            </a:extLst>
          </p:cNvPr>
          <p:cNvSpPr>
            <a:spLocks noGrp="1" noChangeArrowheads="1"/>
          </p:cNvSpPr>
          <p:nvPr>
            <p:ph type="body" idx="1"/>
          </p:nvPr>
        </p:nvSpPr>
        <p:spPr>
          <a:xfrm>
            <a:off x="6090574" y="463296"/>
            <a:ext cx="5306084" cy="5839968"/>
          </a:xfrm>
        </p:spPr>
        <p:txBody>
          <a:bodyPr anchor="ctr">
            <a:normAutofit/>
          </a:bodyPr>
          <a:lstStyle/>
          <a:p>
            <a:pPr marL="0" indent="0">
              <a:buNone/>
            </a:pPr>
            <a:r>
              <a:rPr lang="en-US" altLang="ko-KR" sz="1700" b="1" dirty="0">
                <a:solidFill>
                  <a:srgbClr val="000000"/>
                </a:solidFill>
                <a:ea typeface="굴림" panose="020B0600000101010101" pitchFamily="34" charset="-127"/>
              </a:rPr>
              <a:t>Unconditioned Stimulus</a:t>
            </a:r>
            <a:r>
              <a:rPr lang="en-US" altLang="ko-KR" sz="1700" dirty="0">
                <a:solidFill>
                  <a:srgbClr val="000000"/>
                </a:solidFill>
                <a:ea typeface="굴림" panose="020B0600000101010101" pitchFamily="34" charset="-127"/>
              </a:rPr>
              <a:t> (US) – A stimulus that causes an organism to respond in a specific way (ex. food)</a:t>
            </a:r>
          </a:p>
          <a:p>
            <a:pPr marL="0" indent="0">
              <a:buNone/>
            </a:pPr>
            <a:endParaRPr lang="en-US" altLang="ko-KR" sz="1700" b="1" dirty="0">
              <a:solidFill>
                <a:srgbClr val="000000"/>
              </a:solidFill>
              <a:ea typeface="굴림" panose="020B0600000101010101" pitchFamily="34" charset="-127"/>
            </a:endParaRPr>
          </a:p>
          <a:p>
            <a:pPr marL="0" indent="0">
              <a:buNone/>
            </a:pPr>
            <a:r>
              <a:rPr lang="en-US" altLang="ko-KR" sz="1700" b="1" dirty="0">
                <a:solidFill>
                  <a:srgbClr val="000000"/>
                </a:solidFill>
                <a:ea typeface="굴림" panose="020B0600000101010101" pitchFamily="34" charset="-127"/>
              </a:rPr>
              <a:t>Unconditioned Response</a:t>
            </a:r>
            <a:r>
              <a:rPr lang="en-US" altLang="ko-KR" sz="1700" dirty="0">
                <a:solidFill>
                  <a:srgbClr val="000000"/>
                </a:solidFill>
                <a:ea typeface="굴림" panose="020B0600000101010101" pitchFamily="34" charset="-127"/>
              </a:rPr>
              <a:t> (UR) – A response that takes place in an organism whenever a UCS occurs (ex. salivate)</a:t>
            </a:r>
          </a:p>
          <a:p>
            <a:pPr marL="0" indent="0">
              <a:buNone/>
            </a:pPr>
            <a:endParaRPr lang="en-US" altLang="ko-KR" sz="1700" b="1" dirty="0">
              <a:solidFill>
                <a:srgbClr val="000000"/>
              </a:solidFill>
              <a:ea typeface="굴림" panose="020B0600000101010101" pitchFamily="34" charset="-127"/>
            </a:endParaRPr>
          </a:p>
          <a:p>
            <a:pPr marL="0" indent="0">
              <a:buNone/>
            </a:pPr>
            <a:r>
              <a:rPr lang="en-US" altLang="ko-KR" sz="1700" b="1" dirty="0">
                <a:solidFill>
                  <a:srgbClr val="000000"/>
                </a:solidFill>
                <a:ea typeface="굴림" panose="020B0600000101010101" pitchFamily="34" charset="-127"/>
              </a:rPr>
              <a:t>Neutral Stimulus</a:t>
            </a:r>
            <a:r>
              <a:rPr lang="en-US" altLang="ko-KR" sz="1700" dirty="0">
                <a:solidFill>
                  <a:srgbClr val="000000"/>
                </a:solidFill>
                <a:ea typeface="굴림" panose="020B0600000101010101" pitchFamily="34" charset="-127"/>
              </a:rPr>
              <a:t> (NS) – Something that normally elicits no response (ex. bell sound)</a:t>
            </a:r>
            <a:endParaRPr lang="en-US" altLang="ko-KR" sz="1700" b="1" dirty="0">
              <a:solidFill>
                <a:srgbClr val="000000"/>
              </a:solidFill>
              <a:ea typeface="굴림" panose="020B0600000101010101" pitchFamily="34" charset="-127"/>
            </a:endParaRPr>
          </a:p>
          <a:p>
            <a:pPr marL="0" indent="0">
              <a:buNone/>
            </a:pPr>
            <a:endParaRPr lang="en-US" altLang="ko-KR" sz="1700" b="1" dirty="0">
              <a:solidFill>
                <a:srgbClr val="000000"/>
              </a:solidFill>
              <a:ea typeface="굴림" panose="020B0600000101010101" pitchFamily="34" charset="-127"/>
            </a:endParaRPr>
          </a:p>
          <a:p>
            <a:pPr marL="0" indent="0">
              <a:buNone/>
            </a:pPr>
            <a:r>
              <a:rPr lang="en-US" altLang="ko-KR" sz="1700" b="1" dirty="0">
                <a:solidFill>
                  <a:srgbClr val="000000"/>
                </a:solidFill>
                <a:ea typeface="굴림" panose="020B0600000101010101" pitchFamily="34" charset="-127"/>
              </a:rPr>
              <a:t>Conditioned Stimulus </a:t>
            </a:r>
            <a:r>
              <a:rPr lang="en-US" altLang="ko-KR" sz="1700" dirty="0">
                <a:solidFill>
                  <a:srgbClr val="000000"/>
                </a:solidFill>
                <a:ea typeface="굴림" panose="020B0600000101010101" pitchFamily="34" charset="-127"/>
              </a:rPr>
              <a:t>(CS) – A previously neutral stimulus (NS) that is paired with an unconditioned stimulus and eventually produces the desired response when presented alone. (ex. bell sound)</a:t>
            </a:r>
          </a:p>
          <a:p>
            <a:pPr marL="0" indent="0">
              <a:buNone/>
            </a:pPr>
            <a:endParaRPr lang="en-US" altLang="ko-KR" sz="1700" b="1" dirty="0">
              <a:solidFill>
                <a:srgbClr val="000000"/>
              </a:solidFill>
              <a:ea typeface="굴림" panose="020B0600000101010101" pitchFamily="34" charset="-127"/>
            </a:endParaRPr>
          </a:p>
          <a:p>
            <a:pPr marL="0" indent="0">
              <a:buNone/>
            </a:pPr>
            <a:r>
              <a:rPr lang="en-US" altLang="ko-KR" sz="1700" b="1" dirty="0">
                <a:solidFill>
                  <a:srgbClr val="000000"/>
                </a:solidFill>
                <a:ea typeface="굴림" panose="020B0600000101010101" pitchFamily="34" charset="-127"/>
              </a:rPr>
              <a:t>Conditioned Response</a:t>
            </a:r>
            <a:r>
              <a:rPr lang="en-US" altLang="ko-KR" sz="1700" dirty="0">
                <a:solidFill>
                  <a:srgbClr val="000000"/>
                </a:solidFill>
                <a:ea typeface="굴림" panose="020B0600000101010101" pitchFamily="34" charset="-127"/>
              </a:rPr>
              <a:t> (CR) – The learned response to a previously neutral stimulus. (ex. salivate from bell sound)</a:t>
            </a:r>
          </a:p>
          <a:p>
            <a:endParaRPr lang="en-US" altLang="en-US" sz="1700" dirty="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B8878DF4-5D87-445B-819D-E31698C9390C}"/>
              </a:ext>
            </a:extLst>
          </p:cNvPr>
          <p:cNvSpPr>
            <a:spLocks noGrp="1" noChangeArrowheads="1"/>
          </p:cNvSpPr>
          <p:nvPr>
            <p:ph type="title"/>
          </p:nvPr>
        </p:nvSpPr>
        <p:spPr/>
        <p:txBody>
          <a:bodyPr/>
          <a:lstStyle/>
          <a:p>
            <a:pPr algn="ctr"/>
            <a:r>
              <a:rPr lang="en-US" altLang="en-US" b="1" dirty="0">
                <a:latin typeface="+mn-lt"/>
              </a:rPr>
              <a:t>Neutral Stimulus</a:t>
            </a:r>
          </a:p>
        </p:txBody>
      </p:sp>
      <p:sp>
        <p:nvSpPr>
          <p:cNvPr id="57347" name="Rectangle 3">
            <a:extLst>
              <a:ext uri="{FF2B5EF4-FFF2-40B4-BE49-F238E27FC236}">
                <a16:creationId xmlns:a16="http://schemas.microsoft.com/office/drawing/2014/main" id="{89569C7B-FD2A-41F4-8836-5ED0E4CA20E6}"/>
              </a:ext>
            </a:extLst>
          </p:cNvPr>
          <p:cNvSpPr>
            <a:spLocks noGrp="1" noChangeArrowheads="1"/>
          </p:cNvSpPr>
          <p:nvPr>
            <p:ph type="body" idx="1"/>
          </p:nvPr>
        </p:nvSpPr>
        <p:spPr/>
        <p:txBody>
          <a:bodyPr/>
          <a:lstStyle/>
          <a:p>
            <a:pPr marL="0" indent="0">
              <a:buNone/>
            </a:pPr>
            <a:r>
              <a:rPr lang="en-US" altLang="en-US" dirty="0"/>
              <a:t>A stimulus that does not naturally cause a response.  </a:t>
            </a:r>
          </a:p>
          <a:p>
            <a:pPr marL="0" indent="0">
              <a:buNone/>
            </a:pPr>
            <a:r>
              <a:rPr lang="en-US" altLang="en-US" dirty="0"/>
              <a:t>It will become the CS.</a:t>
            </a:r>
          </a:p>
          <a:p>
            <a:pPr marL="0" indent="0" algn="ctr">
              <a:buNone/>
            </a:pPr>
            <a:endParaRPr lang="en-US" altLang="en-US" dirty="0"/>
          </a:p>
        </p:txBody>
      </p:sp>
      <p:pic>
        <p:nvPicPr>
          <p:cNvPr id="3" name="Picture 2" descr="A picture containing text, animal, mammal&#10;&#10;Description automatically generated">
            <a:extLst>
              <a:ext uri="{FF2B5EF4-FFF2-40B4-BE49-F238E27FC236}">
                <a16:creationId xmlns:a16="http://schemas.microsoft.com/office/drawing/2014/main" id="{A2628B47-B991-4E68-824E-35147095D1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4517" y="2632933"/>
            <a:ext cx="5114925" cy="30861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8370" name="Rectangle 2">
            <a:extLst>
              <a:ext uri="{FF2B5EF4-FFF2-40B4-BE49-F238E27FC236}">
                <a16:creationId xmlns:a16="http://schemas.microsoft.com/office/drawing/2014/main" id="{F55A2342-0C00-460B-99EE-D13E1E7843AC}"/>
              </a:ext>
            </a:extLst>
          </p:cNvPr>
          <p:cNvSpPr>
            <a:spLocks noGrp="1" noChangeArrowheads="1"/>
          </p:cNvSpPr>
          <p:nvPr>
            <p:ph type="title"/>
          </p:nvPr>
        </p:nvSpPr>
        <p:spPr>
          <a:xfrm>
            <a:off x="643467" y="697584"/>
            <a:ext cx="3363974" cy="1136126"/>
          </a:xfrm>
          <a:noFill/>
          <a:ln w="19050">
            <a:solidFill>
              <a:schemeClr val="bg1"/>
            </a:solidFill>
          </a:ln>
        </p:spPr>
        <p:txBody>
          <a:bodyPr vert="horz" wrap="square" lIns="91440" tIns="45720" rIns="91440" bIns="45720" rtlCol="0" anchor="ctr">
            <a:normAutofit/>
          </a:bodyPr>
          <a:lstStyle/>
          <a:p>
            <a:pPr algn="ctr"/>
            <a:r>
              <a:rPr lang="en-US" altLang="en-US" sz="4400" b="1" kern="1200">
                <a:solidFill>
                  <a:schemeClr val="bg1"/>
                </a:solidFill>
                <a:latin typeface="+mn-lt"/>
                <a:ea typeface="+mj-ea"/>
                <a:cs typeface="+mj-cs"/>
              </a:rPr>
              <a:t>Pairing</a:t>
            </a:r>
            <a:endParaRPr lang="en-US" altLang="en-US" sz="4400" b="1" kern="1200" dirty="0">
              <a:solidFill>
                <a:schemeClr val="bg1"/>
              </a:solidFill>
              <a:latin typeface="+mn-lt"/>
              <a:ea typeface="+mj-ea"/>
              <a:cs typeface="+mj-cs"/>
            </a:endParaRPr>
          </a:p>
        </p:txBody>
      </p:sp>
      <p:sp>
        <p:nvSpPr>
          <p:cNvPr id="58371" name="Rectangle 3">
            <a:extLst>
              <a:ext uri="{FF2B5EF4-FFF2-40B4-BE49-F238E27FC236}">
                <a16:creationId xmlns:a16="http://schemas.microsoft.com/office/drawing/2014/main" id="{48F0A4DC-FFFA-410A-9A9C-899ADBB7BF24}"/>
              </a:ext>
            </a:extLst>
          </p:cNvPr>
          <p:cNvSpPr>
            <a:spLocks noGrp="1" noChangeArrowheads="1"/>
          </p:cNvSpPr>
          <p:nvPr>
            <p:ph type="body" sz="half" idx="2"/>
          </p:nvPr>
        </p:nvSpPr>
        <p:spPr>
          <a:xfrm>
            <a:off x="320511" y="2638044"/>
            <a:ext cx="4006392" cy="3415622"/>
          </a:xfrm>
        </p:spPr>
        <p:txBody>
          <a:bodyPr vert="horz" lIns="91440" tIns="45720" rIns="91440" bIns="45720" rtlCol="0">
            <a:normAutofit fontScale="92500" lnSpcReduction="10000"/>
          </a:bodyPr>
          <a:lstStyle/>
          <a:p>
            <a:r>
              <a:rPr lang="en-US" altLang="en-US" sz="2800">
                <a:solidFill>
                  <a:schemeClr val="bg1"/>
                </a:solidFill>
              </a:rPr>
              <a:t>Presenting the NS and the US together multiple times.</a:t>
            </a:r>
          </a:p>
          <a:p>
            <a:endParaRPr lang="en-US" altLang="en-US" sz="2800">
              <a:solidFill>
                <a:schemeClr val="bg1"/>
              </a:solidFill>
            </a:endParaRPr>
          </a:p>
          <a:p>
            <a:r>
              <a:rPr lang="en-US" altLang="en-US" sz="2800">
                <a:solidFill>
                  <a:schemeClr val="bg1"/>
                </a:solidFill>
              </a:rPr>
              <a:t>When </a:t>
            </a:r>
            <a:r>
              <a:rPr lang="en-US" altLang="en-US" sz="2800" u="sng">
                <a:solidFill>
                  <a:schemeClr val="bg1"/>
                </a:solidFill>
              </a:rPr>
              <a:t>acquisition</a:t>
            </a:r>
            <a:r>
              <a:rPr lang="en-US" altLang="en-US" sz="2800">
                <a:solidFill>
                  <a:schemeClr val="bg1"/>
                </a:solidFill>
              </a:rPr>
              <a:t> occurs, the NS becomes the CS.</a:t>
            </a:r>
          </a:p>
          <a:p>
            <a:endParaRPr lang="en-US" altLang="en-US" sz="2800">
              <a:solidFill>
                <a:schemeClr val="bg1"/>
              </a:solidFill>
            </a:endParaRPr>
          </a:p>
          <a:p>
            <a:r>
              <a:rPr lang="en-US" altLang="en-US" sz="2800">
                <a:solidFill>
                  <a:schemeClr val="bg1"/>
                </a:solidFill>
              </a:rPr>
              <a:t>Most effective when NS is presented shortly before US</a:t>
            </a:r>
            <a:endParaRPr lang="en-US" altLang="en-US" sz="2800" dirty="0">
              <a:solidFill>
                <a:schemeClr val="bg1"/>
              </a:solidFill>
            </a:endParaRPr>
          </a:p>
        </p:txBody>
      </p:sp>
      <p:sp>
        <p:nvSpPr>
          <p:cNvPr id="58375" name="AutoShape 7" descr="9k=">
            <a:extLst>
              <a:ext uri="{FF2B5EF4-FFF2-40B4-BE49-F238E27FC236}">
                <a16:creationId xmlns:a16="http://schemas.microsoft.com/office/drawing/2014/main" id="{A58914AD-5858-4250-B388-BACE50AE3A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US"/>
          </a:p>
        </p:txBody>
      </p:sp>
      <p:pic>
        <p:nvPicPr>
          <p:cNvPr id="5" name="Content Placeholder 4" descr="Diagram&#10;&#10;Description automatically generated">
            <a:extLst>
              <a:ext uri="{FF2B5EF4-FFF2-40B4-BE49-F238E27FC236}">
                <a16:creationId xmlns:a16="http://schemas.microsoft.com/office/drawing/2014/main" id="{20116E1F-F11B-491B-9285-19CB64DC96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4296" y="1124373"/>
            <a:ext cx="7388690" cy="4687147"/>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56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A close up of text on a white background&#10;&#10;Description automatically generated">
            <a:extLst>
              <a:ext uri="{FF2B5EF4-FFF2-40B4-BE49-F238E27FC236}">
                <a16:creationId xmlns:a16="http://schemas.microsoft.com/office/drawing/2014/main" id="{73B54195-10EB-4A87-A0B8-70F8DBC924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6" y="643467"/>
            <a:ext cx="7428088" cy="5571066"/>
          </a:xfrm>
          <a:prstGeom prst="rect">
            <a:avLst/>
          </a:prstGeom>
        </p:spPr>
      </p:pic>
    </p:spTree>
    <p:extLst>
      <p:ext uri="{BB962C8B-B14F-4D97-AF65-F5344CB8AC3E}">
        <p14:creationId xmlns:p14="http://schemas.microsoft.com/office/powerpoint/2010/main" val="3765556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B2DF1B98-0F8F-4F97-8486-064753FE77EE}"/>
              </a:ext>
            </a:extLst>
          </p:cNvPr>
          <p:cNvSpPr>
            <a:spLocks noGrp="1" noChangeArrowheads="1"/>
          </p:cNvSpPr>
          <p:nvPr>
            <p:ph type="title"/>
          </p:nvPr>
        </p:nvSpPr>
        <p:spPr>
          <a:xfrm>
            <a:off x="642996" y="4571216"/>
            <a:ext cx="10906008" cy="1115415"/>
          </a:xfrm>
        </p:spPr>
        <p:txBody>
          <a:bodyPr vert="horz" lIns="91440" tIns="45720" rIns="91440" bIns="45720" rtlCol="0" anchor="b">
            <a:normAutofit/>
          </a:bodyPr>
          <a:lstStyle/>
          <a:p>
            <a:pPr algn="ctr"/>
            <a:r>
              <a:rPr lang="en-US" altLang="en-US" sz="6000" b="1" dirty="0">
                <a:latin typeface="+mn-lt"/>
              </a:rPr>
              <a:t>Generalization</a:t>
            </a:r>
          </a:p>
        </p:txBody>
      </p:sp>
      <p:sp>
        <p:nvSpPr>
          <p:cNvPr id="64515" name="Rectangle 3">
            <a:extLst>
              <a:ext uri="{FF2B5EF4-FFF2-40B4-BE49-F238E27FC236}">
                <a16:creationId xmlns:a16="http://schemas.microsoft.com/office/drawing/2014/main" id="{2D2FD352-D0E2-4ABC-9500-BC3206E9859B}"/>
              </a:ext>
            </a:extLst>
          </p:cNvPr>
          <p:cNvSpPr>
            <a:spLocks noGrp="1" noChangeArrowheads="1"/>
          </p:cNvSpPr>
          <p:nvPr>
            <p:ph type="body" idx="1"/>
          </p:nvPr>
        </p:nvSpPr>
        <p:spPr>
          <a:xfrm>
            <a:off x="642996" y="5859140"/>
            <a:ext cx="10906008" cy="497210"/>
          </a:xfrm>
        </p:spPr>
        <p:txBody>
          <a:bodyPr vert="horz" lIns="91440" tIns="45720" rIns="91440" bIns="45720" rtlCol="0">
            <a:normAutofit/>
          </a:bodyPr>
          <a:lstStyle/>
          <a:p>
            <a:pPr marL="0" indent="0" algn="ctr">
              <a:buNone/>
            </a:pPr>
            <a:r>
              <a:rPr lang="en-US" altLang="ko-KR" dirty="0"/>
              <a:t>The transfer of a learned response to different but similar stimulus. </a:t>
            </a:r>
            <a:endParaRPr lang="en-US" altLang="en-US" dirty="0"/>
          </a:p>
        </p:txBody>
      </p:sp>
      <p:pic>
        <p:nvPicPr>
          <p:cNvPr id="64521" name="Picture 9" descr="img-thing?">
            <a:extLst>
              <a:ext uri="{FF2B5EF4-FFF2-40B4-BE49-F238E27FC236}">
                <a16:creationId xmlns:a16="http://schemas.microsoft.com/office/drawing/2014/main" id="{CD7B46C1-65C2-4723-B0D1-0D7991E62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46" y="599476"/>
            <a:ext cx="3529109" cy="3529109"/>
          </a:xfrm>
          <a:prstGeom prst="rect">
            <a:avLst/>
          </a:prstGeom>
          <a:noFill/>
          <a:extLst>
            <a:ext uri="{909E8E84-426E-40DD-AFC4-6F175D3DCCD1}">
              <a14:hiddenFill xmlns:a14="http://schemas.microsoft.com/office/drawing/2010/main">
                <a:solidFill>
                  <a:srgbClr val="FFFFFF"/>
                </a:solidFill>
              </a14:hiddenFill>
            </a:ext>
          </a:extLst>
        </p:spPr>
      </p:pic>
      <p:pic>
        <p:nvPicPr>
          <p:cNvPr id="64519" name="Picture 7" descr="evb03s3140">
            <a:extLst>
              <a:ext uri="{FF2B5EF4-FFF2-40B4-BE49-F238E27FC236}">
                <a16:creationId xmlns:a16="http://schemas.microsoft.com/office/drawing/2014/main" id="{B97276B0-4C30-4E40-BA10-5A1B290D19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2788" y="560234"/>
            <a:ext cx="3526424" cy="3607594"/>
          </a:xfrm>
          <a:prstGeom prst="rect">
            <a:avLst/>
          </a:prstGeom>
          <a:noFill/>
          <a:extLst>
            <a:ext uri="{909E8E84-426E-40DD-AFC4-6F175D3DCCD1}">
              <a14:hiddenFill xmlns:a14="http://schemas.microsoft.com/office/drawing/2010/main">
                <a:solidFill>
                  <a:srgbClr val="FFFFFF"/>
                </a:solidFill>
              </a14:hiddenFill>
            </a:ext>
          </a:extLst>
        </p:spPr>
      </p:pic>
      <p:pic>
        <p:nvPicPr>
          <p:cNvPr id="64517" name="Picture 5" descr="Wistar-Han-IGS">
            <a:extLst>
              <a:ext uri="{FF2B5EF4-FFF2-40B4-BE49-F238E27FC236}">
                <a16:creationId xmlns:a16="http://schemas.microsoft.com/office/drawing/2014/main" id="{9A764015-A19B-44A1-A810-CEB5BE19ED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800285"/>
            <a:ext cx="3553968" cy="3127491"/>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C1735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86FDD475-D42A-4020-AA5F-83B675691B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5" y="643466"/>
            <a:ext cx="7428089" cy="5571067"/>
          </a:xfrm>
          <a:prstGeom prst="rect">
            <a:avLst/>
          </a:prstGeom>
        </p:spPr>
      </p:pic>
    </p:spTree>
    <p:extLst>
      <p:ext uri="{BB962C8B-B14F-4D97-AF65-F5344CB8AC3E}">
        <p14:creationId xmlns:p14="http://schemas.microsoft.com/office/powerpoint/2010/main" val="996738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text on a white background&#10;&#10;Description automatically generated">
            <a:extLst>
              <a:ext uri="{FF2B5EF4-FFF2-40B4-BE49-F238E27FC236}">
                <a16:creationId xmlns:a16="http://schemas.microsoft.com/office/drawing/2014/main" id="{61EC8F80-B956-4D96-BDB1-A423D801CC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5" y="643466"/>
            <a:ext cx="7428089" cy="5571067"/>
          </a:xfrm>
          <a:prstGeom prst="rect">
            <a:avLst/>
          </a:prstGeom>
        </p:spPr>
      </p:pic>
    </p:spTree>
    <p:extLst>
      <p:ext uri="{BB962C8B-B14F-4D97-AF65-F5344CB8AC3E}">
        <p14:creationId xmlns:p14="http://schemas.microsoft.com/office/powerpoint/2010/main" val="1398743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434</Words>
  <Application>Microsoft Office PowerPoint</Application>
  <PresentationFormat>Widescreen</PresentationFormat>
  <Paragraphs>62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Classical Conditioning</vt:lpstr>
      <vt:lpstr>Ivan Pavlov</vt:lpstr>
      <vt:lpstr>John B. Watson  American psychologist who established school of behaviorism.   He did the “Little Albert” experiment.</vt:lpstr>
      <vt:lpstr>PowerPoint Presentation</vt:lpstr>
      <vt:lpstr>Classical Conditioning Examples</vt:lpstr>
      <vt:lpstr>Classical Conditioning Examples</vt:lpstr>
      <vt:lpstr>Classical Conditioning Examples</vt:lpstr>
      <vt:lpstr>Classical Conditioning: Key Terms</vt:lpstr>
      <vt:lpstr>Neutral Stimulus</vt:lpstr>
      <vt:lpstr>Pairing</vt:lpstr>
      <vt:lpstr>PowerPoint Presentation</vt:lpstr>
      <vt:lpstr>Generalization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F</dc:creator>
  <cp:lastModifiedBy>M F</cp:lastModifiedBy>
  <cp:revision>8</cp:revision>
  <cp:lastPrinted>2020-01-07T23:54:32Z</cp:lastPrinted>
  <dcterms:created xsi:type="dcterms:W3CDTF">2020-01-07T23:53:09Z</dcterms:created>
  <dcterms:modified xsi:type="dcterms:W3CDTF">2021-12-06T18:44:48Z</dcterms:modified>
</cp:coreProperties>
</file>