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74"/>
  </p:normalViewPr>
  <p:slideViewPr>
    <p:cSldViewPr snapToGrid="0" snapToObjects="1">
      <p:cViewPr varScale="1">
        <p:scale>
          <a:sx n="85" d="100"/>
          <a:sy n="85" d="100"/>
        </p:scale>
        <p:origin x="56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55EE-A9E7-C746-956F-77C8F9F96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671ED7-C2E9-BF44-885F-C863446A1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8587A-F574-3A4B-9F6A-DDC866E1D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7BD0D-7C5A-D24B-8D93-48B3D392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91F56-3736-9345-A6BF-67A319DA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9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3C11F-B222-884D-AFFD-F8A95C74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F7800-E20B-F14A-979B-75BC3B378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451BA-CDE5-5640-A0AC-9BB3A2E7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7F7A5-296D-374D-87AF-FA556C93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362A8-8AC4-A14C-A419-0AC264BAD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1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D3A9-0720-E246-B75D-0F1C48072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16BFF-2AD8-5E4D-ADFC-0E5C378BD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88901-15EB-BA41-9CB1-1C52A1DC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BC1A2-6AC4-6643-AC43-4FD3FEBD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3342A-096D-5D4B-9CDF-9D825D0D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8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F6EF3-531D-F24A-8219-E5A69F6C8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6B431-C260-B844-92C2-EF9AB0A3E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F9520-3616-E147-9C96-D8EA12E50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7E49D-BD11-C847-8F32-4C269439A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C1EC9-45D0-994C-9FC7-DE22CB856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C5E6E-21AB-4C41-AF37-C397AB74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7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1F6DC-14F2-2B49-9C2A-1EF4A007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78958-2DCD-D14D-A8BC-2C5511FFA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F6D64-A896-904E-8AF5-1A4787655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83680F-8064-2F46-9E44-99C4A11417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8E1271-A8C0-C043-B743-6B5D83D311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6727FE-F89F-FB47-8F41-79BAC9F50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D178D7-8726-A747-A4C3-CF98512D1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6BEBA0-7455-9749-AE03-E42AE139A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7DC6-6ADF-EE46-9216-A6B30463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3A4DC-6E51-B446-9A18-68E6B7B28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65405-65D1-094E-823E-DE385450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C5CC0C-337D-2A45-B7DE-A61BB1C0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9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D3C54A-90C0-9F43-9D50-F9610B106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EAE196-BE39-944B-896D-06115660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1FF01-4B2E-9243-8EC9-F0857189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7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BE647-B320-DA46-86C2-345335E3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D3C75-4C54-654B-B2C2-13A512F1D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4D249-13D2-E24C-BB32-E3358CBBE9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162B3-85D2-B04E-954E-53760F59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DA8EB-F9C6-0D47-B559-DF57F7603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16272-BE04-4C40-97E3-5C7DE471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5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0850-A393-E247-920A-F82A47D9C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F08F4D-3B3E-6D47-BE38-8004CAA0CD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353B3-EE33-D543-9509-908259F3C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26BFE-F762-A64E-BE92-311CCEEA6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E348E-E8D6-2143-8B71-FD988ABED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812045-12DE-3348-B9A2-BA1F1F2C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4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AF42-4C1D-9548-BDA3-1889BA98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9468D-4FEA-8646-9044-20D00A442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CDA11-59DF-004E-8BEF-C5235C945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56817-5750-4F40-8CB1-F66AE5471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12E74-0692-E247-B850-503EB301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56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203EC6-C45E-1943-BF72-045A9496C8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0F6EB-A496-C040-848F-FA039AE72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A3BCB-AED2-9843-A6E0-BC47CA32F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3E128-6656-BB4E-A472-911531C6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9B722-F4E7-CD49-9106-B071463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80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FCC31-0A09-9C40-9E46-AAC8237B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00581-26B7-B246-8778-1B2B2577F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EDE56-764F-B64E-BFD8-1466EF3F1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AAA39-12D2-4B41-889D-58266436C0C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DAD93-D6D9-E34C-954D-F0D16C768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D40A2-3271-FA43-8691-86E85F15E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0AD4-2290-1442-B4E5-6B6A7E2E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5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984F9-7C6D-A34B-BA87-7A781684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Psychology’s Subfields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E6500E-9A8D-DA46-9FB4-5494D996E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690688"/>
            <a:ext cx="3797807" cy="47198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dirty="0"/>
              <a:t>Psychology is made up of many different disciplines.  Here are some: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Clinical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Counseling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Cognitive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Developmental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Educational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Experimental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Psychometric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Social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1800" dirty="0"/>
              <a:t>Industrial-Organizational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7D925D-698E-5642-850E-19888BBD8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326" r="1" b="1278"/>
          <a:stretch/>
        </p:blipFill>
        <p:spPr>
          <a:xfrm>
            <a:off x="5120640" y="1904281"/>
            <a:ext cx="6233160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7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3CDACA-D7F9-A74A-91FC-9EA866584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Clinical vs. Counseling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1018FD-8AF8-7041-8A8B-1C86715AB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About 50% of all psychologists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Counseling psychologists</a:t>
            </a:r>
            <a:r>
              <a:rPr lang="en-US" dirty="0"/>
              <a:t> =  deal with “normal” problems, like stress caused </a:t>
            </a:r>
          </a:p>
          <a:p>
            <a:pPr marL="0" indent="0">
              <a:buNone/>
            </a:pPr>
            <a:r>
              <a:rPr lang="en-US" dirty="0"/>
              <a:t>by career change or marital problems.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Clinical psychologists</a:t>
            </a:r>
            <a:r>
              <a:rPr lang="en-US" dirty="0"/>
              <a:t> = deal with more serious problems or mental illness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US" altLang="en-US" sz="2000" dirty="0"/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sz="2000" dirty="0"/>
              <a:t>Career options include: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Licensed social workers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Counseling psychologists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Clinical psychologists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Psychiatrists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Psychoanalysts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63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508D9-1A5C-2D46-A751-264F3E4C6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4903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Developmental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59DD3-1178-CA48-BEE5-8BBFF605F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22173"/>
            <a:ext cx="6036747" cy="47656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EA1091-1D11-664E-B42B-F9B690640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0664" y="1482811"/>
            <a:ext cx="4081361" cy="4386177"/>
          </a:xfrm>
        </p:spPr>
        <p:txBody>
          <a:bodyPr/>
          <a:lstStyle/>
          <a:p>
            <a:r>
              <a:rPr lang="en-US" altLang="en-US" sz="2400" dirty="0"/>
              <a:t>Study of physical and mental growth from birth to old age</a:t>
            </a:r>
          </a:p>
          <a:p>
            <a:endParaRPr lang="en-US" altLang="en-US" sz="2400" dirty="0"/>
          </a:p>
          <a:p>
            <a:r>
              <a:rPr lang="en-US" altLang="en-US" sz="2400" dirty="0"/>
              <a:t>Study of changing abilities from </a:t>
            </a:r>
            <a:r>
              <a:rPr lang="en-US" altLang="en-US" sz="2400" dirty="0">
                <a:solidFill>
                  <a:schemeClr val="accent1"/>
                </a:solidFill>
              </a:rPr>
              <a:t>womb to tomb</a:t>
            </a:r>
          </a:p>
          <a:p>
            <a:endParaRPr lang="en-US" altLang="en-US" sz="2400" dirty="0"/>
          </a:p>
          <a:p>
            <a:r>
              <a:rPr lang="en-US" altLang="en-US" sz="2400" u="sng" dirty="0"/>
              <a:t>Subfields</a:t>
            </a:r>
            <a:r>
              <a:rPr lang="en-US" altLang="en-US" sz="2400" dirty="0"/>
              <a:t>:</a:t>
            </a:r>
          </a:p>
          <a:p>
            <a:pPr lvl="1"/>
            <a:r>
              <a:rPr lang="en-US" altLang="en-US" sz="2400" dirty="0"/>
              <a:t>Child psychology</a:t>
            </a:r>
          </a:p>
          <a:p>
            <a:pPr lvl="1"/>
            <a:r>
              <a:rPr lang="en-US" altLang="en-US" sz="2400" dirty="0"/>
              <a:t>Adolescent psychology</a:t>
            </a:r>
          </a:p>
          <a:p>
            <a:pPr lvl="1"/>
            <a:r>
              <a:rPr lang="en-US" altLang="en-US" sz="2400" dirty="0"/>
              <a:t>Life-span psychology</a:t>
            </a:r>
          </a:p>
          <a:p>
            <a:endParaRPr lang="en-US" dirty="0"/>
          </a:p>
        </p:txBody>
      </p:sp>
      <p:pic>
        <p:nvPicPr>
          <p:cNvPr id="6" name="Picture 5" descr="5">
            <a:extLst>
              <a:ext uri="{FF2B5EF4-FFF2-40B4-BE49-F238E27FC236}">
                <a16:creationId xmlns:a16="http://schemas.microsoft.com/office/drawing/2014/main" id="{77E1A485-865E-714D-91ED-6D4DFDC62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1206230"/>
            <a:ext cx="6172200" cy="488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97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7102C-41FE-6247-8021-91BF475A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05" y="583298"/>
            <a:ext cx="3667039" cy="8288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Experimental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0C8F7-12BE-EE42-B7F4-6466CCD1A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036" y="1770434"/>
            <a:ext cx="3943932" cy="445338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defRPr/>
            </a:pPr>
            <a:r>
              <a:rPr lang="en-US" altLang="en-US" sz="2400" dirty="0"/>
              <a:t>Design research experiments</a:t>
            </a:r>
          </a:p>
          <a:p>
            <a:pPr indent="-228600"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May or may not have a direct impact on the treatment of patients</a:t>
            </a:r>
          </a:p>
          <a:p>
            <a:pPr indent="-228600"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Animal subjects</a:t>
            </a:r>
          </a:p>
          <a:p>
            <a:pPr>
              <a:defRPr/>
            </a:pPr>
            <a:r>
              <a:rPr lang="en-US" altLang="en-US" sz="2400" dirty="0"/>
              <a:t>Drug trials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A96C63-E3BD-304C-B8ED-7BA198F23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936" b="-1"/>
          <a:stretch/>
        </p:blipFill>
        <p:spPr>
          <a:xfrm>
            <a:off x="4636008" y="640082"/>
            <a:ext cx="6916329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9347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1C749-0B7B-C741-A1C3-492CB1C86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74" y="330741"/>
            <a:ext cx="3956045" cy="14396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Industrial - Organizational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3D555-88DB-8244-BB9F-5A3A854B0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2374" y="2211860"/>
            <a:ext cx="4212077" cy="40119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400" dirty="0"/>
              <a:t>Study of psychological principles in industry and business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r>
              <a:rPr lang="en-US" altLang="en-US" sz="2400" u="sng" dirty="0"/>
              <a:t>Examples</a:t>
            </a:r>
            <a:r>
              <a:rPr lang="en-US" altLang="en-US" sz="2400" dirty="0"/>
              <a:t>:</a:t>
            </a:r>
          </a:p>
          <a:p>
            <a:r>
              <a:rPr lang="en-US" altLang="en-US" sz="2400" dirty="0"/>
              <a:t>Selecting and training personnel</a:t>
            </a:r>
          </a:p>
          <a:p>
            <a:r>
              <a:rPr lang="en-US" altLang="en-US" sz="2400" dirty="0"/>
              <a:t>Productivity improvement</a:t>
            </a:r>
          </a:p>
          <a:p>
            <a:r>
              <a:rPr lang="en-US" altLang="en-US" sz="2400" dirty="0"/>
              <a:t>Optimizing working conditions</a:t>
            </a:r>
          </a:p>
          <a:p>
            <a:r>
              <a:rPr lang="en-US" altLang="en-US" sz="2400" dirty="0"/>
              <a:t>Managing the impact of automation on workers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632BC49-7166-184C-8E63-23FF384DD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7000" b="-3"/>
          <a:stretch/>
        </p:blipFill>
        <p:spPr>
          <a:xfrm>
            <a:off x="4636008" y="640082"/>
            <a:ext cx="6916329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43548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D5225-741C-B24D-878E-E2C7D9CD1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7"/>
            <a:ext cx="5127031" cy="10759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Psychometric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77021-9BFE-374A-8847-20A8A2126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566" y="1896894"/>
            <a:ext cx="5260393" cy="43269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defRPr/>
            </a:pPr>
            <a:endParaRPr lang="en-US" altLang="en-US" sz="2800" dirty="0"/>
          </a:p>
          <a:p>
            <a:pPr>
              <a:defRPr/>
            </a:pPr>
            <a:r>
              <a:rPr lang="en-US" altLang="en-US" sz="2800" dirty="0"/>
              <a:t>The theory and technique of psychological measurement.</a:t>
            </a:r>
          </a:p>
          <a:p>
            <a:pPr indent="-228600">
              <a:buFont typeface="Arial" panose="020B0604020202020204" pitchFamily="34" charset="0"/>
              <a:buChar char="•"/>
              <a:defRPr/>
            </a:pPr>
            <a:endParaRPr lang="en-US" altLang="en-US" sz="2800" dirty="0"/>
          </a:p>
          <a:p>
            <a:pPr>
              <a:defRPr/>
            </a:pPr>
            <a:r>
              <a:rPr lang="en-US" altLang="en-US" sz="2800" dirty="0"/>
              <a:t>Create psychological tests that are reliable and valid.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8E532CB-A97C-4C4D-9D35-7EC726D40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82" r="3" b="3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6245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3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82CF94-1155-CF47-A756-C28B7D69F38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43940" y="643467"/>
            <a:ext cx="99041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90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4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3FC6387-D60A-364B-9E94-DDFEBF01051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31395" y="643467"/>
            <a:ext cx="1012921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19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174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Psychology’s Subfields</vt:lpstr>
      <vt:lpstr>Clinical vs. Counseling</vt:lpstr>
      <vt:lpstr>Developmental</vt:lpstr>
      <vt:lpstr>Experimental</vt:lpstr>
      <vt:lpstr>Industrial - Organizational</vt:lpstr>
      <vt:lpstr>Psychometric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9</cp:revision>
  <dcterms:created xsi:type="dcterms:W3CDTF">2018-08-29T13:24:44Z</dcterms:created>
  <dcterms:modified xsi:type="dcterms:W3CDTF">2019-10-02T23:10:39Z</dcterms:modified>
</cp:coreProperties>
</file>