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66" r:id="rId4"/>
    <p:sldId id="258" r:id="rId5"/>
    <p:sldId id="259" r:id="rId6"/>
    <p:sldId id="261" r:id="rId7"/>
    <p:sldId id="263" r:id="rId8"/>
    <p:sldId id="260" r:id="rId9"/>
    <p:sldId id="267" r:id="rId10"/>
    <p:sldId id="262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7" d="100"/>
          <a:sy n="37" d="100"/>
        </p:scale>
        <p:origin x="-40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9C3C7AC-9222-43A4-8D82-2C1B0F1813DE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F412A53-6FB8-4E07-AE83-2CCFD041B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81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B6C96-8B43-4340-820D-1D0FD3AA2F80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376B6-00D4-48A6-A339-F694C70B6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496F7-4784-45BC-99BF-1BA74FCA279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25DFA-7B2C-4AA2-AE40-EC9A58D8E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B44CC-99B3-4729-8BAA-FAFAD38A3A4E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D7AF0-1651-4ECC-A925-166084698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104D8-A9A0-4BA4-A9FF-405CC3580F39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7530-74FA-4590-9B62-53B06350D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20BCA-0C01-4A08-A75C-8EB1FB938EE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4316-AB36-4AFC-BFC7-BC65FB3D7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5D17A-0A8D-4534-9DDC-A59F1CC90A07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3A691-2F70-49F1-B26B-F61AAA498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D9114-45D5-4F17-9EDF-E53FE42C0AAE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4207A-EEA7-497E-AEEC-DA5B55EA3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271C1-EB9B-48A6-ABE3-231B8EDCE03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371D0-F7A2-4575-85BC-C15DDFCAE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D3FB0-9085-4853-BAA0-6D141D6C1E24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9AE99-1349-4027-A666-00B3AE1DA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C282E-EDB4-441D-8927-8337F830F639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06578-01B1-46F7-ACFA-2F823F2948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0D6DA-C612-43AB-AC3E-C4DBD82B9AED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E0E6C-46D1-43E3-AA7E-EEADB3B6C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589988-3A8F-4787-B1FD-BD153B3B6251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321E4-4354-4DB4-81DB-0DA4414A5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Black Holes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 A region in space-time from which nothing, not even light, can escape</a:t>
            </a:r>
            <a:r>
              <a:rPr lang="en-US" dirty="0"/>
              <a:t>. </a:t>
            </a:r>
            <a:r>
              <a:rPr lang="en-US" dirty="0" smtClean="0"/>
              <a:t>  General </a:t>
            </a:r>
            <a:r>
              <a:rPr lang="en-US" dirty="0"/>
              <a:t>relativity predicts </a:t>
            </a:r>
            <a:r>
              <a:rPr lang="en-US" dirty="0" smtClean="0"/>
              <a:t>this.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Two types: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/>
              <a:defRPr/>
            </a:pPr>
            <a:r>
              <a:rPr lang="en-US" u="sng" dirty="0" smtClean="0"/>
              <a:t>Stellar</a:t>
            </a:r>
            <a:r>
              <a:rPr lang="en-US" dirty="0" smtClean="0"/>
              <a:t>:  The end point of stars 20x mass of sun.   Relatively small (5-30 km)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/>
              <a:defRPr/>
            </a:pPr>
            <a:r>
              <a:rPr lang="en-US" u="sng" dirty="0" err="1" smtClean="0"/>
              <a:t>Supermassive</a:t>
            </a:r>
            <a:r>
              <a:rPr lang="en-US" dirty="0" smtClean="0"/>
              <a:t>:  Found in center of galaxies.  Very large (up to 10 AU). </a:t>
            </a:r>
            <a:endParaRPr lang="en-US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Stellar Black Holes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Large star collapses to point of zero volume and infinite mass;  a </a:t>
            </a:r>
            <a:r>
              <a:rPr lang="en-US" b="1" dirty="0" smtClean="0"/>
              <a:t>singularity</a:t>
            </a:r>
            <a:r>
              <a:rPr lang="en-US" dirty="0" smtClean="0"/>
              <a:t>.</a:t>
            </a: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u="sng" dirty="0" smtClean="0"/>
              <a:t>Event Horizon</a:t>
            </a:r>
            <a:r>
              <a:rPr lang="en-US" dirty="0" smtClean="0"/>
              <a:t>:  surface or edge of black hole (point of no return</a:t>
            </a:r>
            <a:r>
              <a:rPr lang="en-US" dirty="0" smtClean="0"/>
              <a:t>).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u="sng" dirty="0" smtClean="0"/>
              <a:t>Accretion Disk</a:t>
            </a:r>
            <a:r>
              <a:rPr lang="en-US" dirty="0" smtClean="0"/>
              <a:t>:   BH can’t swallow matter fast enough… a clogged drain.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0338" y="1184275"/>
            <a:ext cx="6072187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BH_LM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How Do We See Them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dirty="0" smtClean="0"/>
              <a:t>	We infer them by observing how matter and EMR react.</a:t>
            </a:r>
          </a:p>
          <a:p>
            <a:pPr marL="0" indent="0" eaLnBrk="1" hangingPunct="1">
              <a:buFont typeface="Arial" charset="0"/>
              <a:buAutoNum type="arabicPeriod"/>
            </a:pPr>
            <a:endParaRPr lang="en-US" u="sng" dirty="0" smtClean="0"/>
          </a:p>
          <a:p>
            <a:pPr marL="0" indent="0" eaLnBrk="1" hangingPunct="1">
              <a:buFont typeface="Arial" charset="0"/>
              <a:buNone/>
            </a:pPr>
            <a:r>
              <a:rPr lang="en-US" dirty="0" smtClean="0"/>
              <a:t>1.</a:t>
            </a:r>
            <a:r>
              <a:rPr lang="en-US" dirty="0" smtClean="0"/>
              <a:t>	</a:t>
            </a:r>
            <a:r>
              <a:rPr lang="en-US" u="sng" dirty="0" smtClean="0"/>
              <a:t>X-ray emissions</a:t>
            </a:r>
            <a:r>
              <a:rPr lang="en-US" dirty="0" smtClean="0"/>
              <a:t>:   </a:t>
            </a:r>
            <a:r>
              <a:rPr lang="en-US" dirty="0" smtClean="0"/>
              <a:t>matter in accretion disk heats up…  </a:t>
            </a:r>
            <a:r>
              <a:rPr lang="en-US" dirty="0" smtClean="0"/>
              <a:t>if hot enough, matter produces X-ray emissions before it falls into </a:t>
            </a:r>
            <a:r>
              <a:rPr lang="en-US" dirty="0" smtClean="0"/>
              <a:t>BH</a:t>
            </a:r>
            <a:r>
              <a:rPr lang="en-US" dirty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Cygnus X-1 </a:t>
            </a:r>
            <a:r>
              <a:rPr lang="en-US" b="1" dirty="0" smtClean="0"/>
              <a:t>(closest BH)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emits X-rays.</a:t>
            </a:r>
            <a:endParaRPr lang="en-US" b="1" dirty="0"/>
          </a:p>
        </p:txBody>
      </p:sp>
      <p:pic>
        <p:nvPicPr>
          <p:cNvPr id="18434" name="Content Placeholder 6" descr="bh_diagram-cygnus.gif"/>
          <p:cNvPicPr>
            <a:picLocks noGrp="1" noChangeAspect="1"/>
          </p:cNvPicPr>
          <p:nvPr>
            <p:ph idx="1"/>
          </p:nvPr>
        </p:nvPicPr>
        <p:blipFill>
          <a:blip r:embed="rId2"/>
          <a:srcRect l="-24815" r="-248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xray black ho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938" y="0"/>
            <a:ext cx="887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How Do We See Them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 startAt="3"/>
              <a:defRPr/>
            </a:pPr>
            <a:endParaRPr lang="en-US" u="sng" dirty="0" smtClean="0"/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2.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u="sng" dirty="0" smtClean="0"/>
              <a:t>Gravitational Lensing</a:t>
            </a:r>
            <a:r>
              <a:rPr lang="en-US" dirty="0" smtClean="0"/>
              <a:t>  -  as black hole passes in front of matter, gravity bends/distorts light behind the black hole.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 startAt="3"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 startAt="3"/>
              <a:defRPr/>
            </a:pPr>
            <a:r>
              <a:rPr lang="en-US" dirty="0" smtClean="0"/>
              <a:t>Neutron stars can only be so big… if limit is reached, must be black hole.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19250"/>
            <a:ext cx="6096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9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Supermassive BHs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mtClean="0"/>
              <a:t>Likely formed by stellar black hole that swallows more and more matter… maybe merges with other black holes.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mtClean="0"/>
              <a:t>Found at center of most (if not all) galaxies… including the Milky Way.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mtClean="0"/>
              <a:t>Largest so far… 10x bigger than solar system (swallowed billions of stars).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What Happens at Event Horizon?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mtClean="0"/>
              <a:t>	If looking at a spaceship at horizon, the spaceship would apparently never enter the hole.</a:t>
            </a:r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r>
              <a:rPr lang="en-US" smtClean="0"/>
              <a:t>	On the spaceship at the horizon, time would move normally.</a:t>
            </a:r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r>
              <a:rPr lang="en-US" smtClean="0"/>
              <a:t>	Spaghettification? or Fire? for humans.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0" y="1746250"/>
            <a:ext cx="603250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223</Words>
  <Application>Microsoft Office PowerPoint</Application>
  <PresentationFormat>On-screen Show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Black Holes</vt:lpstr>
      <vt:lpstr>Stellar Black Holes</vt:lpstr>
      <vt:lpstr>PowerPoint Presentation</vt:lpstr>
      <vt:lpstr>PowerPoint Presentation</vt:lpstr>
      <vt:lpstr>How Do We See Them</vt:lpstr>
      <vt:lpstr>Cygnus X-1 (closest BH)  emits X-rays.</vt:lpstr>
      <vt:lpstr>PowerPoint Presentation</vt:lpstr>
      <vt:lpstr>How Do We See Them</vt:lpstr>
      <vt:lpstr>PowerPoint Presentation</vt:lpstr>
      <vt:lpstr>Supermassive BHs</vt:lpstr>
      <vt:lpstr>What Happens at Event Horizon?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Holes</dc:title>
  <dc:creator>Michael Freedman</dc:creator>
  <cp:lastModifiedBy>mf</cp:lastModifiedBy>
  <cp:revision>11</cp:revision>
  <cp:lastPrinted>2012-03-02T02:44:26Z</cp:lastPrinted>
  <dcterms:created xsi:type="dcterms:W3CDTF">2012-03-02T02:34:04Z</dcterms:created>
  <dcterms:modified xsi:type="dcterms:W3CDTF">2013-09-05T16:39:29Z</dcterms:modified>
</cp:coreProperties>
</file>