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handoutMasterIdLst>
    <p:handoutMasterId r:id="rId20"/>
  </p:handoutMasterIdLst>
  <p:sldIdLst>
    <p:sldId id="409" r:id="rId3"/>
    <p:sldId id="410" r:id="rId4"/>
    <p:sldId id="417" r:id="rId5"/>
    <p:sldId id="371" r:id="rId6"/>
    <p:sldId id="438" r:id="rId7"/>
    <p:sldId id="439" r:id="rId8"/>
    <p:sldId id="416" r:id="rId9"/>
    <p:sldId id="413" r:id="rId10"/>
    <p:sldId id="415" r:id="rId11"/>
    <p:sldId id="420" r:id="rId12"/>
    <p:sldId id="423" r:id="rId13"/>
    <p:sldId id="278" r:id="rId14"/>
    <p:sldId id="424" r:id="rId15"/>
    <p:sldId id="275" r:id="rId16"/>
    <p:sldId id="276" r:id="rId17"/>
    <p:sldId id="43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42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2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DBB6C0-330B-4F35-A4D4-EE6AD010884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D0CBB5-7DA6-4B47-857A-F67B1F8EE35D}">
      <dgm:prSet/>
      <dgm:spPr/>
      <dgm:t>
        <a:bodyPr/>
        <a:lstStyle/>
        <a:p>
          <a:r>
            <a:rPr lang="en-US" u="sng" dirty="0"/>
            <a:t>Heritability</a:t>
          </a:r>
          <a:r>
            <a:rPr lang="en-US" dirty="0"/>
            <a:t> =  genetics explains variation (ex. intelligence) among groups of people.  </a:t>
          </a:r>
        </a:p>
        <a:p>
          <a:endParaRPr lang="en-US" dirty="0"/>
        </a:p>
        <a:p>
          <a:r>
            <a:rPr lang="en-US" dirty="0"/>
            <a:t>Can never say what percentage of </a:t>
          </a:r>
          <a:r>
            <a:rPr lang="en-US" i="1" dirty="0"/>
            <a:t>individual </a:t>
          </a:r>
          <a:r>
            <a:rPr lang="en-US" dirty="0"/>
            <a:t>variation (ex. intelligence) is due to genetics.</a:t>
          </a:r>
        </a:p>
      </dgm:t>
    </dgm:pt>
    <dgm:pt modelId="{7EA4C876-8500-492E-AD8E-2013C7D321A7}" type="parTrans" cxnId="{D28525FF-296D-4565-A4D4-DF02F5C1C488}">
      <dgm:prSet/>
      <dgm:spPr/>
      <dgm:t>
        <a:bodyPr/>
        <a:lstStyle/>
        <a:p>
          <a:endParaRPr lang="en-US"/>
        </a:p>
      </dgm:t>
    </dgm:pt>
    <dgm:pt modelId="{36D28460-CB81-49F1-A28D-EBC83A3E5DF6}" type="sibTrans" cxnId="{D28525FF-296D-4565-A4D4-DF02F5C1C488}">
      <dgm:prSet/>
      <dgm:spPr/>
      <dgm:t>
        <a:bodyPr/>
        <a:lstStyle/>
        <a:p>
          <a:endParaRPr lang="en-US"/>
        </a:p>
      </dgm:t>
    </dgm:pt>
    <dgm:pt modelId="{2FA79991-55A2-491C-A6CF-91BAF5A1218F}">
      <dgm:prSet/>
      <dgm:spPr/>
      <dgm:t>
        <a:bodyPr/>
        <a:lstStyle/>
        <a:p>
          <a:r>
            <a:rPr lang="en-US" dirty="0"/>
            <a:t>Differences in weight and height are heritable, and yet nutrition has made us heavier and taller than our ancestors a century ago.</a:t>
          </a:r>
        </a:p>
      </dgm:t>
    </dgm:pt>
    <dgm:pt modelId="{7F85BE35-C000-4329-89D3-90C966F7619A}" type="parTrans" cxnId="{4C6E8EFB-1135-4A37-A179-5A14B8E9D415}">
      <dgm:prSet/>
      <dgm:spPr/>
      <dgm:t>
        <a:bodyPr/>
        <a:lstStyle/>
        <a:p>
          <a:endParaRPr lang="en-US"/>
        </a:p>
      </dgm:t>
    </dgm:pt>
    <dgm:pt modelId="{1E463A89-B423-48CA-9539-5455E33270B8}" type="sibTrans" cxnId="{4C6E8EFB-1135-4A37-A179-5A14B8E9D415}">
      <dgm:prSet/>
      <dgm:spPr/>
      <dgm:t>
        <a:bodyPr/>
        <a:lstStyle/>
        <a:p>
          <a:endParaRPr lang="en-US"/>
        </a:p>
      </dgm:t>
    </dgm:pt>
    <dgm:pt modelId="{BCCB51AD-45C9-4676-94CE-AD55F13ECEEC}" type="pres">
      <dgm:prSet presAssocID="{58DBB6C0-330B-4F35-A4D4-EE6AD0108849}" presName="vert0" presStyleCnt="0">
        <dgm:presLayoutVars>
          <dgm:dir/>
          <dgm:animOne val="branch"/>
          <dgm:animLvl val="lvl"/>
        </dgm:presLayoutVars>
      </dgm:prSet>
      <dgm:spPr/>
    </dgm:pt>
    <dgm:pt modelId="{21A43D70-AE7C-400F-A00D-B058C3E00088}" type="pres">
      <dgm:prSet presAssocID="{94D0CBB5-7DA6-4B47-857A-F67B1F8EE35D}" presName="thickLine" presStyleLbl="alignNode1" presStyleIdx="0" presStyleCnt="2"/>
      <dgm:spPr/>
    </dgm:pt>
    <dgm:pt modelId="{195EC548-0B9F-4202-B34C-01DC333B745D}" type="pres">
      <dgm:prSet presAssocID="{94D0CBB5-7DA6-4B47-857A-F67B1F8EE35D}" presName="horz1" presStyleCnt="0"/>
      <dgm:spPr/>
    </dgm:pt>
    <dgm:pt modelId="{74EBFB93-4371-40E3-BEAE-F5F916C0C55A}" type="pres">
      <dgm:prSet presAssocID="{94D0CBB5-7DA6-4B47-857A-F67B1F8EE35D}" presName="tx1" presStyleLbl="revTx" presStyleIdx="0" presStyleCnt="2" custScaleX="99947" custScaleY="84490"/>
      <dgm:spPr/>
    </dgm:pt>
    <dgm:pt modelId="{70F13F10-BE94-4F40-BD37-59B034612C1B}" type="pres">
      <dgm:prSet presAssocID="{94D0CBB5-7DA6-4B47-857A-F67B1F8EE35D}" presName="vert1" presStyleCnt="0"/>
      <dgm:spPr/>
    </dgm:pt>
    <dgm:pt modelId="{09EFD58B-A419-4070-BE6B-2D77FD5E69E6}" type="pres">
      <dgm:prSet presAssocID="{2FA79991-55A2-491C-A6CF-91BAF5A1218F}" presName="thickLine" presStyleLbl="alignNode1" presStyleIdx="1" presStyleCnt="2"/>
      <dgm:spPr/>
    </dgm:pt>
    <dgm:pt modelId="{3112DECE-34C6-47DD-ADA5-25404B8E62C9}" type="pres">
      <dgm:prSet presAssocID="{2FA79991-55A2-491C-A6CF-91BAF5A1218F}" presName="horz1" presStyleCnt="0"/>
      <dgm:spPr/>
    </dgm:pt>
    <dgm:pt modelId="{AFC78B41-0CE2-48A7-9D7C-94E74BAE495B}" type="pres">
      <dgm:prSet presAssocID="{2FA79991-55A2-491C-A6CF-91BAF5A1218F}" presName="tx1" presStyleLbl="revTx" presStyleIdx="1" presStyleCnt="2" custScaleY="67179"/>
      <dgm:spPr/>
    </dgm:pt>
    <dgm:pt modelId="{67567676-E031-4AE4-82F4-96C085E44AB7}" type="pres">
      <dgm:prSet presAssocID="{2FA79991-55A2-491C-A6CF-91BAF5A1218F}" presName="vert1" presStyleCnt="0"/>
      <dgm:spPr/>
    </dgm:pt>
  </dgm:ptLst>
  <dgm:cxnLst>
    <dgm:cxn modelId="{83520912-59F0-4B10-BFFF-CFEFDA215C3A}" type="presOf" srcId="{94D0CBB5-7DA6-4B47-857A-F67B1F8EE35D}" destId="{74EBFB93-4371-40E3-BEAE-F5F916C0C55A}" srcOrd="0" destOrd="0" presId="urn:microsoft.com/office/officeart/2008/layout/LinedList"/>
    <dgm:cxn modelId="{E4DA8269-15D0-4966-A205-25E1B500C365}" type="presOf" srcId="{2FA79991-55A2-491C-A6CF-91BAF5A1218F}" destId="{AFC78B41-0CE2-48A7-9D7C-94E74BAE495B}" srcOrd="0" destOrd="0" presId="urn:microsoft.com/office/officeart/2008/layout/LinedList"/>
    <dgm:cxn modelId="{66AF5972-E8BC-4683-A500-21D47C15E5EE}" type="presOf" srcId="{58DBB6C0-330B-4F35-A4D4-EE6AD0108849}" destId="{BCCB51AD-45C9-4676-94CE-AD55F13ECEEC}" srcOrd="0" destOrd="0" presId="urn:microsoft.com/office/officeart/2008/layout/LinedList"/>
    <dgm:cxn modelId="{4C6E8EFB-1135-4A37-A179-5A14B8E9D415}" srcId="{58DBB6C0-330B-4F35-A4D4-EE6AD0108849}" destId="{2FA79991-55A2-491C-A6CF-91BAF5A1218F}" srcOrd="1" destOrd="0" parTransId="{7F85BE35-C000-4329-89D3-90C966F7619A}" sibTransId="{1E463A89-B423-48CA-9539-5455E33270B8}"/>
    <dgm:cxn modelId="{D28525FF-296D-4565-A4D4-DF02F5C1C488}" srcId="{58DBB6C0-330B-4F35-A4D4-EE6AD0108849}" destId="{94D0CBB5-7DA6-4B47-857A-F67B1F8EE35D}" srcOrd="0" destOrd="0" parTransId="{7EA4C876-8500-492E-AD8E-2013C7D321A7}" sibTransId="{36D28460-CB81-49F1-A28D-EBC83A3E5DF6}"/>
    <dgm:cxn modelId="{F3127481-1BE6-4807-BEA7-5F2948CDCBA6}" type="presParOf" srcId="{BCCB51AD-45C9-4676-94CE-AD55F13ECEEC}" destId="{21A43D70-AE7C-400F-A00D-B058C3E00088}" srcOrd="0" destOrd="0" presId="urn:microsoft.com/office/officeart/2008/layout/LinedList"/>
    <dgm:cxn modelId="{3BCBD053-7CB9-43A6-A29E-B37B22BFA289}" type="presParOf" srcId="{BCCB51AD-45C9-4676-94CE-AD55F13ECEEC}" destId="{195EC548-0B9F-4202-B34C-01DC333B745D}" srcOrd="1" destOrd="0" presId="urn:microsoft.com/office/officeart/2008/layout/LinedList"/>
    <dgm:cxn modelId="{E2BCE8BA-E91A-497C-AD0E-8C2586191B6B}" type="presParOf" srcId="{195EC548-0B9F-4202-B34C-01DC333B745D}" destId="{74EBFB93-4371-40E3-BEAE-F5F916C0C55A}" srcOrd="0" destOrd="0" presId="urn:microsoft.com/office/officeart/2008/layout/LinedList"/>
    <dgm:cxn modelId="{40309239-ABA1-4B40-BACE-9130D86B8C7D}" type="presParOf" srcId="{195EC548-0B9F-4202-B34C-01DC333B745D}" destId="{70F13F10-BE94-4F40-BD37-59B034612C1B}" srcOrd="1" destOrd="0" presId="urn:microsoft.com/office/officeart/2008/layout/LinedList"/>
    <dgm:cxn modelId="{DD870B6A-C2A7-4A52-B872-475D3C64795C}" type="presParOf" srcId="{BCCB51AD-45C9-4676-94CE-AD55F13ECEEC}" destId="{09EFD58B-A419-4070-BE6B-2D77FD5E69E6}" srcOrd="2" destOrd="0" presId="urn:microsoft.com/office/officeart/2008/layout/LinedList"/>
    <dgm:cxn modelId="{374C2936-3D6D-4B71-A437-CC85D006DFB4}" type="presParOf" srcId="{BCCB51AD-45C9-4676-94CE-AD55F13ECEEC}" destId="{3112DECE-34C6-47DD-ADA5-25404B8E62C9}" srcOrd="3" destOrd="0" presId="urn:microsoft.com/office/officeart/2008/layout/LinedList"/>
    <dgm:cxn modelId="{2328EE95-9879-4B83-AFFF-45ECB84AF9C4}" type="presParOf" srcId="{3112DECE-34C6-47DD-ADA5-25404B8E62C9}" destId="{AFC78B41-0CE2-48A7-9D7C-94E74BAE495B}" srcOrd="0" destOrd="0" presId="urn:microsoft.com/office/officeart/2008/layout/LinedList"/>
    <dgm:cxn modelId="{4E1438BC-A477-4B96-BE23-72CBFB6A64F6}" type="presParOf" srcId="{3112DECE-34C6-47DD-ADA5-25404B8E62C9}" destId="{67567676-E031-4AE4-82F4-96C085E44AB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AB88D9-ACD7-41A5-A97C-DAC430082420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D543A07-7749-4F1F-A96B-29CCA07E87FA}">
      <dgm:prSet/>
      <dgm:spPr/>
      <dgm:t>
        <a:bodyPr/>
        <a:lstStyle/>
        <a:p>
          <a:r>
            <a:rPr lang="en-US"/>
            <a:t>Genes can influence traits, and environment can affect gene activity.</a:t>
          </a:r>
        </a:p>
      </dgm:t>
    </dgm:pt>
    <dgm:pt modelId="{BF038AC0-15D4-4EBD-B5BE-FC23BFEBFCFB}" type="parTrans" cxnId="{A4EFABEC-F9EE-4F4C-8AF6-FCB76218B072}">
      <dgm:prSet/>
      <dgm:spPr/>
      <dgm:t>
        <a:bodyPr/>
        <a:lstStyle/>
        <a:p>
          <a:endParaRPr lang="en-US"/>
        </a:p>
      </dgm:t>
    </dgm:pt>
    <dgm:pt modelId="{993A4636-DE1D-4E9A-B168-D7AFC02655DF}" type="sibTrans" cxnId="{A4EFABEC-F9EE-4F4C-8AF6-FCB76218B072}">
      <dgm:prSet/>
      <dgm:spPr/>
      <dgm:t>
        <a:bodyPr/>
        <a:lstStyle/>
        <a:p>
          <a:endParaRPr lang="en-US"/>
        </a:p>
      </dgm:t>
    </dgm:pt>
    <dgm:pt modelId="{A81C85C9-6738-440A-8139-A4B86BF55682}">
      <dgm:prSet/>
      <dgm:spPr/>
      <dgm:t>
        <a:bodyPr/>
        <a:lstStyle/>
        <a:p>
          <a:r>
            <a:rPr lang="en-US"/>
            <a:t>A genetic predisposition that makes a child restless and hyperactive, evokes angry responses from his parents. </a:t>
          </a:r>
        </a:p>
      </dgm:t>
    </dgm:pt>
    <dgm:pt modelId="{65E7469D-77E2-4776-B257-1C94D7452650}" type="parTrans" cxnId="{68B9CBE6-2757-435E-9708-378A52C61EE9}">
      <dgm:prSet/>
      <dgm:spPr/>
      <dgm:t>
        <a:bodyPr/>
        <a:lstStyle/>
        <a:p>
          <a:endParaRPr lang="en-US"/>
        </a:p>
      </dgm:t>
    </dgm:pt>
    <dgm:pt modelId="{5CE27DB9-B68D-48F8-86C1-29D5EAAFE668}" type="sibTrans" cxnId="{68B9CBE6-2757-435E-9708-378A52C61EE9}">
      <dgm:prSet/>
      <dgm:spPr/>
      <dgm:t>
        <a:bodyPr/>
        <a:lstStyle/>
        <a:p>
          <a:endParaRPr lang="en-US"/>
        </a:p>
      </dgm:t>
    </dgm:pt>
    <dgm:pt modelId="{FD79BCDA-10EF-4C19-ABDC-BD6944F3289A}">
      <dgm:prSet/>
      <dgm:spPr/>
      <dgm:t>
        <a:bodyPr/>
        <a:lstStyle/>
        <a:p>
          <a:r>
            <a:rPr lang="en-US"/>
            <a:t>A stressful environment can trigger genes to manufacture neurotransmitters leading to depression.</a:t>
          </a:r>
        </a:p>
      </dgm:t>
    </dgm:pt>
    <dgm:pt modelId="{B4491A64-88F0-4EDE-B619-C135338E58C3}" type="parTrans" cxnId="{57BDB932-2B21-4606-906B-E0C58F22CBAB}">
      <dgm:prSet/>
      <dgm:spPr/>
      <dgm:t>
        <a:bodyPr/>
        <a:lstStyle/>
        <a:p>
          <a:endParaRPr lang="en-US"/>
        </a:p>
      </dgm:t>
    </dgm:pt>
    <dgm:pt modelId="{E25333EA-8F7A-4A0C-8A5B-222631E70E9A}" type="sibTrans" cxnId="{57BDB932-2B21-4606-906B-E0C58F22CBAB}">
      <dgm:prSet/>
      <dgm:spPr/>
      <dgm:t>
        <a:bodyPr/>
        <a:lstStyle/>
        <a:p>
          <a:endParaRPr lang="en-US"/>
        </a:p>
      </dgm:t>
    </dgm:pt>
    <dgm:pt modelId="{955592D5-F155-4416-A033-75B418501987}" type="pres">
      <dgm:prSet presAssocID="{F3AB88D9-ACD7-41A5-A97C-DAC430082420}" presName="vert0" presStyleCnt="0">
        <dgm:presLayoutVars>
          <dgm:dir/>
          <dgm:animOne val="branch"/>
          <dgm:animLvl val="lvl"/>
        </dgm:presLayoutVars>
      </dgm:prSet>
      <dgm:spPr/>
    </dgm:pt>
    <dgm:pt modelId="{ADF4186C-F719-4B46-8DD1-2EABFB16A735}" type="pres">
      <dgm:prSet presAssocID="{7D543A07-7749-4F1F-A96B-29CCA07E87FA}" presName="thickLine" presStyleLbl="alignNode1" presStyleIdx="0" presStyleCnt="3"/>
      <dgm:spPr/>
    </dgm:pt>
    <dgm:pt modelId="{0DBA0242-BF8A-4D12-B6DD-10E5066F3577}" type="pres">
      <dgm:prSet presAssocID="{7D543A07-7749-4F1F-A96B-29CCA07E87FA}" presName="horz1" presStyleCnt="0"/>
      <dgm:spPr/>
    </dgm:pt>
    <dgm:pt modelId="{315E2338-25B6-4C58-A3EF-D122D5848D01}" type="pres">
      <dgm:prSet presAssocID="{7D543A07-7749-4F1F-A96B-29CCA07E87FA}" presName="tx1" presStyleLbl="revTx" presStyleIdx="0" presStyleCnt="3"/>
      <dgm:spPr/>
    </dgm:pt>
    <dgm:pt modelId="{D9034FA5-D57B-4262-8CEC-44C6E3FF823A}" type="pres">
      <dgm:prSet presAssocID="{7D543A07-7749-4F1F-A96B-29CCA07E87FA}" presName="vert1" presStyleCnt="0"/>
      <dgm:spPr/>
    </dgm:pt>
    <dgm:pt modelId="{A936AFD8-793D-44A4-9EA3-5427540E3700}" type="pres">
      <dgm:prSet presAssocID="{A81C85C9-6738-440A-8139-A4B86BF55682}" presName="thickLine" presStyleLbl="alignNode1" presStyleIdx="1" presStyleCnt="3"/>
      <dgm:spPr/>
    </dgm:pt>
    <dgm:pt modelId="{266519C2-064E-42E6-8F44-0B4750B4E253}" type="pres">
      <dgm:prSet presAssocID="{A81C85C9-6738-440A-8139-A4B86BF55682}" presName="horz1" presStyleCnt="0"/>
      <dgm:spPr/>
    </dgm:pt>
    <dgm:pt modelId="{68D00D34-AA57-496E-A1CB-28BE74611379}" type="pres">
      <dgm:prSet presAssocID="{A81C85C9-6738-440A-8139-A4B86BF55682}" presName="tx1" presStyleLbl="revTx" presStyleIdx="1" presStyleCnt="3"/>
      <dgm:spPr/>
    </dgm:pt>
    <dgm:pt modelId="{ECEF1B4E-1974-41AA-A55E-AC551E2DAF55}" type="pres">
      <dgm:prSet presAssocID="{A81C85C9-6738-440A-8139-A4B86BF55682}" presName="vert1" presStyleCnt="0"/>
      <dgm:spPr/>
    </dgm:pt>
    <dgm:pt modelId="{57FC0D72-AF5B-4FED-8827-10EECE33ED80}" type="pres">
      <dgm:prSet presAssocID="{FD79BCDA-10EF-4C19-ABDC-BD6944F3289A}" presName="thickLine" presStyleLbl="alignNode1" presStyleIdx="2" presStyleCnt="3"/>
      <dgm:spPr/>
    </dgm:pt>
    <dgm:pt modelId="{6C1A2376-D6DF-49D0-B179-96BC54CFE89C}" type="pres">
      <dgm:prSet presAssocID="{FD79BCDA-10EF-4C19-ABDC-BD6944F3289A}" presName="horz1" presStyleCnt="0"/>
      <dgm:spPr/>
    </dgm:pt>
    <dgm:pt modelId="{19652A79-E400-4662-B8AF-2225C9D6824C}" type="pres">
      <dgm:prSet presAssocID="{FD79BCDA-10EF-4C19-ABDC-BD6944F3289A}" presName="tx1" presStyleLbl="revTx" presStyleIdx="2" presStyleCnt="3"/>
      <dgm:spPr/>
    </dgm:pt>
    <dgm:pt modelId="{27427117-23C0-4F42-9A54-EE17415E8E7F}" type="pres">
      <dgm:prSet presAssocID="{FD79BCDA-10EF-4C19-ABDC-BD6944F3289A}" presName="vert1" presStyleCnt="0"/>
      <dgm:spPr/>
    </dgm:pt>
  </dgm:ptLst>
  <dgm:cxnLst>
    <dgm:cxn modelId="{E39D2311-E11A-4789-A276-F0B11DEF371B}" type="presOf" srcId="{FD79BCDA-10EF-4C19-ABDC-BD6944F3289A}" destId="{19652A79-E400-4662-B8AF-2225C9D6824C}" srcOrd="0" destOrd="0" presId="urn:microsoft.com/office/officeart/2008/layout/LinedList"/>
    <dgm:cxn modelId="{57BDB932-2B21-4606-906B-E0C58F22CBAB}" srcId="{F3AB88D9-ACD7-41A5-A97C-DAC430082420}" destId="{FD79BCDA-10EF-4C19-ABDC-BD6944F3289A}" srcOrd="2" destOrd="0" parTransId="{B4491A64-88F0-4EDE-B619-C135338E58C3}" sibTransId="{E25333EA-8F7A-4A0C-8A5B-222631E70E9A}"/>
    <dgm:cxn modelId="{5A52FD39-C3FE-4F70-970A-1F2AA77561F0}" type="presOf" srcId="{7D543A07-7749-4F1F-A96B-29CCA07E87FA}" destId="{315E2338-25B6-4C58-A3EF-D122D5848D01}" srcOrd="0" destOrd="0" presId="urn:microsoft.com/office/officeart/2008/layout/LinedList"/>
    <dgm:cxn modelId="{1890054B-8F29-4E96-AB17-0437E65D8381}" type="presOf" srcId="{F3AB88D9-ACD7-41A5-A97C-DAC430082420}" destId="{955592D5-F155-4416-A033-75B418501987}" srcOrd="0" destOrd="0" presId="urn:microsoft.com/office/officeart/2008/layout/LinedList"/>
    <dgm:cxn modelId="{F1EABC5A-D77A-4588-B5F3-CD723202E5EA}" type="presOf" srcId="{A81C85C9-6738-440A-8139-A4B86BF55682}" destId="{68D00D34-AA57-496E-A1CB-28BE74611379}" srcOrd="0" destOrd="0" presId="urn:microsoft.com/office/officeart/2008/layout/LinedList"/>
    <dgm:cxn modelId="{68B9CBE6-2757-435E-9708-378A52C61EE9}" srcId="{F3AB88D9-ACD7-41A5-A97C-DAC430082420}" destId="{A81C85C9-6738-440A-8139-A4B86BF55682}" srcOrd="1" destOrd="0" parTransId="{65E7469D-77E2-4776-B257-1C94D7452650}" sibTransId="{5CE27DB9-B68D-48F8-86C1-29D5EAAFE668}"/>
    <dgm:cxn modelId="{A4EFABEC-F9EE-4F4C-8AF6-FCB76218B072}" srcId="{F3AB88D9-ACD7-41A5-A97C-DAC430082420}" destId="{7D543A07-7749-4F1F-A96B-29CCA07E87FA}" srcOrd="0" destOrd="0" parTransId="{BF038AC0-15D4-4EBD-B5BE-FC23BFEBFCFB}" sibTransId="{993A4636-DE1D-4E9A-B168-D7AFC02655DF}"/>
    <dgm:cxn modelId="{0DA5646B-DDAE-45FE-877D-673E0E420C7A}" type="presParOf" srcId="{955592D5-F155-4416-A033-75B418501987}" destId="{ADF4186C-F719-4B46-8DD1-2EABFB16A735}" srcOrd="0" destOrd="0" presId="urn:microsoft.com/office/officeart/2008/layout/LinedList"/>
    <dgm:cxn modelId="{7B7A1F12-3DEC-49B0-9F28-4DA92C4668A0}" type="presParOf" srcId="{955592D5-F155-4416-A033-75B418501987}" destId="{0DBA0242-BF8A-4D12-B6DD-10E5066F3577}" srcOrd="1" destOrd="0" presId="urn:microsoft.com/office/officeart/2008/layout/LinedList"/>
    <dgm:cxn modelId="{B0F586BE-4A9E-4958-96CF-EA87808C664D}" type="presParOf" srcId="{0DBA0242-BF8A-4D12-B6DD-10E5066F3577}" destId="{315E2338-25B6-4C58-A3EF-D122D5848D01}" srcOrd="0" destOrd="0" presId="urn:microsoft.com/office/officeart/2008/layout/LinedList"/>
    <dgm:cxn modelId="{9D0891F3-7B87-4C91-8242-7895C4C69821}" type="presParOf" srcId="{0DBA0242-BF8A-4D12-B6DD-10E5066F3577}" destId="{D9034FA5-D57B-4262-8CEC-44C6E3FF823A}" srcOrd="1" destOrd="0" presId="urn:microsoft.com/office/officeart/2008/layout/LinedList"/>
    <dgm:cxn modelId="{0DD152D8-ACB7-4375-B2DF-26B46FDBAC95}" type="presParOf" srcId="{955592D5-F155-4416-A033-75B418501987}" destId="{A936AFD8-793D-44A4-9EA3-5427540E3700}" srcOrd="2" destOrd="0" presId="urn:microsoft.com/office/officeart/2008/layout/LinedList"/>
    <dgm:cxn modelId="{D5DA8A8A-5C26-4309-8D21-79B47A1810CB}" type="presParOf" srcId="{955592D5-F155-4416-A033-75B418501987}" destId="{266519C2-064E-42E6-8F44-0B4750B4E253}" srcOrd="3" destOrd="0" presId="urn:microsoft.com/office/officeart/2008/layout/LinedList"/>
    <dgm:cxn modelId="{66899D51-2BD3-474D-87F7-B57883BE2012}" type="presParOf" srcId="{266519C2-064E-42E6-8F44-0B4750B4E253}" destId="{68D00D34-AA57-496E-A1CB-28BE74611379}" srcOrd="0" destOrd="0" presId="urn:microsoft.com/office/officeart/2008/layout/LinedList"/>
    <dgm:cxn modelId="{EAD07614-8A8B-4B91-9FDA-E9BE1D881574}" type="presParOf" srcId="{266519C2-064E-42E6-8F44-0B4750B4E253}" destId="{ECEF1B4E-1974-41AA-A55E-AC551E2DAF55}" srcOrd="1" destOrd="0" presId="urn:microsoft.com/office/officeart/2008/layout/LinedList"/>
    <dgm:cxn modelId="{1F4928B3-E911-4313-BF56-BEBF7FADA7F5}" type="presParOf" srcId="{955592D5-F155-4416-A033-75B418501987}" destId="{57FC0D72-AF5B-4FED-8827-10EECE33ED80}" srcOrd="4" destOrd="0" presId="urn:microsoft.com/office/officeart/2008/layout/LinedList"/>
    <dgm:cxn modelId="{76E2343E-71E9-4476-8181-589273573EA8}" type="presParOf" srcId="{955592D5-F155-4416-A033-75B418501987}" destId="{6C1A2376-D6DF-49D0-B179-96BC54CFE89C}" srcOrd="5" destOrd="0" presId="urn:microsoft.com/office/officeart/2008/layout/LinedList"/>
    <dgm:cxn modelId="{D78A83F0-2F1A-4A9B-BC63-748ED2081EA3}" type="presParOf" srcId="{6C1A2376-D6DF-49D0-B179-96BC54CFE89C}" destId="{19652A79-E400-4662-B8AF-2225C9D6824C}" srcOrd="0" destOrd="0" presId="urn:microsoft.com/office/officeart/2008/layout/LinedList"/>
    <dgm:cxn modelId="{39030629-309D-4C9F-A796-E6EF988D2689}" type="presParOf" srcId="{6C1A2376-D6DF-49D0-B179-96BC54CFE89C}" destId="{27427117-23C0-4F42-9A54-EE17415E8E7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43D70-AE7C-400F-A00D-B058C3E00088}">
      <dsp:nvSpPr>
        <dsp:cNvPr id="0" name=""/>
        <dsp:cNvSpPr/>
      </dsp:nvSpPr>
      <dsp:spPr>
        <a:xfrm>
          <a:off x="0" y="637"/>
          <a:ext cx="626903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BFB93-4371-40E3-BEAE-F5F916C0C55A}">
      <dsp:nvSpPr>
        <dsp:cNvPr id="0" name=""/>
        <dsp:cNvSpPr/>
      </dsp:nvSpPr>
      <dsp:spPr>
        <a:xfrm>
          <a:off x="0" y="637"/>
          <a:ext cx="6265715" cy="3103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u="sng" kern="1200" dirty="0"/>
            <a:t>Heritability</a:t>
          </a:r>
          <a:r>
            <a:rPr lang="en-US" sz="2700" kern="1200" dirty="0"/>
            <a:t> =  genetics explains variation (ex. intelligence) among groups of people.  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Can never say what percentage of </a:t>
          </a:r>
          <a:r>
            <a:rPr lang="en-US" sz="2700" i="1" kern="1200" dirty="0"/>
            <a:t>individual </a:t>
          </a:r>
          <a:r>
            <a:rPr lang="en-US" sz="2700" kern="1200" dirty="0"/>
            <a:t>variation (ex. intelligence) is due to genetics.</a:t>
          </a:r>
        </a:p>
      </dsp:txBody>
      <dsp:txXfrm>
        <a:off x="0" y="637"/>
        <a:ext cx="6265715" cy="3103344"/>
      </dsp:txXfrm>
    </dsp:sp>
    <dsp:sp modelId="{09EFD58B-A419-4070-BE6B-2D77FD5E69E6}">
      <dsp:nvSpPr>
        <dsp:cNvPr id="0" name=""/>
        <dsp:cNvSpPr/>
      </dsp:nvSpPr>
      <dsp:spPr>
        <a:xfrm>
          <a:off x="0" y="3103981"/>
          <a:ext cx="626903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78B41-0CE2-48A7-9D7C-94E74BAE495B}">
      <dsp:nvSpPr>
        <dsp:cNvPr id="0" name=""/>
        <dsp:cNvSpPr/>
      </dsp:nvSpPr>
      <dsp:spPr>
        <a:xfrm>
          <a:off x="0" y="3103981"/>
          <a:ext cx="6269038" cy="2467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Differences in weight and height are heritable, and yet nutrition has made us heavier and taller than our ancestors a century ago.</a:t>
          </a:r>
        </a:p>
      </dsp:txBody>
      <dsp:txXfrm>
        <a:off x="0" y="3103981"/>
        <a:ext cx="6269038" cy="2467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4186C-F719-4B46-8DD1-2EABFB16A735}">
      <dsp:nvSpPr>
        <dsp:cNvPr id="0" name=""/>
        <dsp:cNvSpPr/>
      </dsp:nvSpPr>
      <dsp:spPr>
        <a:xfrm>
          <a:off x="0" y="2720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E2338-25B6-4C58-A3EF-D122D5848D01}">
      <dsp:nvSpPr>
        <dsp:cNvPr id="0" name=""/>
        <dsp:cNvSpPr/>
      </dsp:nvSpPr>
      <dsp:spPr>
        <a:xfrm>
          <a:off x="0" y="2720"/>
          <a:ext cx="6269038" cy="185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Genes can influence traits, and environment can affect gene activity.</a:t>
          </a:r>
        </a:p>
      </dsp:txBody>
      <dsp:txXfrm>
        <a:off x="0" y="2720"/>
        <a:ext cx="6269038" cy="1855561"/>
      </dsp:txXfrm>
    </dsp:sp>
    <dsp:sp modelId="{A936AFD8-793D-44A4-9EA3-5427540E3700}">
      <dsp:nvSpPr>
        <dsp:cNvPr id="0" name=""/>
        <dsp:cNvSpPr/>
      </dsp:nvSpPr>
      <dsp:spPr>
        <a:xfrm>
          <a:off x="0" y="1858281"/>
          <a:ext cx="6269038" cy="0"/>
        </a:xfrm>
        <a:prstGeom prst="lin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00D34-AA57-496E-A1CB-28BE74611379}">
      <dsp:nvSpPr>
        <dsp:cNvPr id="0" name=""/>
        <dsp:cNvSpPr/>
      </dsp:nvSpPr>
      <dsp:spPr>
        <a:xfrm>
          <a:off x="0" y="1858281"/>
          <a:ext cx="6269038" cy="185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 genetic predisposition that makes a child restless and hyperactive, evokes angry responses from his parents. </a:t>
          </a:r>
        </a:p>
      </dsp:txBody>
      <dsp:txXfrm>
        <a:off x="0" y="1858281"/>
        <a:ext cx="6269038" cy="1855561"/>
      </dsp:txXfrm>
    </dsp:sp>
    <dsp:sp modelId="{57FC0D72-AF5B-4FED-8827-10EECE33ED80}">
      <dsp:nvSpPr>
        <dsp:cNvPr id="0" name=""/>
        <dsp:cNvSpPr/>
      </dsp:nvSpPr>
      <dsp:spPr>
        <a:xfrm>
          <a:off x="0" y="3713843"/>
          <a:ext cx="6269038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52A79-E400-4662-B8AF-2225C9D6824C}">
      <dsp:nvSpPr>
        <dsp:cNvPr id="0" name=""/>
        <dsp:cNvSpPr/>
      </dsp:nvSpPr>
      <dsp:spPr>
        <a:xfrm>
          <a:off x="0" y="3713843"/>
          <a:ext cx="6269038" cy="185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 stressful environment can trigger genes to manufacture neurotransmitters leading to depression.</a:t>
          </a:r>
        </a:p>
      </dsp:txBody>
      <dsp:txXfrm>
        <a:off x="0" y="3713843"/>
        <a:ext cx="6269038" cy="1855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AF0CFE-240C-4744-BA6C-C8D4BB9975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B157A3-D708-45ED-8A18-C1F9585103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491F6-C2AB-4FE1-8B06-F32961F790C2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6FC27-F7CC-4872-90C8-C5EF0D3095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455F8-7143-4229-9661-4C6EBEC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3013E-A5AF-43FB-9710-FAF852DB9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0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C06D-24DD-480D-9284-6A54AED5A1A8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72DE3-69D8-4000-9AB6-043D63D9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6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06975-28AB-4810-8510-ACC391C0BC48}" type="slidenum">
              <a:rPr lang="en-US"/>
              <a:pPr/>
              <a:t>1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r>
              <a:rPr lang="en-US" b="1"/>
              <a:t>OBJECTIVE 6-2</a:t>
            </a:r>
            <a:r>
              <a:rPr lang="en-US" b="1">
                <a:cs typeface="Arial" charset="0"/>
              </a:rPr>
              <a:t>| Describe the type of questions that interest behavior geneticists.</a:t>
            </a:r>
          </a:p>
        </p:txBody>
      </p:sp>
    </p:spTree>
    <p:extLst>
      <p:ext uri="{BB962C8B-B14F-4D97-AF65-F5344CB8AC3E}">
        <p14:creationId xmlns:p14="http://schemas.microsoft.com/office/powerpoint/2010/main" val="258918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80120-3C20-4029-B92E-BCDB761F8A45}" type="slidenum">
              <a:rPr lang="en-US"/>
              <a:pPr/>
              <a:t>2</a:t>
            </a:fld>
            <a:endParaRPr 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endParaRPr lang="en-US" b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064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53DF84-1031-48C9-BEEC-2C628FB03528}" type="slidenum">
              <a:rPr lang="en-US"/>
              <a:pPr/>
              <a:t>3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r>
              <a:rPr lang="en-US" b="1"/>
              <a:t>OBJECTIVE 6-7</a:t>
            </a:r>
            <a:r>
              <a:rPr lang="en-US" b="1">
                <a:cs typeface="Arial" charset="0"/>
              </a:rPr>
              <a:t>| Explain heritability's application on individuals and groups, and explain what we mean when we say genes are </a:t>
            </a:r>
            <a:r>
              <a:rPr lang="en-US" b="1" i="1">
                <a:cs typeface="Arial" charset="0"/>
              </a:rPr>
              <a:t>self-regulating.</a:t>
            </a:r>
          </a:p>
        </p:txBody>
      </p:sp>
    </p:spTree>
    <p:extLst>
      <p:ext uri="{BB962C8B-B14F-4D97-AF65-F5344CB8AC3E}">
        <p14:creationId xmlns:p14="http://schemas.microsoft.com/office/powerpoint/2010/main" val="957132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453CA0-A956-40DB-9E1B-10586AD7393F}" type="slidenum">
              <a:rPr lang="en-US"/>
              <a:pPr/>
              <a:t>7</a:t>
            </a:fld>
            <a:endParaRPr 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r>
              <a:rPr lang="en-US" b="1"/>
              <a:t>OBJECTIVE 6-6</a:t>
            </a:r>
            <a:r>
              <a:rPr lang="en-US" b="1">
                <a:cs typeface="Arial" charset="0"/>
              </a:rPr>
              <a:t>| Discuss how the relative stability of our temperament illustrates the influence of heredity on development.</a:t>
            </a:r>
          </a:p>
        </p:txBody>
      </p:sp>
    </p:spTree>
    <p:extLst>
      <p:ext uri="{BB962C8B-B14F-4D97-AF65-F5344CB8AC3E}">
        <p14:creationId xmlns:p14="http://schemas.microsoft.com/office/powerpoint/2010/main" val="1848281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B0FD8C-97F9-45EA-AFBB-64A44406CDEC}" type="slidenum">
              <a:rPr lang="en-US"/>
              <a:pPr/>
              <a:t>8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endParaRPr lang="en-US" b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40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0B5D5-F384-4B44-8FD7-6A4584E355E9}" type="slidenum">
              <a:rPr lang="en-US"/>
              <a:pPr/>
              <a:t>9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endParaRPr lang="en-US" b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62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F08D3-4ADE-45FC-8B86-C6377FB743B1}" type="slidenum">
              <a:rPr lang="en-US"/>
              <a:pPr/>
              <a:t>10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r>
              <a:rPr lang="en-US" b="1"/>
              <a:t>OBJECTIVE 6-8</a:t>
            </a:r>
            <a:r>
              <a:rPr lang="en-US" b="1">
                <a:cs typeface="Arial" charset="0"/>
              </a:rPr>
              <a:t>| Give and example of a genetically influenced trait that can evoke responses in others, and give another example of an environment that can trigger gene activity.</a:t>
            </a:r>
            <a:endParaRPr lang="en-US" b="1" i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51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E6D5B-0E0D-4D2E-9F3E-BAF28144D748}" type="slidenum">
              <a:rPr lang="en-US"/>
              <a:pPr/>
              <a:t>11</a:t>
            </a:fld>
            <a:endParaRPr lang="en-US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endParaRPr lang="en-US" b="1" i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728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30FA4A33-F461-4803-B850-788A8A7A63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65F703-7F74-44D2-8A52-299E0A0548A3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F07A07C-DEE5-440B-92A7-44C61A6C85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69334B0-10D0-4FBF-B768-49863AE9B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12| Identify gender differences in sexuality.</a:t>
            </a:r>
            <a:endParaRPr lang="en-US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619839-9422-493A-9BAE-0F2406D2AAD1}" type="slidenum">
              <a:rPr lang="en-US"/>
              <a:pPr/>
              <a:t>13</a:t>
            </a:fld>
            <a:endParaRPr lang="en-US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endParaRPr lang="en-US" b="1" i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90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607AD83-2DF0-4BF1-8BE0-10D25CD46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DAAA02-0E4F-4C02-A998-9FB26A4FCBF4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F5749CE-586F-452E-8B32-8A9ACF1076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4F6F7570-4A24-4E86-9D67-D82A3817E7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7CE61074-1700-4E39-AA92-C25B9A795D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8C3B7D-812C-458C-9334-671887968741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827AE36-681D-410D-A9C2-7995E989A7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47721C6-1C10-4767-BB31-A9E65CE9A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Psychology 7e in Modules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6559A6-5A30-4484-828D-D0802978DE2D}" type="slidenum">
              <a:rPr lang="en-US"/>
              <a:pPr/>
              <a:t>16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</p:spPr>
        <p:txBody>
          <a:bodyPr/>
          <a:lstStyle/>
          <a:p>
            <a:r>
              <a:rPr lang="en-US" b="1"/>
              <a:t>OBJECTIVE 7-17</a:t>
            </a:r>
            <a:r>
              <a:rPr lang="en-US" b="1">
                <a:cs typeface="Arial" charset="0"/>
              </a:rPr>
              <a:t>| Describe the biopsychosocial perspective on development.</a:t>
            </a:r>
          </a:p>
        </p:txBody>
      </p:sp>
    </p:spTree>
    <p:extLst>
      <p:ext uri="{BB962C8B-B14F-4D97-AF65-F5344CB8AC3E}">
        <p14:creationId xmlns:p14="http://schemas.microsoft.com/office/powerpoint/2010/main" val="215759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4DC31-AFDA-495B-BF25-4250B12A7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F982B-4659-44B3-8408-A27719376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64BEF-F258-4D5F-86F9-7C5B7837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88CD7-D875-4F84-88F6-93FEF2FF4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0665F-6A88-4418-BDA1-ADBDF42E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6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49B5-24C7-4F70-BC18-40C25F6B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10F34-2427-4124-9606-97B636104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AD9E9-3CCA-4115-A9F7-C129A2E1E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E1592-AD89-42F4-B810-00AEB314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B3DB0-9352-4B18-BF09-226C556D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4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0C2E-7B07-46AF-9846-86DD90B9E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87D22-4483-4619-9578-6808D4E1A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5C6B4-2A1D-415A-BCC7-33E45607B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259DF-8118-43A8-A602-1F4C3537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AC624-40BA-45CA-A9F7-04A2A376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FAD9A-A6E4-4D40-BAE1-856ACC14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2E371-E48C-46F0-9D29-F341E4CE6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2B5A1-1004-40B1-B38E-083FEA1F9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E8FB2-4F96-418B-894B-6C86329D2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3A4E5-DB1D-4CE1-A5A7-646A8453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96F29-EC48-4991-8587-199495EB8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21B7-8EF8-48A3-B85A-A3D70C23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2D136-9F3D-424C-B6F6-D53CAF333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D176F-6502-4EBC-AD4A-CCFAA6FCA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87D12-902B-44E4-B05F-66C0451A0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1A1B3C-3C2A-4D9C-A99B-42DBE1AEA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D900CE-190F-4960-B29C-DBCFB074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439947-E22A-4475-9F2C-CAFE6B1B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74FC23-A54E-43F0-8B4D-F8EDB247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5643-2058-44D9-B943-010F3CB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2417C-1C46-4382-BCF6-27422EF14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91BFE-4C17-42EA-89AD-1A6023C7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4B70A2-C3D5-4599-B9CC-48397F3F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2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A613AB-62F1-4EAB-B733-6F191060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26CDE2-5326-4E98-A91F-4644EC25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1C499-88E3-4116-A62C-18296BD2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0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A0869-E104-470E-9263-53F55C3A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4FD82-7B0E-4930-8C13-DA91624AF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D187-3111-4EB5-A96B-377D014E8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F55ED-676D-4A28-86C4-8472A33C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D0901-33AE-4389-9990-DAFAA8B4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DD5FB-CF60-4A5B-9434-D6F3A930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9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7893-78BF-4F69-818D-382683E8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852DDB-23E8-4544-8773-9B766D5CAD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12CC2-A05F-4302-BACC-C06DC6DD4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A5CE9-5D2B-437C-A2CA-368B0D7E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EAC39-0D07-4527-BDA7-9612D604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02AD6-3CAA-4E64-949B-48A998F1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1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433D5-974B-4159-BBE8-49D9409E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86192-1871-4D3F-997B-8C36E3C93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4ECE6-3FB2-4B39-91E0-45441ABB6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D3654-DB38-45E8-888E-C4094CD2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40F2C-B1F9-441B-96E6-B3D11580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4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EB9C4B-998F-4C30-86AB-0A68D4544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CEFE7-FF52-4E0C-8359-D32EA0479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209C8-3ADD-419F-856F-A97B5294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CB70D-0C66-491C-ABB4-28FC5B48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66290-09DA-483D-92C0-7C74B18F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99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Psychology 7e in Modules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452D23B3-DE28-43BB-B1ED-6CDAD3EFC5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38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opener">
    <p:bg>
      <p:bgPr>
        <a:solidFill>
          <a:srgbClr val="E7D9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2273979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988485" y="2301876"/>
            <a:ext cx="3244849" cy="394652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665080" y="2407186"/>
            <a:ext cx="3444120" cy="3841214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992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" y="2299873"/>
            <a:ext cx="3225807" cy="38344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432" y="2407187"/>
            <a:ext cx="3437769" cy="386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0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1531D7-4C54-410A-8D0F-94F9E6DF38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99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BD6245-4A69-4C92-96E9-E22BDACD1B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" y="2299873"/>
            <a:ext cx="3225807" cy="3834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D2106D-5048-473C-AC06-9A8A74425B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432" y="2407187"/>
            <a:ext cx="3437769" cy="386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93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393700"/>
            <a:ext cx="3318933" cy="5829300"/>
          </a:xfrm>
          <a:solidFill>
            <a:srgbClr val="E7D9B1"/>
          </a:solidFill>
        </p:spPr>
        <p:txBody>
          <a:bodyPr/>
          <a:lstStyle>
            <a:lvl1pPr marL="0" indent="0">
              <a:buNone/>
              <a:defRPr>
                <a:solidFill>
                  <a:srgbClr val="E7D9B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7200" y="2390139"/>
            <a:ext cx="3285067" cy="1752600"/>
          </a:xfrm>
        </p:spPr>
        <p:txBody>
          <a:bodyPr>
            <a:normAutofit/>
          </a:bodyPr>
          <a:lstStyle>
            <a:lvl1pPr marL="0" indent="0" algn="ctr">
              <a:buNone/>
              <a:defRPr sz="44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57200" y="4432300"/>
            <a:ext cx="3302000" cy="17907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982133" y="762000"/>
            <a:ext cx="10802112" cy="1325880"/>
          </a:xfr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l"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Targets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7"/>
          </p:nvPr>
        </p:nvSpPr>
        <p:spPr>
          <a:xfrm>
            <a:off x="4163484" y="2264087"/>
            <a:ext cx="76200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4163484" y="3126740"/>
            <a:ext cx="7620000" cy="685800"/>
          </a:xfr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/>
          </p:nvPr>
        </p:nvSpPr>
        <p:spPr>
          <a:xfrm>
            <a:off x="4163484" y="3967319"/>
            <a:ext cx="76200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163484" y="4749791"/>
            <a:ext cx="76200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163484" y="5493698"/>
            <a:ext cx="76200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08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982133" y="762000"/>
            <a:ext cx="10802112" cy="1325880"/>
          </a:xfr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l"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# summary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7"/>
          </p:nvPr>
        </p:nvSpPr>
        <p:spPr>
          <a:xfrm>
            <a:off x="982134" y="3581400"/>
            <a:ext cx="10801351" cy="24384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982134" y="2324100"/>
            <a:ext cx="10801351" cy="1066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080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8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02112" cy="4351338"/>
          </a:xfrm>
          <a:ln w="76200">
            <a:solidFill>
              <a:schemeClr val="tx1"/>
            </a:solidFill>
          </a:ln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01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96069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944" y="1825626"/>
            <a:ext cx="10802112" cy="2797175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04851" y="4864100"/>
            <a:ext cx="10801349" cy="1219200"/>
          </a:xfrm>
          <a:ln w="76200"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593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 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7951"/>
            <a:ext cx="10515600" cy="85248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38200" y="2570161"/>
            <a:ext cx="1718733" cy="1244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38200" y="4813300"/>
            <a:ext cx="1718733" cy="1244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2980267" y="2541460"/>
            <a:ext cx="8373533" cy="1244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80267" y="4813300"/>
            <a:ext cx="8373533" cy="1244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305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17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 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7949"/>
            <a:ext cx="10515600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1909234" y="2878008"/>
            <a:ext cx="8373533" cy="914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1909234" y="3928811"/>
            <a:ext cx="8373533" cy="914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3057" cy="145707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1909234" y="5052570"/>
            <a:ext cx="8373533" cy="914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537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Y 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7951"/>
            <a:ext cx="10515600" cy="85248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838200" y="5295900"/>
            <a:ext cx="10515600" cy="76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3057" cy="1457070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9" hasCustomPrompt="1"/>
          </p:nvPr>
        </p:nvSpPr>
        <p:spPr>
          <a:xfrm>
            <a:off x="838200" y="2438400"/>
            <a:ext cx="10659533" cy="2768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3462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3063"/>
            <a:ext cx="10802112" cy="1325880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2007394"/>
            <a:ext cx="1718733" cy="1244600"/>
          </a:xfrm>
          <a:ln w="7620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en-US" dirty="0"/>
              <a:t>Click to edit Master 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38200" y="3419475"/>
            <a:ext cx="1718733" cy="1244600"/>
          </a:xfrm>
          <a:ln w="7620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en-US" dirty="0"/>
              <a:t>Click to edit Master 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38200" y="4813300"/>
            <a:ext cx="1718733" cy="1244600"/>
          </a:xfrm>
          <a:ln w="7620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2980267" y="2008188"/>
            <a:ext cx="8373533" cy="1244600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2980267" y="3422650"/>
            <a:ext cx="8373533" cy="1244600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80267" y="4813300"/>
            <a:ext cx="8373533" cy="1244600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539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944" y="441048"/>
            <a:ext cx="10802112" cy="1325880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38200" y="2564210"/>
            <a:ext cx="3200400" cy="1244600"/>
          </a:xfrm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38200" y="4598391"/>
            <a:ext cx="3200400" cy="1244600"/>
          </a:xfrm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5096933" y="2309020"/>
            <a:ext cx="6256867" cy="1754980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096933" y="4332685"/>
            <a:ext cx="6256867" cy="1776015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6463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762500" y="2159000"/>
            <a:ext cx="2870200" cy="17018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718300" y="4295775"/>
            <a:ext cx="2870200" cy="17018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908300" y="4330700"/>
            <a:ext cx="2870200" cy="17018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2159000"/>
            <a:ext cx="2870200" cy="17018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8610600" y="2159000"/>
            <a:ext cx="2870200" cy="17018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863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38200" y="2032000"/>
            <a:ext cx="4055533" cy="39751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502400" y="2032000"/>
            <a:ext cx="4572000" cy="39751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2384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erson n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38200" y="2032000"/>
            <a:ext cx="4512733" cy="33750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502400" y="2032000"/>
            <a:ext cx="4572000" cy="39751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16000" y="5627687"/>
            <a:ext cx="4157133" cy="508000"/>
          </a:xfrm>
        </p:spPr>
        <p:txBody>
          <a:bodyPr/>
          <a:lstStyle>
            <a:lvl5pPr marL="1371600" indent="0" algn="ctr">
              <a:buFontTx/>
              <a:buNone/>
              <a:defRPr/>
            </a:lvl5pPr>
          </a:lstStyle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945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targe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38200" y="2032000"/>
            <a:ext cx="4055533" cy="3975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502400" y="2032000"/>
            <a:ext cx="4572000" cy="39751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7848" y="421960"/>
            <a:ext cx="918544" cy="688908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 noChangeAspect="1"/>
          </p:cNvSpPr>
          <p:nvPr>
            <p:ph type="pic" sz="quarter" idx="15"/>
          </p:nvPr>
        </p:nvSpPr>
        <p:spPr>
          <a:xfrm>
            <a:off x="947848" y="421960"/>
            <a:ext cx="926592" cy="69494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935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96100" y="1881190"/>
            <a:ext cx="3429000" cy="2286000"/>
          </a:xfrm>
        </p:spPr>
        <p:txBody>
          <a:bodyPr>
            <a:normAutofit/>
          </a:bodyPr>
          <a:lstStyle>
            <a:lvl1pPr marL="0" indent="0" algn="ctr">
              <a:buNone/>
              <a:defRPr sz="2600"/>
            </a:lvl1pPr>
          </a:lstStyle>
          <a:p>
            <a:pPr lvl="0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38200" y="1858170"/>
            <a:ext cx="3437467" cy="43053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896100" y="4445000"/>
            <a:ext cx="3429000" cy="1549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8815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19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ctr"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712" y="1825625"/>
            <a:ext cx="5181600" cy="4351338"/>
          </a:xfrm>
        </p:spPr>
        <p:txBody>
          <a:bodyPr/>
          <a:lstStyle>
            <a:lvl1pPr algn="ctr"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80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1709738"/>
            <a:ext cx="5157787" cy="823912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588419"/>
            <a:ext cx="5157787" cy="3684588"/>
          </a:xfr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3" y="1690689"/>
            <a:ext cx="5183188" cy="823912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58711" y="2588419"/>
            <a:ext cx="5183188" cy="3684588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algn="ctr">
              <a:defRPr sz="2400"/>
            </a:lvl2pPr>
            <a:lvl3pPr algn="ctr">
              <a:defRPr sz="2400"/>
            </a:lvl3pPr>
            <a:lvl4pPr algn="ctr">
              <a:defRPr sz="2400"/>
            </a:lvl4pPr>
            <a:lvl5pPr algn="ctr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7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02112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60400" y="520700"/>
            <a:ext cx="10802112" cy="1325880"/>
          </a:xfr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2164390"/>
            <a:ext cx="10801351" cy="740060"/>
          </a:xfrm>
          <a:solidFill>
            <a:srgbClr val="D1EAF7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600"/>
            </a:lvl1pPr>
          </a:lstStyle>
          <a:p>
            <a:pPr lvl="0"/>
            <a:r>
              <a:rPr lang="en-US" dirty="0"/>
              <a:t>	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60399" y="3219915"/>
            <a:ext cx="10801351" cy="740664"/>
          </a:xfrm>
          <a:solidFill>
            <a:srgbClr val="D1EAF7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600"/>
            </a:lvl1pPr>
          </a:lstStyle>
          <a:p>
            <a:pPr lvl="0"/>
            <a:r>
              <a:rPr lang="en-US" dirty="0"/>
              <a:t>	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60398" y="4276396"/>
            <a:ext cx="10801351" cy="740664"/>
          </a:xfrm>
          <a:solidFill>
            <a:srgbClr val="D1EAF7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600"/>
            </a:lvl1pPr>
          </a:lstStyle>
          <a:p>
            <a:pPr lvl="0"/>
            <a:r>
              <a:rPr lang="en-US" dirty="0"/>
              <a:t>	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90537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585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ln w="762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99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3857"/>
            <a:ext cx="10802112" cy="132588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909234" y="1879599"/>
            <a:ext cx="8373533" cy="1244600"/>
          </a:xfr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1909234" y="3346449"/>
            <a:ext cx="8373533" cy="1244600"/>
          </a:xfr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1909234" y="4813299"/>
            <a:ext cx="8373533" cy="1244600"/>
          </a:xfr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5843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DE70E-4896-42A6-B5F1-F16F57D36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01AFA-6E12-4C3E-AAE8-19A293D1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0AFE3-F5AC-447C-878C-DC1CF895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7B023-C879-48BD-A16F-B5045E2A7A6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5AD2B-7059-4635-9AD8-B7C2EFBDE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0685F-0DFD-4ED2-A48B-5FDD15E038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47B91-CB1A-4960-BB63-B6CC6D353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7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17CA3-2C9E-4D1A-B2D9-67AA8605FE6D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284D7-83C2-438F-BB45-CD47C32E6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3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ctr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ctr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ctr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ctr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ctr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Behavioral Genetics</a:t>
            </a:r>
          </a:p>
        </p:txBody>
      </p:sp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3D1F600-806D-4B6B-955D-DD1152B51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198136" y="1825625"/>
            <a:ext cx="5795727" cy="4351338"/>
          </a:xfrm>
          <a:prstGeom prst="rect">
            <a:avLst/>
          </a:prstGeom>
          <a:effectLst/>
        </p:spPr>
      </p:pic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2195513" y="1600200"/>
            <a:ext cx="7772400" cy="223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432976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730C4B-0B4C-4779-80B6-AD298A46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65229"/>
          </a:xfrm>
        </p:spPr>
        <p:txBody>
          <a:bodyPr>
            <a:normAutofit/>
          </a:bodyPr>
          <a:lstStyle/>
          <a:p>
            <a:pPr algn="ctr"/>
            <a:r>
              <a:rPr lang="en-US" sz="4400" b="1">
                <a:latin typeface="+mn-lt"/>
              </a:rPr>
              <a:t>Genome</a:t>
            </a:r>
            <a:endParaRPr lang="en-US" sz="4400" b="1" dirty="0">
              <a:latin typeface="+mn-lt"/>
            </a:endParaRPr>
          </a:p>
        </p:txBody>
      </p:sp>
      <p:pic>
        <p:nvPicPr>
          <p:cNvPr id="11" name="Content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id="{F2CF9D99-19A8-4CCE-A409-D5CB62A81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58" y="702297"/>
            <a:ext cx="5621092" cy="5382705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FA4CB0-4935-4AF8-BC2D-FFEEB85C8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315" y="2057400"/>
            <a:ext cx="4421171" cy="381158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en-US" sz="2800" dirty="0">
                <a:solidFill>
                  <a:prstClr val="black"/>
                </a:solidFill>
              </a:rPr>
              <a:t>set of complete instructions for making an organism…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</a:pPr>
            <a:endParaRPr lang="en-US" sz="2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en-US" sz="2800" dirty="0">
                <a:solidFill>
                  <a:prstClr val="black"/>
                </a:solidFill>
              </a:rPr>
              <a:t>contains all the genes in that organism.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78297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+mn-lt"/>
              </a:rPr>
              <a:t>Heritability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1352938" y="3268825"/>
            <a:ext cx="968051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2800" dirty="0"/>
          </a:p>
        </p:txBody>
      </p:sp>
      <p:graphicFrame>
        <p:nvGraphicFramePr>
          <p:cNvPr id="353285" name="Content Placeholder 1">
            <a:extLst>
              <a:ext uri="{FF2B5EF4-FFF2-40B4-BE49-F238E27FC236}">
                <a16:creationId xmlns:a16="http://schemas.microsoft.com/office/drawing/2014/main" id="{5E608229-B375-4984-8C1B-3C162EF912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271218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51144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do similar environments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impact heritability?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965279"/>
            <a:ext cx="8101584" cy="4694828"/>
          </a:xfrm>
          <a:solidFill>
            <a:srgbClr val="E7D9B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all schools were of </a:t>
            </a:r>
            <a:r>
              <a:rPr lang="en-US" i="1" dirty="0"/>
              <a:t>uniform</a:t>
            </a:r>
            <a:r>
              <a:rPr lang="en-US" dirty="0"/>
              <a:t> quality, </a:t>
            </a:r>
          </a:p>
          <a:p>
            <a:pPr marL="0" indent="0">
              <a:buNone/>
            </a:pPr>
            <a:r>
              <a:rPr lang="en-US" dirty="0"/>
              <a:t>all families </a:t>
            </a:r>
            <a:r>
              <a:rPr lang="en-US" i="1" dirty="0"/>
              <a:t>equally</a:t>
            </a:r>
            <a:r>
              <a:rPr lang="en-US" dirty="0"/>
              <a:t> loving, and </a:t>
            </a:r>
          </a:p>
          <a:p>
            <a:pPr marL="0" indent="0">
              <a:buNone/>
            </a:pPr>
            <a:r>
              <a:rPr lang="en-US" dirty="0"/>
              <a:t>all neighborhoods </a:t>
            </a:r>
            <a:r>
              <a:rPr lang="en-US" i="1" dirty="0"/>
              <a:t>equally</a:t>
            </a:r>
            <a:r>
              <a:rPr lang="en-US" dirty="0"/>
              <a:t> healthy, </a:t>
            </a:r>
          </a:p>
          <a:p>
            <a:pPr marL="0" indent="0">
              <a:buNone/>
            </a:pPr>
            <a:r>
              <a:rPr lang="en-US" dirty="0"/>
              <a:t>then</a:t>
            </a:r>
          </a:p>
          <a:p>
            <a:pPr marL="0" indent="0">
              <a:buNone/>
            </a:pPr>
            <a:r>
              <a:rPr lang="en-US" dirty="0"/>
              <a:t>heritability would </a:t>
            </a:r>
            <a:r>
              <a:rPr lang="en-US" b="1" i="1" dirty="0"/>
              <a:t>increase</a:t>
            </a:r>
            <a:r>
              <a:rPr lang="en-US" i="1" dirty="0"/>
              <a:t> </a:t>
            </a:r>
          </a:p>
          <a:p>
            <a:pPr marL="0" indent="0">
              <a:buNone/>
            </a:pPr>
            <a:r>
              <a:rPr lang="en-US" dirty="0"/>
              <a:t>(because differences due to environment</a:t>
            </a:r>
          </a:p>
          <a:p>
            <a:pPr marL="0" indent="0">
              <a:buNone/>
            </a:pPr>
            <a:r>
              <a:rPr lang="en-US" dirty="0"/>
              <a:t>would </a:t>
            </a:r>
            <a:r>
              <a:rPr lang="en-US" b="1" i="1" dirty="0"/>
              <a:t>decrease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So, any difference we noticed between two students would be due more to their genes than their environment.</a:t>
            </a:r>
          </a:p>
        </p:txBody>
      </p:sp>
    </p:spTree>
    <p:extLst>
      <p:ext uri="{BB962C8B-B14F-4D97-AF65-F5344CB8AC3E}">
        <p14:creationId xmlns:p14="http://schemas.microsoft.com/office/powerpoint/2010/main" val="2445917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7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99C11E-B90A-42C4-B9CB-84CEC96D9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4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4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 shot of a person&#10;&#10;Description automatically generated">
            <a:extLst>
              <a:ext uri="{FF2B5EF4-FFF2-40B4-BE49-F238E27FC236}">
                <a16:creationId xmlns:a16="http://schemas.microsoft.com/office/drawing/2014/main" id="{31D797B0-903C-4875-808A-0B09F37BB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1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1463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Separate Twins</a:t>
            </a:r>
          </a:p>
        </p:txBody>
      </p:sp>
      <p:sp>
        <p:nvSpPr>
          <p:cNvPr id="351235" name="Rectangle 3"/>
          <p:cNvSpPr>
            <a:spLocks noChangeArrowheads="1"/>
          </p:cNvSpPr>
          <p:nvPr/>
        </p:nvSpPr>
        <p:spPr bwMode="auto">
          <a:xfrm>
            <a:off x="603314" y="1600199"/>
            <a:ext cx="11043501" cy="470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800" u="sng" dirty="0"/>
              <a:t>Temperament</a:t>
            </a:r>
            <a:r>
              <a:rPr lang="en-US" sz="2800" dirty="0"/>
              <a:t> =  a person’s stable emotional reactivity and intensity.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2800" dirty="0"/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Identical twins have similar: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2800" dirty="0"/>
          </a:p>
          <a:p>
            <a:pPr marL="514350" indent="-514350"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en-US" sz="2800" dirty="0"/>
              <a:t>Temperaments, suggesting genetic influence; and</a:t>
            </a:r>
          </a:p>
          <a:p>
            <a:pPr marL="514350" indent="-514350">
              <a:spcBef>
                <a:spcPct val="20000"/>
              </a:spcBef>
              <a:buFont typeface="Wingdings" pitchFamily="2" charset="2"/>
              <a:buAutoNum type="arabicPeriod"/>
            </a:pPr>
            <a:endParaRPr lang="en-US" sz="2800" dirty="0"/>
          </a:p>
          <a:p>
            <a:pPr marL="514350" indent="-514350"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en-US" sz="2800" dirty="0"/>
              <a:t>I.Q., where ~67 percent is heritable (variation among groups), with 33 percent influenced by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253949006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3524"/>
            <a:ext cx="7772400" cy="71291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Separated Twins</a:t>
            </a:r>
          </a:p>
        </p:txBody>
      </p:sp>
      <p:graphicFrame>
        <p:nvGraphicFramePr>
          <p:cNvPr id="340996" name="Group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73938969"/>
              </p:ext>
            </p:extLst>
          </p:nvPr>
        </p:nvGraphicFramePr>
        <p:xfrm>
          <a:off x="3746241" y="2428729"/>
          <a:ext cx="5047861" cy="3466322"/>
        </p:xfrm>
        <a:graphic>
          <a:graphicData uri="http://schemas.openxmlformats.org/drawingml/2006/table">
            <a:tbl>
              <a:tblPr/>
              <a:tblGrid>
                <a:gridCol w="5047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1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Separated Twins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4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Intelligence, Abilities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4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Brain Waves, Heart Rate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0995" name="Rectangle 3"/>
          <p:cNvSpPr>
            <a:spLocks noChangeArrowheads="1"/>
          </p:cNvSpPr>
          <p:nvPr/>
        </p:nvSpPr>
        <p:spPr bwMode="auto">
          <a:xfrm>
            <a:off x="641600" y="1451786"/>
            <a:ext cx="10839718" cy="66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Identical twins raised separately from birth have similarities.</a:t>
            </a:r>
          </a:p>
        </p:txBody>
      </p:sp>
    </p:spTree>
    <p:extLst>
      <p:ext uri="{BB962C8B-B14F-4D97-AF65-F5344CB8AC3E}">
        <p14:creationId xmlns:p14="http://schemas.microsoft.com/office/powerpoint/2010/main" val="226192616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50773"/>
            <a:ext cx="7772400" cy="89019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Parenting (Nurture)</a:t>
            </a:r>
          </a:p>
        </p:txBody>
      </p:sp>
      <p:graphicFrame>
        <p:nvGraphicFramePr>
          <p:cNvPr id="349188" name="Group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490760"/>
              </p:ext>
            </p:extLst>
          </p:nvPr>
        </p:nvGraphicFramePr>
        <p:xfrm>
          <a:off x="3764902" y="2495939"/>
          <a:ext cx="5071187" cy="3647434"/>
        </p:xfrm>
        <a:graphic>
          <a:graphicData uri="http://schemas.openxmlformats.org/drawingml/2006/table">
            <a:tbl>
              <a:tblPr/>
              <a:tblGrid>
                <a:gridCol w="5071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4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Parenting Influence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1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Attitudes, Values, Politics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1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Manners, Beliefs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9187" name="Rectangle 3"/>
          <p:cNvSpPr>
            <a:spLocks noChangeArrowheads="1"/>
          </p:cNvSpPr>
          <p:nvPr/>
        </p:nvSpPr>
        <p:spPr bwMode="auto">
          <a:xfrm>
            <a:off x="908629" y="1381806"/>
            <a:ext cx="10685282" cy="64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Parenting effects biologically related and unrelated children.</a:t>
            </a:r>
          </a:p>
        </p:txBody>
      </p:sp>
    </p:spTree>
    <p:extLst>
      <p:ext uri="{BB962C8B-B14F-4D97-AF65-F5344CB8AC3E}">
        <p14:creationId xmlns:p14="http://schemas.microsoft.com/office/powerpoint/2010/main" val="159592385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+mn-lt"/>
              </a:rPr>
              <a:t>Gene-Environment Interaction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E334D84-43CC-4DD9-9E1F-3D4108F1FA6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59429" name="Content Placeholder 1">
            <a:extLst>
              <a:ext uri="{FF2B5EF4-FFF2-40B4-BE49-F238E27FC236}">
                <a16:creationId xmlns:a16="http://schemas.microsoft.com/office/drawing/2014/main" id="{BB628801-841F-41AE-9A05-4204617FE2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145315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755837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1463"/>
            <a:ext cx="7772400" cy="108147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Evolution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16958-81FE-4242-B0E7-6469F12EE7B4}" type="slidenum">
              <a:rPr lang="en-US"/>
              <a:pPr/>
              <a:t>11</a:t>
            </a:fld>
            <a:endParaRPr lang="en-US"/>
          </a:p>
        </p:txBody>
      </p:sp>
      <p:sp>
        <p:nvSpPr>
          <p:cNvPr id="373763" name="Rectangle 3"/>
          <p:cNvSpPr>
            <a:spLocks noChangeArrowheads="1"/>
          </p:cNvSpPr>
          <p:nvPr/>
        </p:nvSpPr>
        <p:spPr bwMode="auto">
          <a:xfrm>
            <a:off x="2195513" y="1460240"/>
            <a:ext cx="7772400" cy="104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A number of human traits have been identified as a result of pressures afforded by natural selection.</a:t>
            </a:r>
          </a:p>
        </p:txBody>
      </p:sp>
      <p:sp>
        <p:nvSpPr>
          <p:cNvPr id="373764" name="AutoShape 4"/>
          <p:cNvSpPr>
            <a:spLocks noChangeArrowheads="1"/>
          </p:cNvSpPr>
          <p:nvPr/>
        </p:nvSpPr>
        <p:spPr bwMode="auto">
          <a:xfrm>
            <a:off x="2209800" y="2786064"/>
            <a:ext cx="7729538" cy="8683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en-US" sz="2400" dirty="0"/>
              <a:t>Why do infants fear strangers when they become mobile?</a:t>
            </a:r>
          </a:p>
        </p:txBody>
      </p:sp>
      <p:sp>
        <p:nvSpPr>
          <p:cNvPr id="373765" name="AutoShape 5"/>
          <p:cNvSpPr>
            <a:spLocks noChangeArrowheads="1"/>
          </p:cNvSpPr>
          <p:nvPr/>
        </p:nvSpPr>
        <p:spPr bwMode="auto">
          <a:xfrm>
            <a:off x="2216944" y="3971928"/>
            <a:ext cx="7729538" cy="8683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en-US" sz="2400" dirty="0"/>
              <a:t>Why are most parents so passionately devoted to their children?</a:t>
            </a:r>
          </a:p>
        </p:txBody>
      </p:sp>
      <p:sp>
        <p:nvSpPr>
          <p:cNvPr id="373766" name="AutoShape 6"/>
          <p:cNvSpPr>
            <a:spLocks noChangeArrowheads="1"/>
          </p:cNvSpPr>
          <p:nvPr/>
        </p:nvSpPr>
        <p:spPr bwMode="auto">
          <a:xfrm>
            <a:off x="2238376" y="5176383"/>
            <a:ext cx="7729537" cy="8683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en-US" sz="2400"/>
              <a:t>Why do people fear spiders and snakes and not electricity and guns?</a:t>
            </a:r>
          </a:p>
        </p:txBody>
      </p:sp>
    </p:spTree>
    <p:extLst>
      <p:ext uri="{BB962C8B-B14F-4D97-AF65-F5344CB8AC3E}">
        <p14:creationId xmlns:p14="http://schemas.microsoft.com/office/powerpoint/2010/main" val="426011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4" grpId="0" animBg="1"/>
      <p:bldP spid="373765" grpId="0" animBg="1"/>
      <p:bldP spid="3737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C247F1F-EF2D-401D-B635-BE484C6C2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0199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Human Sexuality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6B2E89-1679-405D-BE68-8B55A3B03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706" y="1825625"/>
            <a:ext cx="1026833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Gender differences are mostly in reproductive pressures.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Due to the reproductive reality, it would seem most adaptive for women to find a mate that gives the best genes, resources, and long-term parental care.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Males can pass on as many genes as they can find willing partners.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ADB4885-A1F7-436E-B193-ED46E60F0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1" y="2133600"/>
            <a:ext cx="7224713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buFont typeface="Wingdings" charset="2"/>
              <a:buNone/>
              <a:defRPr/>
            </a:pPr>
            <a:endParaRPr lang="en-US" altLang="en-US" sz="2800" dirty="0">
              <a:latin typeface="Palatino Linotype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1463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Mating Preferences</a:t>
            </a:r>
          </a:p>
        </p:txBody>
      </p:sp>
      <p:pic>
        <p:nvPicPr>
          <p:cNvPr id="379908" name="Picture 4" descr="12673_Myers_Psy_8e_fi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39" y="3059566"/>
            <a:ext cx="5511338" cy="28346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8BB7-11DF-4642-B9F2-0F9FB4D57C96}" type="slidenum">
              <a:rPr lang="en-US"/>
              <a:pPr/>
              <a:t>13</a:t>
            </a:fld>
            <a:endParaRPr lang="en-US"/>
          </a:p>
        </p:txBody>
      </p:sp>
      <p:sp>
        <p:nvSpPr>
          <p:cNvPr id="379907" name="Rectangle 3"/>
          <p:cNvSpPr>
            <a:spLocks noChangeArrowheads="1"/>
          </p:cNvSpPr>
          <p:nvPr/>
        </p:nvSpPr>
        <p:spPr bwMode="auto">
          <a:xfrm>
            <a:off x="1352940" y="1474238"/>
            <a:ext cx="9587204" cy="1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Men look for youthful appearance, and chastity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/>
              <a:t>Women look for maturity, dominance, affluence and boldness. </a:t>
            </a:r>
          </a:p>
        </p:txBody>
      </p:sp>
      <p:sp>
        <p:nvSpPr>
          <p:cNvPr id="379909" name="Text Box 5"/>
          <p:cNvSpPr txBox="1">
            <a:spLocks noChangeArrowheads="1"/>
          </p:cNvSpPr>
          <p:nvPr/>
        </p:nvSpPr>
        <p:spPr bwMode="auto">
          <a:xfrm>
            <a:off x="4663558" y="6189662"/>
            <a:ext cx="3197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Palatino Linotype" pitchFamily="18" charset="0"/>
              </a:rPr>
              <a:t>Data based on 37 cultures. </a:t>
            </a:r>
          </a:p>
        </p:txBody>
      </p:sp>
    </p:spTree>
    <p:extLst>
      <p:ext uri="{BB962C8B-B14F-4D97-AF65-F5344CB8AC3E}">
        <p14:creationId xmlns:p14="http://schemas.microsoft.com/office/powerpoint/2010/main" val="259170230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060A891-49BC-4735-A7BF-5B92A2180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87813"/>
          </a:xfrm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</a:pPr>
            <a:r>
              <a:rPr lang="en-US" altLang="en-US" sz="48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Sigh . . . .</a:t>
            </a:r>
            <a:endParaRPr lang="en-US" altLang="en-US" sz="4800" dirty="0">
              <a:latin typeface="Palatino Linotype" charset="0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39CDF92-F8FE-49CB-84F7-C17B232563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8456" y="1525556"/>
            <a:ext cx="10748865" cy="48052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altLang="en-US" dirty="0"/>
              <a:t>Average-looking student research assistants asked random people the following: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“I have been noticing you around campus and I find you to be very attractive. Would you go to bed with me tonight?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				Russell Clark and Elaine Hatfield (1978)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Women = 0%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Men = 75%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Some men replied “Why do we have to wait until tonight”.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Repeated in 1982 and in the late 1980s with the same results.  (50-75% of the men said yes.)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029" descr="sex difference in agrrement to intercourse">
            <a:extLst>
              <a:ext uri="{FF2B5EF4-FFF2-40B4-BE49-F238E27FC236}">
                <a16:creationId xmlns:a16="http://schemas.microsoft.com/office/drawing/2014/main" id="{AA0E5FE5-A8CE-4DC0-A7B2-7B1513ED3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0"/>
            <a:ext cx="6613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0906" y="276225"/>
            <a:ext cx="9354670" cy="11430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+mn-lt"/>
              </a:rPr>
              <a:t>Reflections on Nature and Nurture</a:t>
            </a:r>
          </a:p>
        </p:txBody>
      </p:sp>
      <p:pic>
        <p:nvPicPr>
          <p:cNvPr id="441347" name="Picture 3" descr="12673_Myers_Psy_8e_fi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6012" y="1685365"/>
            <a:ext cx="7419975" cy="4337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14260-E5C6-4C8F-9BAD-017A1D50B07B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6117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ysClr val="window" lastClr="FFFFFF"/>
      </a:lt1>
      <a:dk2>
        <a:srgbClr val="005390"/>
      </a:dk2>
      <a:lt2>
        <a:srgbClr val="CCCCFF"/>
      </a:lt2>
      <a:accent1>
        <a:srgbClr val="006666"/>
      </a:accent1>
      <a:accent2>
        <a:srgbClr val="FFCC99"/>
      </a:accent2>
      <a:accent3>
        <a:srgbClr val="A50021"/>
      </a:accent3>
      <a:accent4>
        <a:srgbClr val="660033"/>
      </a:accent4>
      <a:accent5>
        <a:srgbClr val="CCCCFF"/>
      </a:accent5>
      <a:accent6>
        <a:srgbClr val="CC99FF"/>
      </a:accent6>
      <a:hlink>
        <a:srgbClr val="CCCC00"/>
      </a:hlink>
      <a:folHlink>
        <a:srgbClr val="33669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670</Words>
  <Application>Microsoft Office PowerPoint</Application>
  <PresentationFormat>Widescreen</PresentationFormat>
  <Paragraphs>102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Palatino Linotype</vt:lpstr>
      <vt:lpstr>Wingdings</vt:lpstr>
      <vt:lpstr>Office Theme</vt:lpstr>
      <vt:lpstr>1_Office Theme</vt:lpstr>
      <vt:lpstr>Behavioral Genetics</vt:lpstr>
      <vt:lpstr>Genome</vt:lpstr>
      <vt:lpstr>Heritability</vt:lpstr>
      <vt:lpstr>How do similar environments  impact heritability?</vt:lpstr>
      <vt:lpstr>PowerPoint Presentation</vt:lpstr>
      <vt:lpstr>PowerPoint Presentation</vt:lpstr>
      <vt:lpstr>Separate Twins</vt:lpstr>
      <vt:lpstr>Separated Twins</vt:lpstr>
      <vt:lpstr>Parenting (Nurture)</vt:lpstr>
      <vt:lpstr>Gene-Environment Interaction</vt:lpstr>
      <vt:lpstr>Evolution</vt:lpstr>
      <vt:lpstr>Human Sexuality</vt:lpstr>
      <vt:lpstr>Mating Preferences</vt:lpstr>
      <vt:lpstr>Sigh . . . .</vt:lpstr>
      <vt:lpstr>PowerPoint Presentation</vt:lpstr>
      <vt:lpstr>Reflections on Nature and Nurture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Genetics</dc:title>
  <dc:creator>M F</dc:creator>
  <cp:lastModifiedBy>M F</cp:lastModifiedBy>
  <cp:revision>9</cp:revision>
  <dcterms:created xsi:type="dcterms:W3CDTF">2019-11-20T23:49:22Z</dcterms:created>
  <dcterms:modified xsi:type="dcterms:W3CDTF">2021-11-01T01:29:12Z</dcterms:modified>
</cp:coreProperties>
</file>