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349" r:id="rId3"/>
    <p:sldId id="275" r:id="rId4"/>
    <p:sldId id="277" r:id="rId5"/>
    <p:sldId id="266" r:id="rId6"/>
    <p:sldId id="360" r:id="rId7"/>
    <p:sldId id="352" r:id="rId8"/>
    <p:sldId id="276" r:id="rId9"/>
    <p:sldId id="274" r:id="rId10"/>
    <p:sldId id="354" r:id="rId11"/>
    <p:sldId id="361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1" d="100"/>
          <a:sy n="81" d="100"/>
        </p:scale>
        <p:origin x="46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EB3F53-BF6A-4629-A7A6-6061E1E3B920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49BCE4F-5980-4875-B5B9-E76F581C7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0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Berlin Sans FB" pitchFamily="34" charset="0"/>
              </a:rPr>
              <a:t>Psychology 7e in Modules</a:t>
            </a:r>
          </a:p>
        </p:txBody>
      </p:sp>
      <p:sp>
        <p:nvSpPr>
          <p:cNvPr id="501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DA7954-F162-4510-8E48-A8B8C8D68858}" type="slidenum">
              <a:rPr lang="en-US" smtClean="0">
                <a:latin typeface="Berlin Sans FB" pitchFamily="34" charset="0"/>
              </a:rPr>
              <a:pPr eaLnBrk="1" hangingPunct="1"/>
              <a:t>1</a:t>
            </a:fld>
            <a:endParaRPr lang="en-US" dirty="0">
              <a:latin typeface="Berlin Sans FB" pitchFamily="34" charset="0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b="1" dirty="0"/>
              <a:t>OBJECTIVE 4-10</a:t>
            </a:r>
            <a:r>
              <a:rPr lang="en-US" b="1" dirty="0">
                <a:cs typeface="Arial" charset="0"/>
              </a:rPr>
              <a:t>| Describe the nature and functions of the endocrine system and its interaction with the nervous system.</a:t>
            </a:r>
          </a:p>
        </p:txBody>
      </p:sp>
    </p:spTree>
    <p:extLst>
      <p:ext uri="{BB962C8B-B14F-4D97-AF65-F5344CB8AC3E}">
        <p14:creationId xmlns:p14="http://schemas.microsoft.com/office/powerpoint/2010/main" val="3912377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135EF013-5D09-4228-BD4D-526C6F8CD1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99859D27-25F2-4992-BAF2-3A41AE1C8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altLang="en-US" b="1"/>
              <a:t>Click to reveal bullets.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en-US"/>
              <a:t>“Slow but sure” endocrine system messages take longer to get to their location, but then the molecules hang around for a bit, so the effect of the “message” lasts longer.  In neural communication, reuptake of the neurotransmitters sometimes prevents effective communication. (This is the real “chemical imbalance” treated by some medication: slowing reuptake.)</a:t>
            </a: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11FA1542-E211-477D-8C33-0CE0818A39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915C43-71C8-4678-8016-49A022BED914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B91A4B3D-167C-469D-8BAE-A285553249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516ED326-A467-460F-804A-E09241BCE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altLang="en-US" b="1"/>
              <a:t>Click to reveal bullets.</a:t>
            </a: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726FA262-BA93-4B9B-B8B2-925E07E38D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F95FCE-7CC6-4825-A44E-B76BB648FF86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F4F4748F-6363-4196-9291-10A50075FD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86D327-BC01-40EA-8301-0DA6141DB54A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5F427CAE-B428-4151-91FB-0B062C7AFF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BF1BE41-E07C-4A92-8315-0904906A6F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4D7A51F-E3EA-4BDE-B566-30145E88A0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E809EAD1-D721-47E7-9C59-DB5E0DBCA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altLang="en-US" b="1"/>
              <a:t>Click to reveal bullets.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en-US"/>
              <a:t>The adrenal glands also produce cortisol; more about this when we talk about stress and health.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32A7CFC-33B4-4CC1-AE43-61183ADC5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34A15C-6392-445B-931D-092EF5431680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046B3D1C-4120-456E-81E2-1B66EB36EB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E6E99A-9571-4F5E-BA0C-3430CBAF858D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2BA4B63B-E7A5-41AC-A72E-BBAA60CA28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98A967C2-7DF9-4685-A265-748778DC9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C8481-406A-47A4-8A09-8E4474AAA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985704-3991-4CB8-AD23-5684EF933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79864-7C4C-4609-8ADD-2283B5B8F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D9185-5DF9-46CA-A79F-5392E231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5E224-BA3D-4195-8A44-6D035CD76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86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3060-1F60-44E6-B455-C454F5AF9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4593C-E70A-40BC-9B96-ABBEE734A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09100-6D7E-42BC-AF78-4B684299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E9FC9-AD21-445B-9ECB-AB5D952D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672A8-C6CA-482B-A8B6-AC4A02C1E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27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98194-D814-4FA5-A428-A6D75B90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45427-5652-47D2-A7DD-67B7702E6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A32FF-B217-440F-B4AE-E093CB22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5637D-FD9C-4FCA-9BD6-143D207D8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0F770-30EE-46E5-9739-65CC441C5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90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8EB42-60FF-4172-B97F-533B072B1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BD11F-F695-4F3A-BD10-B095E3D14E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EC61F-5CE9-49EA-9561-6A967A26A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826E5-E5A4-42B5-B013-CC198769D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C9658-5674-4CEB-9293-2DE55C4C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907E19-35EF-41B8-9CBB-C4E53D89D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2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EDDB5-6243-40E8-BABF-25BF7ABE5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251C-FC88-4714-BB93-81AB6F86D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D7C37-1E52-44C7-8B13-1C57651EB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C2C677-799C-40BA-9EBA-1FC2BF20C9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4265D1-B3FA-42BC-839D-D1A2592DB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1BC3AB-6481-407E-98D2-97C9D2E46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4EB805-8EAD-4A45-82EA-A3636C557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A7E56-880A-441D-A69F-1CF74F8BA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2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003B2-23D2-444E-859D-8A045164E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68405C-ED99-4370-91D0-B15E6F970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D67FC-CC57-489A-AE6D-C38155725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2124AB-AF5B-4428-9D32-C14C5CBFE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5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FCC660-EF88-4494-9E73-208641A4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91A62-6885-4334-A5AC-5F263579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28939-8ED0-4BE1-9114-947421969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88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FD0F7-8166-47C7-88ED-219941BF0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DC448-1412-42EE-B594-0D8E8898F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35E02-964B-4AE7-8FA8-74AB87166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926473-5717-49D5-BFFC-03F4FF688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269E0-E419-417D-9F99-6BAF4D0AC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9D5EB-1FF7-41FE-9587-8A4F4D580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92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9F907-29B1-4874-8BBE-8D880079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DED36B-DBA7-47C0-9F85-5A447151AC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48A9B-9F56-44DC-B300-E0A1DE7B8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802AB-710C-46C9-9BE8-4076C405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FD06E-AC25-459C-BC17-628ECC4C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F6D41-FCB7-4E45-8454-D1AADDCB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15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8DFA1-562C-4C33-8C45-1258D805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79581-3271-483B-B19C-D1A0AA3FF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91DE0-FD54-43DE-ABC8-DF19398DB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8A80F-1B24-4A4A-995C-D2C95A327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47131-1D29-49C2-B024-C24A0D30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8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2C833B-FFD3-45CC-8520-EBC278154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2D3597-68B9-4D24-A861-5D3B85399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52E4C-A5BD-4998-9AA9-D26336A2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E8294-EB94-4A67-A20F-FE1C1C51B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ED3AD-47C2-4F34-9A16-70D5A7502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08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FB9A27-8448-43B8-9F33-16F2070EED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5ACFEE-3EBC-4D02-A21E-204D93A58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74BF76-1F79-4679-A3BA-34E12C66B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AB2ABC3-618B-45B8-A552-50D87C5794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43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C52FE-AD33-42F9-A7CA-661AF3A16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46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60E2B-ACA1-4AA8-B707-0655C8A9E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83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ECA2D-EF26-48E6-8D1C-4E4A9FC2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01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ACFDA-3E38-427C-9EE5-529207456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99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2EC1A-EC94-4DEF-AAD1-9CEA98237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65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7B48F-E005-4E2A-B956-0D78D649AB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FE1E5-EF2B-4162-A04C-697354653E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6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32E21-FABC-4DCA-BD1D-0D772E35A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74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5F93F-4487-4E66-A751-D9397BAF5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30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D56DF-7BC1-46F9-A8FB-B3CDAC66A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19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61B54-B282-4DEE-8911-FA3EAA2BEA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2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34C0A-6AA4-47E8-AA4E-9E2F789B15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100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6F366-5F30-4202-B693-F970B185D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679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A4B67-7E4C-4218-847A-3A76ABC444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779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048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400" y="16764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705600" y="1676400"/>
            <a:ext cx="508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7AA4F-F889-4266-9C91-89C705EEB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740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Psychology 7e in Modules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452D23B3-DE28-43BB-B1ED-6CDAD3EFC5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26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FB9033-9C92-4159-A569-1AC88AF03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4F208-D0B5-4155-9B25-69DDCAA32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1EF4B-6E14-4212-ABD5-1CFC068279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42C35-607A-4C45-BC87-A3CAD4DDAB5D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2FB05-1FE4-4326-B393-494F0230D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5A349-2C38-49EA-85D3-5DD0BC401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54F4-2AFE-49CC-8008-DDE565108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40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7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Berlin Sans FB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Berlin Sans FB" pitchFamily="34" charset="0"/>
              </a:defRPr>
            </a:lvl1pPr>
          </a:lstStyle>
          <a:p>
            <a:pPr>
              <a:defRPr/>
            </a:pPr>
            <a:r>
              <a:rPr lang="en-US" dirty="0"/>
              <a:t>Psychology 7e in Modules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Berlin Sans FB" pitchFamily="34" charset="0"/>
              </a:defRPr>
            </a:lvl1pPr>
          </a:lstStyle>
          <a:p>
            <a:pPr>
              <a:defRPr/>
            </a:pPr>
            <a:fld id="{69429C11-972F-485B-884E-87CC288244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3913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erlin Sans FB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Berlin Sans FB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>
          <a:xfrm>
            <a:off x="150471" y="629266"/>
            <a:ext cx="4392592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Endocrine System</a:t>
            </a:r>
            <a:endParaRPr lang="en-US" sz="4400" b="1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D6526-D9B4-4C9B-A8B3-AD788872E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7752" y="2402633"/>
            <a:ext cx="3894881" cy="38211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400" dirty="0">
                <a:solidFill>
                  <a:srgbClr val="C00000"/>
                </a:solidFill>
              </a:rPr>
              <a:t>the body’s “slow” chemical communication system, using </a:t>
            </a:r>
            <a:r>
              <a:rPr lang="en-US" altLang="en-US" sz="2400" b="1" i="1" dirty="0">
                <a:solidFill>
                  <a:srgbClr val="C00000"/>
                </a:solidFill>
              </a:rPr>
              <a:t>hormones</a:t>
            </a:r>
            <a:r>
              <a:rPr lang="en-US" altLang="en-US" sz="2400" dirty="0">
                <a:solidFill>
                  <a:srgbClr val="C00000"/>
                </a:solidFill>
              </a:rPr>
              <a:t> made by glands.</a:t>
            </a:r>
          </a:p>
          <a:p>
            <a:endParaRPr lang="en-US" altLang="en-US" sz="2400" dirty="0">
              <a:solidFill>
                <a:srgbClr val="C00000"/>
              </a:solidFill>
            </a:endParaRPr>
          </a:p>
          <a:p>
            <a:r>
              <a:rPr lang="en-US" altLang="en-US" sz="2400" dirty="0">
                <a:solidFill>
                  <a:srgbClr val="C00000"/>
                </a:solidFill>
              </a:rPr>
              <a:t>   Compares to “fast” nervous system.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04C2BFA3-92BE-4591-87DE-974BD2D78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" r="-2" b="7767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Title 1">
            <a:extLst>
              <a:ext uri="{FF2B5EF4-FFF2-40B4-BE49-F238E27FC236}">
                <a16:creationId xmlns:a16="http://schemas.microsoft.com/office/drawing/2014/main" id="{AF494FC6-CCCE-4C86-835A-40AE8175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20" y="629266"/>
            <a:ext cx="4363655" cy="11948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altLang="en-US" sz="4400" b="1" dirty="0">
                <a:latin typeface="+mn-lt"/>
              </a:rPr>
              <a:t>Endocrine System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449A51-5B51-4CD3-AFC0-F4ADC882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543" y="2267339"/>
            <a:ext cx="4153243" cy="408901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defRPr/>
            </a:pPr>
            <a:r>
              <a:rPr lang="en-US" altLang="en-US" sz="2400" dirty="0">
                <a:solidFill>
                  <a:srgbClr val="7030A0"/>
                </a:solidFill>
              </a:rPr>
              <a:t>The endocrine system sends </a:t>
            </a:r>
            <a:r>
              <a:rPr lang="en-US" altLang="en-US" sz="2400" b="1" dirty="0">
                <a:solidFill>
                  <a:srgbClr val="7030A0"/>
                </a:solidFill>
              </a:rPr>
              <a:t>messages (hormones) through the bloodstream.</a:t>
            </a:r>
            <a:endParaRPr lang="en-US" altLang="en-US" sz="2400" dirty="0">
              <a:solidFill>
                <a:srgbClr val="7030A0"/>
              </a:solidFill>
            </a:endParaRPr>
          </a:p>
          <a:p>
            <a:pPr>
              <a:defRPr/>
            </a:pPr>
            <a:endParaRPr lang="en-US" altLang="en-US" sz="2400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en-US" sz="2400" b="1" dirty="0">
                <a:solidFill>
                  <a:srgbClr val="7030A0"/>
                </a:solidFill>
              </a:rPr>
              <a:t>Hormones</a:t>
            </a:r>
            <a:r>
              <a:rPr lang="en-US" altLang="en-US" sz="2400" dirty="0">
                <a:solidFill>
                  <a:srgbClr val="7030A0"/>
                </a:solidFill>
              </a:rPr>
              <a:t> are produced in various glands around the body.</a:t>
            </a:r>
          </a:p>
          <a:p>
            <a:pPr>
              <a:defRPr/>
            </a:pPr>
            <a:endParaRPr lang="en-US" altLang="en-US" sz="2400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en-US" sz="2400" dirty="0">
                <a:solidFill>
                  <a:srgbClr val="7030A0"/>
                </a:solidFill>
              </a:rPr>
              <a:t>Controlled by the </a:t>
            </a:r>
            <a:r>
              <a:rPr lang="en-US" altLang="en-US" sz="2400" b="1" dirty="0">
                <a:solidFill>
                  <a:srgbClr val="7030A0"/>
                </a:solidFill>
              </a:rPr>
              <a:t>Hypothalamus</a:t>
            </a:r>
          </a:p>
          <a:p>
            <a:pPr algn="ctr">
              <a:defRPr/>
            </a:pPr>
            <a:endParaRPr lang="en-US" altLang="en-US" sz="2400" dirty="0">
              <a:solidFill>
                <a:srgbClr val="7030A0"/>
              </a:solidFill>
            </a:endParaRP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FF66D658-D574-40BC-A0E6-D4831031C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" r="-2" b="7767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10244" name="Slide Number Placeholder 6">
            <a:extLst>
              <a:ext uri="{FF2B5EF4-FFF2-40B4-BE49-F238E27FC236}">
                <a16:creationId xmlns:a16="http://schemas.microsoft.com/office/drawing/2014/main" id="{35447C57-D4AD-4BF0-AE30-608BE2D09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6858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  <a:buNone/>
              <a:defRPr/>
            </a:pPr>
            <a:fld id="{E2788120-FA32-4004-AFD2-809AB3D40CF9}" type="slidenum">
              <a:rPr lang="en-US" altLang="en-US" sz="1200">
                <a:solidFill>
                  <a:srgbClr val="FFFFFF"/>
                </a:solidFill>
                <a:latin typeface="Calibri" panose="020F0502020204030204"/>
                <a:cs typeface="+mn-cs"/>
              </a:rPr>
              <a:pPr algn="l">
                <a:spcBef>
                  <a:spcPts val="0"/>
                </a:spcBef>
                <a:spcAft>
                  <a:spcPts val="600"/>
                </a:spcAft>
                <a:buNone/>
                <a:defRPr/>
              </a:pPr>
              <a:t>2</a:t>
            </a:fld>
            <a:endParaRPr lang="en-US" altLang="en-US" sz="1200">
              <a:solidFill>
                <a:srgbClr val="FFFFFF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B39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E07FB755-AAA1-417E-A66A-79CAD222B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4400" b="1" dirty="0">
                <a:solidFill>
                  <a:srgbClr val="FFFFFF"/>
                </a:solidFill>
                <a:latin typeface="+mn-lt"/>
              </a:rPr>
              <a:t>Pituitary Gland</a:t>
            </a:r>
          </a:p>
        </p:txBody>
      </p:sp>
      <p:pic>
        <p:nvPicPr>
          <p:cNvPr id="5" name="Content Placeholder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6EA9261C-9587-4002-B6BE-95AD3FC36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9430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A0E02E-E86B-43AD-B9A1-4D3A77F2C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8229" y="917725"/>
            <a:ext cx="3999516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The “master gland” of the endocrine system.</a:t>
            </a:r>
          </a:p>
          <a:p>
            <a:pPr>
              <a:defRPr/>
            </a:pPr>
            <a:endParaRPr lang="en-US" altLang="en-US" sz="24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Controlled through the hypothalamus.</a:t>
            </a:r>
          </a:p>
          <a:p>
            <a:pPr>
              <a:defRPr/>
            </a:pPr>
            <a:endParaRPr lang="en-US" altLang="en-US" sz="24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Regulates other glands.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6389" name="Slide Number Placeholder 6">
            <a:extLst>
              <a:ext uri="{FF2B5EF4-FFF2-40B4-BE49-F238E27FC236}">
                <a16:creationId xmlns:a16="http://schemas.microsoft.com/office/drawing/2014/main" id="{266495EB-AC34-48F0-AD4F-E24BB3505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535157"/>
            <a:ext cx="973667" cy="27432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None/>
              <a:defRPr/>
            </a:pPr>
            <a:fld id="{AA7A4743-9831-4F8A-B20C-3C9CD98E914A}" type="slidenum">
              <a:rPr lang="en-US" alt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>
                <a:spcBef>
                  <a:spcPts val="0"/>
                </a:spcBef>
                <a:spcAft>
                  <a:spcPts val="600"/>
                </a:spcAft>
                <a:buNone/>
                <a:defRPr/>
              </a:pPr>
              <a:t>3</a:t>
            </a:fld>
            <a:endParaRPr lang="en-US" altLang="en-US" sz="120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>
            <a:extLst>
              <a:ext uri="{FF2B5EF4-FFF2-40B4-BE49-F238E27FC236}">
                <a16:creationId xmlns:a16="http://schemas.microsoft.com/office/drawing/2014/main" id="{41EAD09B-AFCF-4C61-A0CD-90B028179850}"/>
              </a:ext>
            </a:extLst>
          </p:cNvPr>
          <p:cNvSpPr>
            <a:spLocks noGrp="1"/>
          </p:cNvSpPr>
          <p:nvPr>
            <p:ph type="title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Pituitary Gland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652F577-64EA-4C44-BBC8-4AE2708A61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3200" dirty="0"/>
              <a:t>	Influences blood pressure, thirst, contractions of the uterus during childbirth, sexual behavior and interest, body growth etc.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32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200" dirty="0"/>
              <a:t>	Produces growth hormone (especially during sleep) and oxytocin, the “bonding” hormone.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Pineal Gland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Secretes </a:t>
            </a:r>
            <a:r>
              <a:rPr lang="en-US" u="sng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melatonin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=  influences sleep/wake cycle.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://1.bp.blogspot.com/_gMg0qb5hCao/TTSzRrBcgrI/AAAAAAAAAT8/BCucHPt3Ucs/s1600/Pineal-G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778" y="2533247"/>
            <a:ext cx="3510064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81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607672" y="457200"/>
            <a:ext cx="4554638" cy="9317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Thyroid Gland</a:t>
            </a:r>
          </a:p>
        </p:txBody>
      </p:sp>
      <p:pic>
        <p:nvPicPr>
          <p:cNvPr id="7" name="Content Placeholder 6" descr="A close up of a mans face&#10;&#10;Description automatically generated">
            <a:extLst>
              <a:ext uri="{FF2B5EF4-FFF2-40B4-BE49-F238E27FC236}">
                <a16:creationId xmlns:a16="http://schemas.microsoft.com/office/drawing/2014/main" id="{5260E176-E447-49A7-91F4-7F87BDF11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91" y="897037"/>
            <a:ext cx="5984109" cy="5414657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A6060E-8257-457B-A573-AD3AE3264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3621" y="2204977"/>
            <a:ext cx="5810490" cy="3119378"/>
          </a:xfrm>
        </p:spPr>
        <p:txBody>
          <a:bodyPr>
            <a:normAutofit/>
          </a:bodyPr>
          <a:lstStyle/>
          <a:p>
            <a:pPr marL="457200" indent="-4572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Controls metabolism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Overactive thyroid = insomnia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Underactive thyroid = constantly tired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71FB5-9870-4C2B-BCF4-8BEEF2BC5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5638" y="2497195"/>
            <a:ext cx="4737703" cy="290239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Aft>
                <a:spcPts val="600"/>
              </a:spcAft>
              <a:buNone/>
              <a:defRPr/>
            </a:pPr>
            <a:r>
              <a:rPr lang="en-US" altLang="en-US" dirty="0"/>
              <a:t>The sympathetic “fight or flight” nervous system sends  a message to adrenal glands.</a:t>
            </a:r>
          </a:p>
          <a:p>
            <a:pPr marL="0" indent="0">
              <a:lnSpc>
                <a:spcPts val="2400"/>
              </a:lnSpc>
              <a:spcAft>
                <a:spcPts val="600"/>
              </a:spcAft>
              <a:buNone/>
              <a:defRPr/>
            </a:pPr>
            <a:endParaRPr lang="en-US" altLang="en-US" dirty="0"/>
          </a:p>
          <a:p>
            <a:pPr marL="0" indent="0">
              <a:lnSpc>
                <a:spcPts val="2400"/>
              </a:lnSpc>
              <a:spcAft>
                <a:spcPts val="600"/>
              </a:spcAft>
              <a:buNone/>
              <a:defRPr/>
            </a:pPr>
            <a:r>
              <a:rPr lang="en-US" altLang="en-US" dirty="0"/>
              <a:t>Effect:  increased heart rate, blood pressure, and blood sugar.</a:t>
            </a:r>
          </a:p>
        </p:txBody>
      </p:sp>
      <p:sp>
        <p:nvSpPr>
          <p:cNvPr id="24579" name="Title 1">
            <a:extLst>
              <a:ext uri="{FF2B5EF4-FFF2-40B4-BE49-F238E27FC236}">
                <a16:creationId xmlns:a16="http://schemas.microsoft.com/office/drawing/2014/main" id="{2EFC9098-F8BC-4BA8-B640-18B7279B8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82688"/>
          </a:xfrm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 vert="horz" lIns="274320" tIns="45720" rIns="91440" bIns="45720" rtlCol="0" anchor="ctr">
            <a:normAutofit/>
          </a:bodyPr>
          <a:lstStyle/>
          <a:p>
            <a:pPr>
              <a:lnSpc>
                <a:spcPts val="4200"/>
              </a:lnSpc>
              <a:defRPr/>
            </a:pPr>
            <a:r>
              <a:rPr lang="en-US" altLang="en-US" b="1" dirty="0">
                <a:solidFill>
                  <a:srgbClr val="F8F6E3"/>
                </a:solidFill>
                <a:latin typeface="+mn-lt"/>
              </a:rPr>
              <a:t>Adrenal Glands</a:t>
            </a:r>
          </a:p>
        </p:txBody>
      </p:sp>
      <p:sp>
        <p:nvSpPr>
          <p:cNvPr id="35843" name="TextBox 10">
            <a:extLst>
              <a:ext uri="{FF2B5EF4-FFF2-40B4-BE49-F238E27FC236}">
                <a16:creationId xmlns:a16="http://schemas.microsoft.com/office/drawing/2014/main" id="{4503668E-5D57-4232-A45D-67C31C0D2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043" y="122239"/>
            <a:ext cx="4823770" cy="8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ts val="2000"/>
              </a:lnSpc>
              <a:spcBef>
                <a:spcPct val="0"/>
              </a:spcBef>
              <a:buNone/>
            </a:pPr>
            <a:r>
              <a:rPr lang="en-US" altLang="en-US" sz="2400" b="1" i="1" dirty="0">
                <a:solidFill>
                  <a:srgbClr val="F8F6E3"/>
                </a:solidFill>
              </a:rPr>
              <a:t>Produce adrenaline/epinephrine, noradrenaline/norepinephrine, and cortisol.</a:t>
            </a:r>
          </a:p>
        </p:txBody>
      </p:sp>
      <p:pic>
        <p:nvPicPr>
          <p:cNvPr id="35844" name="Picture 6">
            <a:extLst>
              <a:ext uri="{FF2B5EF4-FFF2-40B4-BE49-F238E27FC236}">
                <a16:creationId xmlns:a16="http://schemas.microsoft.com/office/drawing/2014/main" id="{5455106D-9922-4FB5-84BC-F55BD4D29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63" y="1848454"/>
            <a:ext cx="3398838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Box 5">
            <a:extLst>
              <a:ext uri="{FF2B5EF4-FFF2-40B4-BE49-F238E27FC236}">
                <a16:creationId xmlns:a16="http://schemas.microsoft.com/office/drawing/2014/main" id="{DB272A23-2BD4-474B-90D3-0C3A429B8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916" y="4341471"/>
            <a:ext cx="1447800" cy="400050"/>
          </a:xfrm>
          <a:prstGeom prst="rect">
            <a:avLst/>
          </a:prstGeom>
          <a:gradFill rotWithShape="1">
            <a:gsLst>
              <a:gs pos="0">
                <a:srgbClr val="009C4B"/>
              </a:gs>
              <a:gs pos="20000">
                <a:srgbClr val="00984A"/>
              </a:gs>
              <a:gs pos="100000">
                <a:srgbClr val="007336"/>
              </a:gs>
            </a:gsLst>
            <a:lin ang="5400000"/>
          </a:gradFill>
          <a:ln w="9525">
            <a:solidFill>
              <a:srgbClr val="048A4A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2000" b="1" dirty="0">
                <a:solidFill>
                  <a:srgbClr val="F8F6E3"/>
                </a:solidFill>
              </a:rPr>
              <a:t>Pancreas</a:t>
            </a:r>
          </a:p>
        </p:txBody>
      </p:sp>
      <p:sp>
        <p:nvSpPr>
          <p:cNvPr id="54279" name="TextBox 11">
            <a:extLst>
              <a:ext uri="{FF2B5EF4-FFF2-40B4-BE49-F238E27FC236}">
                <a16:creationId xmlns:a16="http://schemas.microsoft.com/office/drawing/2014/main" id="{42FEB45A-C5A5-4528-AA1E-A8A0CA58C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574" y="2251276"/>
            <a:ext cx="1858963" cy="400050"/>
          </a:xfrm>
          <a:prstGeom prst="rect">
            <a:avLst/>
          </a:prstGeom>
          <a:gradFill rotWithShape="1">
            <a:gsLst>
              <a:gs pos="0">
                <a:srgbClr val="009C4B"/>
              </a:gs>
              <a:gs pos="20000">
                <a:srgbClr val="00984A"/>
              </a:gs>
              <a:gs pos="100000">
                <a:srgbClr val="007336"/>
              </a:gs>
            </a:gsLst>
            <a:lin ang="5400000"/>
          </a:gradFill>
          <a:ln w="9525">
            <a:solidFill>
              <a:srgbClr val="048A4A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-65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2000" b="1" dirty="0">
                <a:solidFill>
                  <a:srgbClr val="F8F6E3"/>
                </a:solidFill>
              </a:rPr>
              <a:t>Adrenal Glands</a:t>
            </a:r>
          </a:p>
        </p:txBody>
      </p:sp>
      <p:sp>
        <p:nvSpPr>
          <p:cNvPr id="24584" name="Slide Number Placeholder 8">
            <a:extLst>
              <a:ext uri="{FF2B5EF4-FFF2-40B4-BE49-F238E27FC236}">
                <a16:creationId xmlns:a16="http://schemas.microsoft.com/office/drawing/2014/main" id="{D2CA288C-C243-4B01-BA9D-E6A353CD7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077200" y="6356351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B1F642-AE66-4302-A1BC-8175D9047F0B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5C5B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154779A6-F270-4FD5-8EE8-FB38661E4B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256" y="4767072"/>
            <a:ext cx="6594189" cy="162521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4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Pancreas</a:t>
            </a:r>
          </a:p>
        </p:txBody>
      </p:sp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20E8D073-CA82-4A13-86D0-A6856DD849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1" r="1" b="4320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4EEA9-D832-4939-9D2C-ED95DC91D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83975" y="917724"/>
            <a:ext cx="3883769" cy="53789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Regulates blood-sugar levels</a:t>
            </a:r>
          </a:p>
          <a:p>
            <a:pPr>
              <a:defRPr/>
            </a:pPr>
            <a:endParaRPr lang="en-US" altLang="en-US" sz="24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Secretes insulin (to lower) and glucagon (to add)</a:t>
            </a:r>
          </a:p>
          <a:p>
            <a:pPr>
              <a:defRPr/>
            </a:pPr>
            <a:endParaRPr lang="en-US" altLang="en-US" sz="24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Husbands and wives reported being most unhappy with their spouses when their blood-sugar levels were lowest, usually at night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Gonads</a:t>
            </a: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Sex glands regulate bodily development and maintain reproductive organs.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Ovaries and testes secrete estrogen and testosterone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2800" dirty="0">
              <a:latin typeface="Berlin Sans FB" pitchFamily="34" charset="0"/>
            </a:endParaRPr>
          </a:p>
        </p:txBody>
      </p:sp>
      <p:pic>
        <p:nvPicPr>
          <p:cNvPr id="36869" name="Picture 4" descr="figure 02-3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629" y="1600201"/>
            <a:ext cx="4776741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4" name="Slide Number Placeholder 4">
            <a:extLst>
              <a:ext uri="{FF2B5EF4-FFF2-40B4-BE49-F238E27FC236}">
                <a16:creationId xmlns:a16="http://schemas.microsoft.com/office/drawing/2014/main" id="{4C2914D5-07D4-49E1-AB68-06C083443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D88ACFDA-3E38-427C-9EE5-529207456420}" type="slidenum">
              <a:rPr lang="en-US"/>
              <a:pPr>
                <a:spcAft>
                  <a:spcPts val="60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6AFB6-2CBA-4F96-BFB7-FCCBCA49A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E60E2B-ACA1-4AA8-B707-0655C8A9E02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E2D5B25A-28CD-4626-914B-AAEB80CF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041" y="0"/>
            <a:ext cx="5187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175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</Words>
  <Application>Microsoft Office PowerPoint</Application>
  <PresentationFormat>Widescreen</PresentationFormat>
  <Paragraphs>63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Berlin Sans FB</vt:lpstr>
      <vt:lpstr>Calibri</vt:lpstr>
      <vt:lpstr>Calibri Light</vt:lpstr>
      <vt:lpstr>Office Theme</vt:lpstr>
      <vt:lpstr>Default Design</vt:lpstr>
      <vt:lpstr>Endocrine System</vt:lpstr>
      <vt:lpstr>Endocrine System</vt:lpstr>
      <vt:lpstr>Pituitary Gland</vt:lpstr>
      <vt:lpstr>Pituitary Gland</vt:lpstr>
      <vt:lpstr>Pineal Gland</vt:lpstr>
      <vt:lpstr>Thyroid Gland</vt:lpstr>
      <vt:lpstr>Adrenal Glands</vt:lpstr>
      <vt:lpstr>Pancreas</vt:lpstr>
      <vt:lpstr>Gonads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Endocrine System</dc:title>
  <dc:creator>M F</dc:creator>
  <cp:lastModifiedBy>M F</cp:lastModifiedBy>
  <cp:revision>7</cp:revision>
  <cp:lastPrinted>2019-11-11T17:59:22Z</cp:lastPrinted>
  <dcterms:created xsi:type="dcterms:W3CDTF">2018-11-07T00:09:16Z</dcterms:created>
  <dcterms:modified xsi:type="dcterms:W3CDTF">2020-11-01T21:59:36Z</dcterms:modified>
</cp:coreProperties>
</file>