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2"/>
  </p:notesMasterIdLst>
  <p:sldIdLst>
    <p:sldId id="260" r:id="rId3"/>
    <p:sldId id="261" r:id="rId4"/>
    <p:sldId id="263" r:id="rId5"/>
    <p:sldId id="264" r:id="rId6"/>
    <p:sldId id="331" r:id="rId7"/>
    <p:sldId id="273" r:id="rId8"/>
    <p:sldId id="271" r:id="rId9"/>
    <p:sldId id="756" r:id="rId10"/>
    <p:sldId id="33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3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FC6AE-94E9-4421-BF1C-5A0E13584B96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51754-6888-4CE8-8CCC-CCE6C03C5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914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Reuptake – After NTs are</a:t>
            </a:r>
            <a:r>
              <a:rPr lang="en-US" baseline="0" dirty="0"/>
              <a:t> puked out, it sucks back up remaining NTs and </a:t>
            </a:r>
            <a:r>
              <a:rPr lang="en-US" baseline="0" dirty="0" err="1"/>
              <a:t>refirbs</a:t>
            </a:r>
            <a:r>
              <a:rPr lang="en-US" baseline="0" dirty="0"/>
              <a:t> for future use. 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Psychology 7e in Modules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FF1EA3-FC18-4685-89C6-82B4DB31108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23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0C55D-C36A-49E9-B35E-1B7D1BE05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7922A7-C722-4724-901F-5ED8DA73C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AD1AD-9B4F-4467-B3E1-D2C0AD759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8924-4B86-47D4-883E-0D5BEC76C766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C319A-8DEA-4693-9CF6-933D169FC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B08F5-DC98-4163-8C65-CC49F4F61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2283E-37BC-44C8-A471-C2BF21B3E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76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0CD65-B922-4D44-A8FA-E256B54B2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68002-8BF0-4946-AD0D-3F8F60619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652C8-7A5B-444E-8D28-B8A880529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8924-4B86-47D4-883E-0D5BEC76C766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A93A2-DCE2-464C-B124-C1EEF6775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35D9E-E8B2-4878-91FB-BEC942FD4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2283E-37BC-44C8-A471-C2BF21B3E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533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B6B64-10A7-4651-B1D5-B2A69175C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AD52C-E611-4C09-9FD0-BB1C40EED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19ECB-C1C3-4F88-A430-9A580F461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8924-4B86-47D4-883E-0D5BEC76C766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C6EC3-7E37-4AE6-BAA6-F766A19AA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066B0-6231-42E1-AA75-9E3E46AAD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2283E-37BC-44C8-A471-C2BF21B3E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36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13B5F-784A-48CB-B49F-A6499C3B9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4C92C-21DA-4169-8B07-CB10CC6958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81B52D-209D-452C-AC4E-B383E94AE4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BD3621-454F-40A4-B105-87772E42B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8924-4B86-47D4-883E-0D5BEC76C766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A8C8C2-23BF-45FC-AA8D-8C2946E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98F1C-4E88-490C-B18D-392EB99A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2283E-37BC-44C8-A471-C2BF21B3E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9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6F9E3-BB39-4E51-9DC9-0E85AB220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0868A-D3C5-4D11-ADA6-6E4951959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B36F20-F720-40D2-9B70-B9D3689CDA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06987-EEFA-4252-B032-B523741D65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57677C-8B2D-41F1-876A-07A5A74B3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FFAF73-BFA7-4C9B-A3B7-36E82DA9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8924-4B86-47D4-883E-0D5BEC76C766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96B22-339E-4C46-BDB4-2D5F5ED7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5076D9-B13A-445E-82D0-FFD209053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2283E-37BC-44C8-A471-C2BF21B3E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43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A9500-AABA-4466-A9A1-26D24982C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887D79-DCD3-497B-84FA-330BB05A4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8924-4B86-47D4-883E-0D5BEC76C766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DB77DF-C29C-4EB0-AF02-59D20BA59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4CB09F-E949-4769-BA25-A8BA932A3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2283E-37BC-44C8-A471-C2BF21B3E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2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D402B2-1B03-4303-8361-D2FFCF92A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8924-4B86-47D4-883E-0D5BEC76C766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3191E2-205A-49AE-9DF8-531B2FAD8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C7E3E4-71CE-44A3-AFDD-0AAF9471E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2283E-37BC-44C8-A471-C2BF21B3E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1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8B4E2-39AE-4580-B23E-0DCA8631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A5E44-BFE1-4BC7-A834-1EAC41DBF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341D00-33F9-4607-95AE-266BFCB8C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D6E01-7384-4305-B268-EB6FC6611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8924-4B86-47D4-883E-0D5BEC76C766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3C57D4-F26E-4D18-B0BE-8A757D31E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AC5C93-7622-4C3F-BAB1-EC67CCC1F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2283E-37BC-44C8-A471-C2BF21B3E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C6F41-9B53-429E-B5E5-5A31B8AC3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23BBCF-C973-43D9-8CEF-770A25CDA0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07CCA-4413-4398-B60F-BBEDEB22B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F2B1B-243A-4EB9-8EAF-0C8F1F912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8924-4B86-47D4-883E-0D5BEC76C766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3C50-1F26-4232-AA80-23069C4D1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45FE7E-7447-4953-8F5E-06A0F57F4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2283E-37BC-44C8-A471-C2BF21B3E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83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4F6A2-DC95-453E-93CC-9F309E76F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AEB4EE-FE93-4687-A301-027A8306D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BD36A-A11C-4504-8196-E1D1BE16C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8924-4B86-47D4-883E-0D5BEC76C766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18244-E851-4E25-9F0C-4DD210AFF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4D86F-C41A-4E9F-AED1-86A7360F2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2283E-37BC-44C8-A471-C2BF21B3E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880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C69506-3E0B-4D04-902C-C937239189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A563DB-7ADE-415A-8C25-8ADA904789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93D26-58D4-4FCE-B1B0-4EFD8915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8924-4B86-47D4-883E-0D5BEC76C766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8BDAA-7608-448B-88F4-F553CD624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41319-EF5C-4D69-BEF2-AACB679BA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2283E-37BC-44C8-A471-C2BF21B3E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6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Psychology 7e in Modules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34C0A-6AA4-47E8-AA4E-9E2F789B15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343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ED3E5-17F1-4094-A5AF-D9B14236C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3B8D3-C7B3-4F7E-882D-583E2ABD2FFC}" type="datetimeFigureOut">
              <a:rPr lang="en-US"/>
              <a:pPr>
                <a:defRPr/>
              </a:pPr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9AF81-E815-4435-AD1D-309C5182C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03E0-573C-4747-B7A1-52B117521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83ABF0-ECD1-4182-8199-45F16C0C60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3822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95622-207B-4DDD-A197-3E2D77DB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7B199-BF99-4D0A-A698-1643DDDAF8CC}" type="datetimeFigureOut">
              <a:rPr lang="en-US"/>
              <a:pPr>
                <a:defRPr/>
              </a:pPr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95974-C425-4BEE-AC1C-CF7BAE351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D6E00-CB7F-419B-BF09-69EE1AC34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FA23B6-5D76-4E1B-AF80-1895985A15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7044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3E2E5-663B-48E5-8AA2-C53ED3F70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89536-164E-4603-8284-9E327B4F1F20}" type="datetimeFigureOut">
              <a:rPr lang="en-US"/>
              <a:pPr>
                <a:defRPr/>
              </a:pPr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48C65-744F-417E-9079-2C68569A0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28631-DE11-4E82-B742-62FC02586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B92099-1942-4505-B610-1AE5DF0A2F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86968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D67D439-E68A-49A6-B800-F2DF7978F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268CB-6195-42DD-B3DB-24C6172126E4}" type="datetimeFigureOut">
              <a:rPr lang="en-US"/>
              <a:pPr>
                <a:defRPr/>
              </a:pPr>
              <a:t>10/12/2021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236F42-3617-449D-8976-ECA287865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A19CF61-4588-4D7E-BD8E-23A97C955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97FC0-282B-40FA-B9F8-B2482D7675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8026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A597A96-66BE-4712-B652-CFEB62531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6928E-51B9-41F9-A7C8-49BC746736E0}" type="datetimeFigureOut">
              <a:rPr lang="en-US"/>
              <a:pPr>
                <a:defRPr/>
              </a:pPr>
              <a:t>10/12/2021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06E478A-03D0-4CB7-AEDA-81879EBA9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FE842D5-5412-41A5-BFD2-514082723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834E84-AFE6-4ECE-8832-A726D5CA21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8947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C2836CB-4955-4181-AB79-7CC1ABD18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9190D-17D7-46CA-86F0-D9278ADF61B5}" type="datetimeFigureOut">
              <a:rPr lang="en-US"/>
              <a:pPr>
                <a:defRPr/>
              </a:pPr>
              <a:t>10/12/2021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C4769D-8D09-4D89-B1DE-40DFA3A7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BABCC63-6EF8-408A-9E37-738264927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9487B9-A34A-4E29-8003-F903A3A11E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30420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9E65606-DF05-4A09-8719-77004B1C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1F782-F22A-4F5F-9856-81F0BDEA2990}" type="datetimeFigureOut">
              <a:rPr lang="en-US"/>
              <a:pPr>
                <a:defRPr/>
              </a:pPr>
              <a:t>10/12/2021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9A12F6A-F64A-4B78-9C49-0C9D3C9D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6BFD740-019D-467C-BDC7-BBEF62B12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A0337-1A0A-497E-9E22-D80A660E73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51152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F4F036B-D43F-4814-A973-BD38D2210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A186C-2B11-49B9-B646-5CFD3BF05971}" type="datetimeFigureOut">
              <a:rPr lang="en-US"/>
              <a:pPr>
                <a:defRPr/>
              </a:pPr>
              <a:t>10/12/2021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56924EB-01E0-4A92-B95D-AE7F537E6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C5654A2-B34B-4E6F-8482-6225B2A25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744201-5EF0-4F78-92FD-07C733E971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8234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9C15E9C-8B44-4F30-84CF-89EC7FC4B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2E3AF-BE85-4C54-8076-74DAA7E51F0B}" type="datetimeFigureOut">
              <a:rPr lang="en-US"/>
              <a:pPr>
                <a:defRPr/>
              </a:pPr>
              <a:t>10/12/2021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6587E73-CF12-4D23-BB3C-F89BE832A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0D5B1DD-BADF-435E-80CC-6B092CC93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3D2F9-9921-48FC-801A-A8BEF5672D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94039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26AF4-C35B-48EE-9E7E-AC800D8F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0564A-4FA8-4C32-AC8B-4BB612096575}" type="datetimeFigureOut">
              <a:rPr lang="en-US"/>
              <a:pPr>
                <a:defRPr/>
              </a:pPr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6C2FB-15DA-453F-B620-84CC4C51A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343CB-6254-495B-B013-6C29F6EC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BB472C-1E81-43B8-B31B-74138C76AC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57090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E9F91-CF73-4BB5-904B-F7316E1FA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42CBC-9AEC-48CA-BB7E-C54F11439147}" type="datetimeFigureOut">
              <a:rPr lang="en-US"/>
              <a:pPr>
                <a:defRPr/>
              </a:pPr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12E25-D02F-4E3D-AEEE-F3B7DF56E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B83C8-7DD7-4EA2-8990-ED4204C2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153259-C075-4403-87F7-D6B913C47B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3894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FB6DBF-4A4B-4E9C-9369-85A81E7BA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1F686-B0BA-4705-BCB7-F35A55AC6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1B88D-7C11-42C1-BA15-11D4303B2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28924-4B86-47D4-883E-0D5BEC76C766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6977C-3F9D-4C7D-9BA2-E23F48BDE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E3237-CA5C-4EE9-805F-895C4999B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2283E-37BC-44C8-A471-C2BF21B3E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59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7B45A"/>
            </a:gs>
            <a:gs pos="16000">
              <a:srgbClr val="87B45A"/>
            </a:gs>
            <a:gs pos="100000">
              <a:srgbClr val="F3F6F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6182449-0061-43F2-BBF4-A3A9ACE7E0F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6E4F07A-0F88-47A4-8358-20AB626234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8C917-ABFE-48C6-A19B-BD69F89D52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82DF1E-4904-48CB-A810-DF247922875B}" type="datetimeFigureOut">
              <a:rPr lang="en-US"/>
              <a:pPr>
                <a:defRPr/>
              </a:pPr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4E3B1-3DE2-4695-A390-CC41628AB0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5275C-7751-4C2F-97CD-A1A2B1D17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CB2F546-F405-4AB6-83F7-93E0A63189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485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C6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05E600F-0693-452C-8665-2F28A444D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Neural Communication</a:t>
            </a:r>
          </a:p>
        </p:txBody>
      </p:sp>
      <p:pic>
        <p:nvPicPr>
          <p:cNvPr id="8" name="Content Placeholder 7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05F0F172-21F1-4996-B7D4-986772E499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172008"/>
            <a:ext cx="7188199" cy="451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32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4F8566-E0A3-4478-802C-F1C8D6EB7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17" y="300856"/>
            <a:ext cx="3505495" cy="92282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Synapse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10FADB-31B1-441D-9963-79FB758C1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4788" y="1380565"/>
            <a:ext cx="3719637" cy="484325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defRPr/>
            </a:pPr>
            <a:r>
              <a:rPr lang="en-US" altLang="en-US" sz="2000" u="sng" dirty="0"/>
              <a:t>The synapse</a:t>
            </a:r>
          </a:p>
          <a:p>
            <a:pPr>
              <a:defRPr/>
            </a:pPr>
            <a:r>
              <a:rPr lang="en-US" altLang="en-US" sz="2000" dirty="0"/>
              <a:t>Includes the terminal button, the synaptic space, and dendrites</a:t>
            </a:r>
          </a:p>
          <a:p>
            <a:pPr>
              <a:defRPr/>
            </a:pPr>
            <a:endParaRPr lang="en-US" altLang="en-US" sz="2000" u="sng" dirty="0"/>
          </a:p>
          <a:p>
            <a:pPr>
              <a:defRPr/>
            </a:pPr>
            <a:r>
              <a:rPr lang="en-US" altLang="en-US" sz="2000" u="sng" dirty="0"/>
              <a:t>Terminal button</a:t>
            </a:r>
            <a:r>
              <a:rPr lang="en-US" altLang="en-US" sz="2000" dirty="0"/>
              <a:t> </a:t>
            </a:r>
          </a:p>
          <a:p>
            <a:pPr>
              <a:defRPr/>
            </a:pPr>
            <a:r>
              <a:rPr lang="en-US" altLang="en-US" sz="2000" dirty="0"/>
              <a:t>Enlarged area at the end of an axon</a:t>
            </a:r>
          </a:p>
          <a:p>
            <a:pPr>
              <a:defRPr/>
            </a:pPr>
            <a:endParaRPr lang="en-US" altLang="en-US" sz="2000" dirty="0"/>
          </a:p>
          <a:p>
            <a:pPr>
              <a:defRPr/>
            </a:pPr>
            <a:r>
              <a:rPr lang="en-US" altLang="en-US" sz="2000" u="sng" dirty="0"/>
              <a:t>Synaptic space (synaptic cleft)</a:t>
            </a:r>
            <a:r>
              <a:rPr lang="en-US" altLang="en-US" sz="2000" dirty="0"/>
              <a:t> </a:t>
            </a:r>
          </a:p>
          <a:p>
            <a:pPr>
              <a:defRPr/>
            </a:pPr>
            <a:r>
              <a:rPr lang="en-US" altLang="en-US" sz="2000" dirty="0"/>
              <a:t>Tiny gap between neurons</a:t>
            </a:r>
          </a:p>
          <a:p>
            <a:pPr>
              <a:defRPr/>
            </a:pPr>
            <a:endParaRPr lang="en-US" altLang="en-US" sz="2000" dirty="0"/>
          </a:p>
          <a:p>
            <a:pPr>
              <a:defRPr/>
            </a:pPr>
            <a:r>
              <a:rPr lang="en-US" altLang="en-US" sz="2000" u="sng" dirty="0"/>
              <a:t>Receptor Sites</a:t>
            </a:r>
          </a:p>
          <a:p>
            <a:pPr>
              <a:defRPr/>
            </a:pPr>
            <a:r>
              <a:rPr lang="en-US" altLang="en-US" sz="2000" dirty="0"/>
              <a:t>Sites on the dendrite where neurotransmitters fit like keys.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800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B0F973C-3549-47C1-A928-D0235047E7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142" y="965595"/>
            <a:ext cx="5569189" cy="477359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434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ABDDE-56E1-4F52-A898-5FC4C765C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latin typeface="+mn-lt"/>
              </a:rPr>
              <a:t>Chemical Communication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9046A-0130-42EA-BE2E-FC1CCCD650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7180" y="2075328"/>
            <a:ext cx="4108827" cy="4059549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defRPr/>
            </a:pPr>
            <a:r>
              <a:rPr lang="en-US" altLang="en-US" sz="2000" dirty="0"/>
              <a:t>--  Synaptic vesicles release neurotransmitters that bind to receptor sites.</a:t>
            </a:r>
          </a:p>
          <a:p>
            <a:pPr>
              <a:defRPr/>
            </a:pPr>
            <a:endParaRPr lang="en-US" altLang="en-US" sz="2000" dirty="0"/>
          </a:p>
          <a:p>
            <a:pPr>
              <a:defRPr/>
            </a:pPr>
            <a:r>
              <a:rPr lang="en-US" altLang="en-US" sz="2000" dirty="0"/>
              <a:t>--  Sacs in terminal button release chemicals into synaptic space.</a:t>
            </a:r>
          </a:p>
          <a:p>
            <a:pPr>
              <a:defRPr/>
            </a:pPr>
            <a:endParaRPr lang="en-US" altLang="en-US" sz="2000" dirty="0"/>
          </a:p>
          <a:p>
            <a:pPr>
              <a:defRPr/>
            </a:pPr>
            <a:r>
              <a:rPr lang="en-US" altLang="en-US" sz="2000" dirty="0"/>
              <a:t>--  Sites on the dendrite where neurotransmitters bind fitting like keys into specially designed locks.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FA6289-EEC1-4D36-B91B-DBAEF44124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" r="-2" b="-2"/>
          <a:stretch/>
        </p:blipFill>
        <p:spPr bwMode="auto">
          <a:xfrm>
            <a:off x="5120640" y="1904281"/>
            <a:ext cx="6233160" cy="427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86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FE24C-BEC2-44DB-8954-C2E531AD7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4188" y="327600"/>
            <a:ext cx="6655412" cy="10548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latin typeface="+mn-lt"/>
              </a:rPr>
              <a:t>Neurotransmitters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E3D79-0710-43E7-8850-9DFF43CC9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800" b="1" dirty="0"/>
              <a:t>Neurotransmitters</a:t>
            </a:r>
            <a:r>
              <a:rPr lang="en-US" altLang="en-US" sz="2800" dirty="0"/>
              <a:t> </a:t>
            </a:r>
          </a:p>
          <a:p>
            <a:r>
              <a:rPr lang="en-US" altLang="en-US" sz="2800" dirty="0"/>
              <a:t>chemicals that travel across the synaptic gap and bind to receptor sites on the receiving neuron, thereby generating an action potential. </a:t>
            </a:r>
          </a:p>
          <a:p>
            <a:endParaRPr lang="en-US" dirty="0"/>
          </a:p>
        </p:txBody>
      </p:sp>
      <p:pic>
        <p:nvPicPr>
          <p:cNvPr id="5" name="Picture 5" descr="synapse">
            <a:extLst>
              <a:ext uri="{FF2B5EF4-FFF2-40B4-BE49-F238E27FC236}">
                <a16:creationId xmlns:a16="http://schemas.microsoft.com/office/drawing/2014/main" id="{A48C5345-84B2-407F-9708-3171500346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788" y="1914525"/>
            <a:ext cx="571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223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Reuptake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71200" y="1231200"/>
            <a:ext cx="5605800" cy="1614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/>
              <a:t>Reuptake</a:t>
            </a:r>
            <a:r>
              <a:rPr lang="en-US" altLang="en-US" dirty="0"/>
              <a:t> = neurotransmitters in the synapse are reabsorbed into the sending neuron.</a:t>
            </a:r>
          </a:p>
        </p:txBody>
      </p:sp>
      <p:pic>
        <p:nvPicPr>
          <p:cNvPr id="15365" name="Picture 5" descr="12673_MyersPsy8e_f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6"/>
          <a:stretch>
            <a:fillRect/>
          </a:stretch>
        </p:blipFill>
        <p:spPr bwMode="auto">
          <a:xfrm>
            <a:off x="7081043" y="1600200"/>
            <a:ext cx="344011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14400" y="2799183"/>
            <a:ext cx="5519400" cy="292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Berlin Sans FB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Berlin Sans FB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Berlin Sans FB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2800" dirty="0">
                <a:latin typeface="+mn-lt"/>
              </a:rPr>
              <a:t>Ex:</a:t>
            </a:r>
          </a:p>
          <a:p>
            <a:pPr marL="0" indent="0" eaLnBrk="1" hangingPunct="1">
              <a:buNone/>
            </a:pPr>
            <a:r>
              <a:rPr lang="en-US" altLang="en-US" sz="2800" dirty="0">
                <a:latin typeface="+mn-lt"/>
              </a:rPr>
              <a:t>People with depression have lower levels of serotonin.  SSRI’s (anti-depressants) block reuptake, which  floods the synapse with more serotonin.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7620000" y="4343400"/>
            <a:ext cx="762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8153400" y="4343400"/>
            <a:ext cx="762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8991600" y="4343400"/>
            <a:ext cx="152400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8610600" y="4419600"/>
            <a:ext cx="1905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C70C68CB-B5DB-4C7F-B704-C01A771AFD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altLang="en-US" sz="4000" b="1" dirty="0">
                <a:latin typeface="+mn-lt"/>
              </a:rPr>
              <a:t>Selective Serotonin Reuptake Inhibitor (SSRI)</a:t>
            </a:r>
          </a:p>
        </p:txBody>
      </p:sp>
      <p:pic>
        <p:nvPicPr>
          <p:cNvPr id="29698" name="Picture 5" descr="ssri">
            <a:extLst>
              <a:ext uri="{FF2B5EF4-FFF2-40B4-BE49-F238E27FC236}">
                <a16:creationId xmlns:a16="http://schemas.microsoft.com/office/drawing/2014/main" id="{FE632C40-0BB4-4C34-A17A-C40CEEA85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800" y="1940401"/>
            <a:ext cx="4191000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Rectangle 6">
            <a:extLst>
              <a:ext uri="{FF2B5EF4-FFF2-40B4-BE49-F238E27FC236}">
                <a16:creationId xmlns:a16="http://schemas.microsoft.com/office/drawing/2014/main" id="{0DA4DBF7-A14E-4F81-917D-CBDE2CD6D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5600" y="2455345"/>
            <a:ext cx="4255200" cy="2509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30134" tIns="0" rIns="0" bIns="77763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sz="2800" dirty="0">
                <a:latin typeface="+mn-lt"/>
              </a:rPr>
              <a:t>Citalopram (Celexa)</a:t>
            </a:r>
          </a:p>
          <a:p>
            <a:pPr eaLnBrk="1" hangingPunct="1"/>
            <a:r>
              <a:rPr lang="en-US" altLang="en-US" sz="2800" dirty="0">
                <a:latin typeface="+mn-lt"/>
              </a:rPr>
              <a:t>Escitalopram (Lexapro)</a:t>
            </a:r>
          </a:p>
          <a:p>
            <a:pPr eaLnBrk="1" hangingPunct="1"/>
            <a:r>
              <a:rPr lang="en-US" altLang="en-US" sz="2800" dirty="0">
                <a:latin typeface="+mn-lt"/>
              </a:rPr>
              <a:t>Fluoxetine (Prozac)</a:t>
            </a:r>
          </a:p>
          <a:p>
            <a:pPr eaLnBrk="1" hangingPunct="1"/>
            <a:r>
              <a:rPr lang="en-US" altLang="en-US" sz="2800" dirty="0">
                <a:latin typeface="+mn-lt"/>
              </a:rPr>
              <a:t>Paroxetine (Paxil, </a:t>
            </a:r>
            <a:r>
              <a:rPr lang="en-US" altLang="en-US" sz="2800" dirty="0" err="1">
                <a:latin typeface="+mn-lt"/>
              </a:rPr>
              <a:t>Pexeva</a:t>
            </a:r>
            <a:r>
              <a:rPr lang="en-US" altLang="en-US" sz="2800" dirty="0">
                <a:latin typeface="+mn-lt"/>
              </a:rPr>
              <a:t>)</a:t>
            </a:r>
          </a:p>
          <a:p>
            <a:pPr eaLnBrk="1" hangingPunct="1"/>
            <a:r>
              <a:rPr lang="en-US" altLang="en-US" sz="2800" dirty="0">
                <a:latin typeface="+mn-lt"/>
              </a:rPr>
              <a:t>Sertraline (Zoloft)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D624590-FF3D-401F-86F0-37FD28ED2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129" y="518401"/>
            <a:ext cx="6586491" cy="1296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dirty="0">
                <a:latin typeface="+mn-lt"/>
              </a:rPr>
              <a:t>Agonist and Antagonist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26D3BEA-302F-40C7-9B4A-0C0036A63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2608" y="2438400"/>
            <a:ext cx="7150608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 b="1" dirty="0"/>
              <a:t>Agonists</a:t>
            </a:r>
            <a:r>
              <a:rPr lang="en-US" sz="3600" dirty="0"/>
              <a:t> - Drugs that </a:t>
            </a:r>
            <a:r>
              <a:rPr lang="en-US" sz="3600" b="1" dirty="0"/>
              <a:t>excite</a:t>
            </a:r>
            <a:r>
              <a:rPr lang="en-US" sz="3600" dirty="0"/>
              <a:t> a neuron.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3600" dirty="0"/>
          </a:p>
          <a:p>
            <a:r>
              <a:rPr lang="en-US" sz="3600" b="1" dirty="0"/>
              <a:t>Antagonists</a:t>
            </a:r>
            <a:r>
              <a:rPr lang="en-US" sz="3600" dirty="0"/>
              <a:t> - Drugs that </a:t>
            </a:r>
            <a:r>
              <a:rPr lang="en-US" sz="3600" b="1" dirty="0"/>
              <a:t>inhibit</a:t>
            </a:r>
            <a:r>
              <a:rPr lang="en-US" sz="3600" dirty="0"/>
              <a:t> a neuron.</a:t>
            </a:r>
          </a:p>
        </p:txBody>
      </p:sp>
      <p:pic>
        <p:nvPicPr>
          <p:cNvPr id="9" name="Content Placeholder 8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1247D5DC-4507-4746-A792-63E8077EAE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1"/>
          <a:stretch/>
        </p:blipFill>
        <p:spPr>
          <a:xfrm>
            <a:off x="7556408" y="10"/>
            <a:ext cx="463559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653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>
            <a:extLst>
              <a:ext uri="{FF2B5EF4-FFF2-40B4-BE49-F238E27FC236}">
                <a16:creationId xmlns:a16="http://schemas.microsoft.com/office/drawing/2014/main" id="{145344D5-E835-4E47-9A11-0355E9928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18861"/>
            <a:ext cx="9145588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A67FB33-6D23-454E-8D55-7E47EF56569C}"/>
              </a:ext>
            </a:extLst>
          </p:cNvPr>
          <p:cNvSpPr txBox="1">
            <a:spLocks/>
          </p:cNvSpPr>
          <p:nvPr/>
        </p:nvSpPr>
        <p:spPr>
          <a:xfrm>
            <a:off x="1522412" y="345233"/>
            <a:ext cx="9144000" cy="951722"/>
          </a:xfrm>
          <a:prstGeom prst="rect">
            <a:avLst/>
          </a:prstGeom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dirty="0">
                <a:solidFill>
                  <a:prstClr val="black"/>
                </a:solidFill>
                <a:latin typeface="Arial" charset="0"/>
                <a:cs typeface="Arial" charset="0"/>
              </a:rPr>
              <a:t>Agonist vs. Antagonists</a:t>
            </a:r>
            <a:br>
              <a:rPr lang="en-US" sz="4400" dirty="0">
                <a:solidFill>
                  <a:prstClr val="black"/>
                </a:solidFill>
                <a:latin typeface="Arial" charset="0"/>
                <a:cs typeface="Arial" charset="0"/>
              </a:rPr>
            </a:br>
            <a:endParaRPr lang="en-US" sz="4000" i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267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91D4916-913A-4E33-AF5F-53CFEBD3A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" y="2074363"/>
            <a:ext cx="3794400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Neuro-</a:t>
            </a:r>
            <a:br>
              <a:rPr 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r>
              <a:rPr 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transmitters</a:t>
            </a:r>
          </a:p>
        </p:txBody>
      </p:sp>
      <p:pic>
        <p:nvPicPr>
          <p:cNvPr id="8" name="Content Placeholder 7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304BEAD-59D1-476D-AD37-379047038E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800" y="1245911"/>
            <a:ext cx="7188199" cy="463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496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8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</Words>
  <Application>Microsoft Office PowerPoint</Application>
  <PresentationFormat>Widescreen</PresentationFormat>
  <Paragraphs>42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1_Office Theme</vt:lpstr>
      <vt:lpstr>Neural Communication</vt:lpstr>
      <vt:lpstr>Synapse</vt:lpstr>
      <vt:lpstr>Chemical Communication</vt:lpstr>
      <vt:lpstr>Neurotransmitters</vt:lpstr>
      <vt:lpstr>Reuptake</vt:lpstr>
      <vt:lpstr>Selective Serotonin Reuptake Inhibitor (SSRI)</vt:lpstr>
      <vt:lpstr>Agonist and Antagonist</vt:lpstr>
      <vt:lpstr>PowerPoint Presentation</vt:lpstr>
      <vt:lpstr>Neuro- transmitters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Communication</dc:title>
  <dc:creator>M F</dc:creator>
  <cp:lastModifiedBy>M F</cp:lastModifiedBy>
  <cp:revision>10</cp:revision>
  <dcterms:created xsi:type="dcterms:W3CDTF">2018-10-29T00:40:27Z</dcterms:created>
  <dcterms:modified xsi:type="dcterms:W3CDTF">2021-10-12T23:37:06Z</dcterms:modified>
</cp:coreProperties>
</file>