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18" r:id="rId3"/>
    <p:sldId id="257" r:id="rId4"/>
    <p:sldId id="258" r:id="rId5"/>
    <p:sldId id="259" r:id="rId6"/>
    <p:sldId id="320" r:id="rId7"/>
    <p:sldId id="321" r:id="rId8"/>
    <p:sldId id="323" r:id="rId9"/>
    <p:sldId id="322" r:id="rId10"/>
    <p:sldId id="31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 F" initials="MF" lastIdx="0" clrIdx="0">
    <p:extLst>
      <p:ext uri="{19B8F6BF-5375-455C-9EA6-DF929625EA0E}">
        <p15:presenceInfo xmlns:p15="http://schemas.microsoft.com/office/powerpoint/2012/main" userId="2d8788e2eb72bde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26B80-1C1A-4426-8B9A-3BEF6AC9B33B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D074E-9B37-4C84-A48E-2058ED44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42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rPr>
              <a:t>Psychology 7e in Modules</a:t>
            </a:r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C7D064-78D9-4869-A297-3094B9C261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itchFamily="34" charset="0"/>
              <a:ea typeface="+mn-ea"/>
              <a:cs typeface="+mn-cs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dirty="0">
                <a:cs typeface="Arial" charset="0"/>
              </a:rPr>
              <a:t>Biological psychologists – look at link between biological activity and psychological events</a:t>
            </a:r>
          </a:p>
          <a:p>
            <a:pPr eaLnBrk="1" hangingPunct="1"/>
            <a:endParaRPr lang="en-US" b="1" dirty="0">
              <a:cs typeface="Arial" charset="0"/>
            </a:endParaRPr>
          </a:p>
          <a:p>
            <a:pPr eaLnBrk="1" hangingPunct="1"/>
            <a:r>
              <a:rPr lang="en-US" b="1" dirty="0">
                <a:cs typeface="Arial" charset="0"/>
              </a:rPr>
              <a:t>Mark Twain visited Lorenzo Fowler (under a fictitious name) he was told he had no sense of humor, but on a repeat visit under his own name he had “the loftiest bump of humor” ever encountered (Twain 1959; Lopez 2002)</a:t>
            </a:r>
          </a:p>
          <a:p>
            <a:pPr eaLnBrk="1" hangingPunct="1"/>
            <a:endParaRPr lang="en-US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9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A9EB-1EA8-4E86-B2E9-B0774698A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83406-186C-4E3A-9C8A-72655BC26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A4F0B-4563-4A30-80F0-68E0ECCF8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82530-2197-49CA-820E-EE1E0A15E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AF15-8B80-4A38-9889-BC6889263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58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15E47-BCEF-4543-BD4E-6B220369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AA0C4-D3BF-4AB4-81CF-CD7D60863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E2DE2-BD5D-4247-BD33-4862477D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40F0C-B95C-4F0A-BA5A-19955521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26CD7-2B55-4D7F-B989-4E3410D4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7180-919C-42A5-A54F-9AE3C2AA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D69C4-AC5B-4BAB-93B4-7D94A7CA2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1C9E1-6F40-414D-A8C3-C80180ADD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46AB6-AC21-43A1-8B65-6675DC68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9C55B-4793-4286-A997-C502D869B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0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D65B-6DA7-442F-9AD0-342A679C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EF58-551A-4467-82BF-E01CFC28C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C4837-9521-43DF-9052-1DC019C61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98D00-DC94-4B52-82F4-2CA941240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F7786-EC87-4A19-9E20-76BB613D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B87A0-C0A8-4034-B205-8E9A7066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84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3BD4-B297-4AA1-8B2E-ADE2E881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18607-34D7-475F-A10C-0B601086C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94B864-5B7C-485E-971D-B12077331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5A06F4-4D4F-42D5-819D-CEFBACB265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B4711D-50D4-4017-91E0-20F2B0FE0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57E330-497B-4D1A-A5C4-87C61127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B6BB95-E8F3-4C47-B182-4B77F87A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7DDC6B-6B62-4B29-84CC-D06C8FCB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3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5ED4C-6B13-45DD-918F-1D194C4D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43D47B-7B52-4888-AD06-A4AF7C7F8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47758-34FA-4D1F-BA66-326E7780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0AE10C-2F63-4703-95A8-4D7DA7C8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16320C-5290-48DE-9084-F34D5CC38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03F1E-2D14-4018-93D3-B9555F15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FB815-27EF-4A68-A2DD-FE151DF79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9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BD22E-E781-46AA-9C90-4C7CBCB7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04155-6614-4833-91A4-6F6350E68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2BA70-6E58-458C-9588-C9B3BF601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53397-A0DB-45FF-9E05-16EA2AC6A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4D0E8-7AA2-44BB-B5A6-6B345715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D10B1-30A6-417A-8627-45DD27D8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3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76AA8-34B0-4C70-B1D3-B31807816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A2753F-A1C9-41BD-9D41-B2D60D8D5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A30D0-F7C9-4858-A9F0-09E8B8E69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F2529-2A82-4914-9654-CB1DCA67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AB45B-FA24-4626-9800-284635E0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0CC21-4662-4596-9238-80FA95978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5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595B-7F04-496B-9434-A2E841BBE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D7C17-4FA6-4170-9DA6-126135575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E00A8-87EE-4CB3-A896-BC5C7740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CE9D0-F252-4A8F-BB9D-B8216A4BC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AFDE0-6BFB-41FA-BD5F-30F54756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8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051FF0-EBBE-499B-8DCA-86813D036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23D2B6-2A83-4466-844B-1F003A72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80443-0E2D-49F9-A415-F7593F05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BA5AF-50CC-4482-95C0-164FD693C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A479E-4ACD-4632-BECF-90B39817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9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73F829-8270-42BA-98D0-3F2E61160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C1048-5D0A-4E9A-BFB5-27557BE34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4FCD4-1935-4B50-8735-2EC61CAE7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D65CA-FAA8-4FD5-A941-27B22232326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CB5C6-DA6C-4BE0-880E-8F8843D4C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E5E2B-8F60-4AE3-88B6-46A1930B0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E76F1-F115-44B4-8520-24E14FEDC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7627EC-A6B3-4A80-B84C-AECA373C5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439479"/>
            <a:ext cx="3651467" cy="16586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+mn-lt"/>
              </a:rPr>
              <a:t>Biological Psychology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9592CA-2C9C-437A-8E77-31A523396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1" y="2438400"/>
            <a:ext cx="3651466" cy="411125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defRPr/>
            </a:pPr>
            <a:r>
              <a:rPr lang="en-US" altLang="en-US" sz="2400" dirty="0"/>
              <a:t>How the body influences behavior and mental processes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Biological psychologists may call themselves </a:t>
            </a:r>
            <a:r>
              <a:rPr lang="en-US" altLang="en-US" sz="2400" i="1" dirty="0"/>
              <a:t>behavioral neuroscientists, neuropsychologists, behavior geneticists, physiological psychologists, </a:t>
            </a:r>
            <a:r>
              <a:rPr lang="en-US" altLang="en-US" sz="2400" dirty="0"/>
              <a:t>or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biopsychologists</a:t>
            </a:r>
            <a:endParaRPr lang="en-US" altLang="en-US" sz="2400" i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B7A62B3-41A8-4562-ACA4-21F06CF01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" r="10313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8946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22948"/>
          </a:xfrm>
        </p:spPr>
        <p:txBody>
          <a:bodyPr/>
          <a:lstStyle/>
          <a:p>
            <a:pPr algn="ctr" eaLnBrk="1" hangingPunct="1"/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History of the Mind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951039" y="2286000"/>
            <a:ext cx="4191000" cy="3657600"/>
          </a:xfrm>
          <a:noFill/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800" dirty="0"/>
              <a:t>In 1800, Franz Gall suggested, that bumps of the skull represented mental abilities. 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sz="2800" dirty="0"/>
              <a:t>His theory though incorrect, nevertheless proposed different mental abilities were modular.</a:t>
            </a:r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1951039" y="1397977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>
                <a:latin typeface="Berlin Sans FB" pitchFamily="34" charset="0"/>
              </a:rPr>
              <a:t>Phrenology</a:t>
            </a:r>
          </a:p>
        </p:txBody>
      </p:sp>
      <p:pic>
        <p:nvPicPr>
          <p:cNvPr id="3078" name="Picture 5" descr="12673_MyersPsy8e_f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7"/>
          <a:stretch>
            <a:fillRect/>
          </a:stretch>
        </p:blipFill>
        <p:spPr bwMode="auto">
          <a:xfrm>
            <a:off x="7239000" y="2133600"/>
            <a:ext cx="26939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Text Box 6"/>
          <p:cNvSpPr txBox="1">
            <a:spLocks noChangeArrowheads="1"/>
          </p:cNvSpPr>
          <p:nvPr/>
        </p:nvSpPr>
        <p:spPr bwMode="auto">
          <a:xfrm rot="5400000">
            <a:off x="9428957" y="5201444"/>
            <a:ext cx="12287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/>
                </a:solidFill>
                <a:latin typeface="Times New Roman" pitchFamily="18" charset="0"/>
              </a:rPr>
              <a:t>Bettman/  Corbis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BE8B21A-1FD5-4E5B-9F2A-B96CAF316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377" y="396950"/>
            <a:ext cx="5266704" cy="100264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+mn-lt"/>
              </a:rPr>
              <a:t>Biological Psychology</a:t>
            </a:r>
          </a:p>
        </p:txBody>
      </p:sp>
      <p:sp>
        <p:nvSpPr>
          <p:cNvPr id="18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Graphic 10" descr="Brain">
            <a:extLst>
              <a:ext uri="{FF2B5EF4-FFF2-40B4-BE49-F238E27FC236}">
                <a16:creationId xmlns:a16="http://schemas.microsoft.com/office/drawing/2014/main" id="{B9A75025-7D66-4D0B-99DA-9FA743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A3EA92-F6CC-453C-A002-0CD0477E5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5129" y="1467293"/>
            <a:ext cx="4977578" cy="47308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Everything psychological is simultaneously biological.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The brain is both specialized and integrated.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The nervous system is “plastic” especially at early ages of development. 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289DE4-0A0A-42A1-998E-121F4511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4132" y="322521"/>
            <a:ext cx="3932237" cy="79744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n-lt"/>
              </a:rPr>
              <a:t>Neurons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EB888F-7311-491B-A65D-EDFBF6CCA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64266"/>
            <a:ext cx="6172200" cy="411994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5823AE-AA8B-4320-936B-8D4BF5E94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332614"/>
            <a:ext cx="4314825" cy="453637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en-US" sz="2400" dirty="0"/>
              <a:t>About 100 billion neurons (nerve cells) in the human brain.</a:t>
            </a:r>
          </a:p>
          <a:p>
            <a:pPr>
              <a:lnSpc>
                <a:spcPct val="80000"/>
              </a:lnSpc>
              <a:defRPr/>
            </a:pPr>
            <a:endParaRPr lang="en-US" altLang="en-US" sz="24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dirty="0"/>
              <a:t>Neurons have many of the same features as other cells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400" dirty="0"/>
              <a:t>nucleus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400" dirty="0"/>
              <a:t>cytoplasm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400" dirty="0"/>
              <a:t>cell membrane</a:t>
            </a:r>
          </a:p>
          <a:p>
            <a:pPr>
              <a:lnSpc>
                <a:spcPct val="80000"/>
              </a:lnSpc>
              <a:defRPr/>
            </a:pPr>
            <a:endParaRPr lang="en-US" altLang="en-US" sz="24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dirty="0"/>
              <a:t>What makes neurons unique is their shape and function.</a:t>
            </a:r>
          </a:p>
        </p:txBody>
      </p:sp>
    </p:spTree>
    <p:extLst>
      <p:ext uri="{BB962C8B-B14F-4D97-AF65-F5344CB8AC3E}">
        <p14:creationId xmlns:p14="http://schemas.microsoft.com/office/powerpoint/2010/main" val="40968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46B5-702A-4D0B-A31B-031D2208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627" y="377340"/>
            <a:ext cx="3505495" cy="9214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Neurons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2C59A-8443-4A21-A651-D6271B9DD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592" y="1474238"/>
            <a:ext cx="4133461" cy="4851918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defRPr/>
            </a:pPr>
            <a:r>
              <a:rPr lang="en-US" altLang="en-US" sz="2400" u="sng" dirty="0"/>
              <a:t>Dendrites</a:t>
            </a:r>
          </a:p>
          <a:p>
            <a:pPr marL="228600" lvl="1">
              <a:defRPr/>
            </a:pPr>
            <a:r>
              <a:rPr lang="en-US" altLang="en-US" sz="2400" dirty="0"/>
              <a:t>Carry information to the cell body from other neurons</a:t>
            </a:r>
          </a:p>
          <a:p>
            <a:pPr>
              <a:defRPr/>
            </a:pPr>
            <a:r>
              <a:rPr lang="en-US" altLang="en-US" sz="2400" u="sng" dirty="0"/>
              <a:t>Axon</a:t>
            </a:r>
          </a:p>
          <a:p>
            <a:pPr marL="228600" lvl="1">
              <a:defRPr/>
            </a:pPr>
            <a:r>
              <a:rPr lang="en-US" altLang="en-US" sz="2400" dirty="0"/>
              <a:t>Carries information to the next cell</a:t>
            </a:r>
          </a:p>
          <a:p>
            <a:pPr>
              <a:defRPr/>
            </a:pPr>
            <a:r>
              <a:rPr lang="en-US" altLang="en-US" sz="2400" u="sng" dirty="0"/>
              <a:t>Myelin Sheath</a:t>
            </a:r>
          </a:p>
          <a:p>
            <a:pPr marL="228600" lvl="1">
              <a:defRPr/>
            </a:pPr>
            <a:r>
              <a:rPr lang="en-US" altLang="en-US" sz="2400" dirty="0"/>
              <a:t>Insulates the axon and speeds up the neural impulse</a:t>
            </a:r>
          </a:p>
          <a:p>
            <a:pPr indent="-228600">
              <a:defRPr/>
            </a:pPr>
            <a:r>
              <a:rPr lang="en-US" altLang="en-US" sz="2600" u="sng" dirty="0"/>
              <a:t>Glial Cells</a:t>
            </a:r>
          </a:p>
          <a:p>
            <a:pPr marL="228600" lvl="1">
              <a:defRPr/>
            </a:pPr>
            <a:r>
              <a:rPr lang="en-US" altLang="en-US" sz="2600" dirty="0"/>
              <a:t>Cells that protect neurons.</a:t>
            </a:r>
          </a:p>
          <a:p>
            <a:pPr indent="-228600">
              <a:defRPr/>
            </a:pPr>
            <a:endParaRPr lang="en-US" altLang="en-US" sz="2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close up of a map&#10;&#10;Description generated with high confidence">
            <a:extLst>
              <a:ext uri="{FF2B5EF4-FFF2-40B4-BE49-F238E27FC236}">
                <a16:creationId xmlns:a16="http://schemas.microsoft.com/office/drawing/2014/main" id="{3EFB25D9-FEA2-4578-885B-34A5417C6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19" y="1415272"/>
            <a:ext cx="5614835" cy="38742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153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a logo&#10;&#10;Description generated with high confidence">
            <a:extLst>
              <a:ext uri="{FF2B5EF4-FFF2-40B4-BE49-F238E27FC236}">
                <a16:creationId xmlns:a16="http://schemas.microsoft.com/office/drawing/2014/main" id="{66C19F3E-E0AA-4810-918B-C1FDCC49EE2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522" y="1702668"/>
            <a:ext cx="6172200" cy="328453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507A6-FF07-452F-94C7-FB97FDDB5DB1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61914" y="923426"/>
            <a:ext cx="4662488" cy="50111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200" b="1" u="sng" dirty="0"/>
              <a:t>Resting Potential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Nothing is happening = Polarized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Negative ions on the </a:t>
            </a:r>
            <a:r>
              <a:rPr lang="en-US" altLang="en-US" sz="2400" b="1" dirty="0"/>
              <a:t>inside</a:t>
            </a:r>
            <a:r>
              <a:rPr lang="en-US" altLang="en-US" sz="2400" dirty="0"/>
              <a:t>. </a:t>
            </a:r>
          </a:p>
          <a:p>
            <a:pPr marL="0" indent="0">
              <a:buNone/>
            </a:pPr>
            <a:r>
              <a:rPr lang="en-US" altLang="en-US" sz="2400" dirty="0"/>
              <a:t>Positive ions are on the outside</a:t>
            </a:r>
          </a:p>
          <a:p>
            <a:pPr marL="0" indent="0">
              <a:buNone/>
            </a:pPr>
            <a:endParaRPr lang="en-US" altLang="en-US" sz="2400" b="1" dirty="0">
              <a:solidFill>
                <a:schemeClr val="folHlink"/>
              </a:solidFill>
            </a:endParaRPr>
          </a:p>
          <a:p>
            <a:pPr marL="0" indent="0">
              <a:buNone/>
            </a:pPr>
            <a:r>
              <a:rPr lang="en-US" altLang="en-US" sz="2400" b="1" dirty="0">
                <a:solidFill>
                  <a:schemeClr val="folHlink"/>
                </a:solidFill>
              </a:rPr>
              <a:t>N</a:t>
            </a:r>
            <a:r>
              <a:rPr lang="en-US" altLang="en-US" sz="2400" dirty="0"/>
              <a:t>egative Ions Inside the </a:t>
            </a:r>
            <a:r>
              <a:rPr lang="en-US" altLang="en-US" sz="2400" b="1" dirty="0">
                <a:solidFill>
                  <a:schemeClr val="folHlink"/>
                </a:solidFill>
              </a:rPr>
              <a:t>N</a:t>
            </a:r>
            <a:r>
              <a:rPr lang="en-US" altLang="en-US" sz="2400" dirty="0"/>
              <a:t>euron is </a:t>
            </a:r>
            <a:r>
              <a:rPr lang="en-US" altLang="en-US" sz="2400" b="1" dirty="0">
                <a:solidFill>
                  <a:schemeClr val="folHlink"/>
                </a:solidFill>
              </a:rPr>
              <a:t>N</a:t>
            </a:r>
            <a:r>
              <a:rPr lang="en-US" altLang="en-US" sz="2400" dirty="0"/>
              <a:t>atural</a:t>
            </a:r>
          </a:p>
        </p:txBody>
      </p:sp>
    </p:spTree>
    <p:extLst>
      <p:ext uri="{BB962C8B-B14F-4D97-AF65-F5344CB8AC3E}">
        <p14:creationId xmlns:p14="http://schemas.microsoft.com/office/powerpoint/2010/main" val="201976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large pink screen&#10;&#10;Description generated with high confidence">
            <a:extLst>
              <a:ext uri="{FF2B5EF4-FFF2-40B4-BE49-F238E27FC236}">
                <a16:creationId xmlns:a16="http://schemas.microsoft.com/office/drawing/2014/main" id="{1E42D038-9C9F-4755-B773-7BD80EB7D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879" y="2048069"/>
            <a:ext cx="4805561" cy="289248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3B8B3-B75D-480C-A036-CB01B048E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8498" y="1183340"/>
            <a:ext cx="5123055" cy="5043063"/>
          </a:xfrm>
        </p:spPr>
        <p:txBody>
          <a:bodyPr>
            <a:normAutofit/>
          </a:bodyPr>
          <a:lstStyle/>
          <a:p>
            <a:r>
              <a:rPr lang="en-US" altLang="en-US" sz="3000" b="1" u="sng" dirty="0"/>
              <a:t>Action Potential</a:t>
            </a:r>
          </a:p>
          <a:p>
            <a:endParaRPr lang="en-US" altLang="en-US" sz="3000" u="sng" dirty="0">
              <a:solidFill>
                <a:srgbClr val="2C8842"/>
              </a:solidFill>
            </a:endParaRPr>
          </a:p>
          <a:p>
            <a:r>
              <a:rPr lang="en-US" altLang="en-US" sz="2600" dirty="0"/>
              <a:t>brief electrical charge that travels down an axon</a:t>
            </a:r>
          </a:p>
          <a:p>
            <a:endParaRPr lang="en-US" altLang="en-US" sz="2600" dirty="0"/>
          </a:p>
          <a:p>
            <a:r>
              <a:rPr lang="en-US" altLang="en-US" sz="2600" dirty="0"/>
              <a:t>Also called neural impulse or nerve firing or </a:t>
            </a:r>
            <a:r>
              <a:rPr lang="en-US" altLang="en-US" sz="2600" b="1" dirty="0"/>
              <a:t>depolarization</a:t>
            </a:r>
          </a:p>
          <a:p>
            <a:endParaRPr lang="en-US" altLang="en-US" sz="2600" dirty="0"/>
          </a:p>
          <a:p>
            <a:r>
              <a:rPr lang="en-US" altLang="en-US" sz="2600" dirty="0"/>
              <a:t>positively charged ions move into the axon.</a:t>
            </a:r>
          </a:p>
        </p:txBody>
      </p:sp>
    </p:spTree>
    <p:extLst>
      <p:ext uri="{BB962C8B-B14F-4D97-AF65-F5344CB8AC3E}">
        <p14:creationId xmlns:p14="http://schemas.microsoft.com/office/powerpoint/2010/main" val="157489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47C5E1B6-1161-41DD-83B6-D48F5B17F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b="1" dirty="0">
                <a:latin typeface="+mn-lt"/>
                <a:ea typeface="ＭＳ Ｐゴシック" panose="020B0600070205080204" pitchFamily="34" charset="-128"/>
              </a:rPr>
              <a:t>Refractory Period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0EB0F6B2-698A-4F7F-BBDB-D7E69BCF4B9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838200" y="2017337"/>
            <a:ext cx="4936067" cy="415962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u="sng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Refractory Period</a:t>
            </a:r>
            <a:r>
              <a:rPr lang="en-US" altLang="en-US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 =  Every action potential is followed by a brief recharging period. </a:t>
            </a:r>
          </a:p>
          <a:p>
            <a:pPr marL="457200" lvl="1" indent="0" eaLnBrk="1" hangingPunct="1">
              <a:buNone/>
            </a:pPr>
            <a:endParaRPr lang="en-US" altLang="en-US" sz="2800" dirty="0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marL="457200" lvl="1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Ex. similar to delay after taking a picture with flash before you can take another picture.</a:t>
            </a:r>
          </a:p>
        </p:txBody>
      </p:sp>
      <p:pic>
        <p:nvPicPr>
          <p:cNvPr id="3" name="Picture 2" descr="A picture containing electronics, indoor, computer, sitting&#10;&#10;Description automatically generated">
            <a:extLst>
              <a:ext uri="{FF2B5EF4-FFF2-40B4-BE49-F238E27FC236}">
                <a16:creationId xmlns:a16="http://schemas.microsoft.com/office/drawing/2014/main" id="{72C998DD-4B1E-4F4B-9A7F-C8CE3F9C0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18" y="2591520"/>
            <a:ext cx="4935970" cy="249266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2914835-2A76-4004-BF34-84D883580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  <a:latin typeface="+mn-lt"/>
              </a:rPr>
              <a:t>All or None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9A401D-4ADE-46ED-9119-3F57F3F6F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A neuron either fires or it doesn’t.</a:t>
            </a:r>
          </a:p>
          <a:p>
            <a:pPr marL="457200" lvl="1" indent="0"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When it fires, it always produces an impulse of the same strength</a:t>
            </a:r>
          </a:p>
          <a:p>
            <a:pPr marL="0" indent="0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00"/>
                </a:solidFill>
              </a:rPr>
              <a:t>Intensity of a stimulus is seen by the </a:t>
            </a:r>
            <a:r>
              <a:rPr lang="en-US" altLang="en-US" b="1" dirty="0">
                <a:solidFill>
                  <a:srgbClr val="000000"/>
                </a:solidFill>
              </a:rPr>
              <a:t>frequency (how many) </a:t>
            </a:r>
            <a:r>
              <a:rPr lang="en-US" altLang="en-US" dirty="0">
                <a:solidFill>
                  <a:srgbClr val="000000"/>
                </a:solidFill>
              </a:rPr>
              <a:t>of action potentials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305F5A-0DE9-4184-8CDC-8904220A4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93" y="95358"/>
            <a:ext cx="4246776" cy="7787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Types of Neurons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5AB2E9-6B0A-4F49-825C-74BDF0195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370" y="1053353"/>
            <a:ext cx="3978111" cy="560742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defRPr/>
            </a:pPr>
            <a:r>
              <a:rPr lang="en-US" altLang="en-US" sz="2400" u="sng" dirty="0"/>
              <a:t>Sensory neurons (afferent)</a:t>
            </a:r>
          </a:p>
          <a:p>
            <a:pPr lvl="1" indent="-228600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from senses to the brain</a:t>
            </a:r>
            <a:endParaRPr lang="en-US" altLang="en-US" sz="2400" i="1" dirty="0"/>
          </a:p>
          <a:p>
            <a:pPr indent="-228600"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u="sng" dirty="0"/>
              <a:t>Motor neurons (efferent)</a:t>
            </a:r>
          </a:p>
          <a:p>
            <a:pPr lvl="1" indent="-228600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from brain to muscles and glands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b="1" dirty="0"/>
              <a:t>SAME</a:t>
            </a: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Sensory-Afferent</a:t>
            </a:r>
          </a:p>
          <a:p>
            <a:pPr>
              <a:defRPr/>
            </a:pPr>
            <a:r>
              <a:rPr lang="en-US" altLang="en-US" sz="2400" dirty="0"/>
              <a:t>Motor-Efferent</a:t>
            </a:r>
          </a:p>
          <a:p>
            <a:pPr>
              <a:defRPr/>
            </a:pPr>
            <a:endParaRPr lang="en-US" altLang="en-US" sz="2400" u="sng" dirty="0"/>
          </a:p>
          <a:p>
            <a:pPr>
              <a:defRPr/>
            </a:pPr>
            <a:r>
              <a:rPr lang="en-US" altLang="en-US" sz="2400" u="sng" dirty="0"/>
              <a:t>Interneurons</a:t>
            </a:r>
          </a:p>
          <a:p>
            <a:pPr lvl="1" indent="-228600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between other neurons</a:t>
            </a:r>
          </a:p>
          <a:p>
            <a:pPr lvl="1" indent="-228600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mostly in the brain and spinal cord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lose up of a map&#10;&#10;Description generated with high confidence">
            <a:extLst>
              <a:ext uri="{FF2B5EF4-FFF2-40B4-BE49-F238E27FC236}">
                <a16:creationId xmlns:a16="http://schemas.microsoft.com/office/drawing/2014/main" id="{2087AB84-2BD5-4D60-8537-349852EF6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19" y="1941663"/>
            <a:ext cx="5614835" cy="282145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1781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400</Words>
  <Application>Microsoft Office PowerPoint</Application>
  <PresentationFormat>Widescreen</PresentationFormat>
  <Paragraphs>79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Berlin Sans FB</vt:lpstr>
      <vt:lpstr>Calibri</vt:lpstr>
      <vt:lpstr>Calibri Light</vt:lpstr>
      <vt:lpstr>Times New Roman</vt:lpstr>
      <vt:lpstr>Office Theme</vt:lpstr>
      <vt:lpstr>Biological Psychology</vt:lpstr>
      <vt:lpstr>History of the Mind</vt:lpstr>
      <vt:lpstr>Biological Psychology</vt:lpstr>
      <vt:lpstr>Neurons</vt:lpstr>
      <vt:lpstr>Neurons</vt:lpstr>
      <vt:lpstr>PowerPoint Presentation</vt:lpstr>
      <vt:lpstr>PowerPoint Presentation</vt:lpstr>
      <vt:lpstr>Refractory Period</vt:lpstr>
      <vt:lpstr>All or None Law</vt:lpstr>
      <vt:lpstr>Types of Neurons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Psychology</dc:title>
  <dc:creator>M F</dc:creator>
  <cp:lastModifiedBy>M F</cp:lastModifiedBy>
  <cp:revision>6</cp:revision>
  <dcterms:created xsi:type="dcterms:W3CDTF">2019-10-30T23:26:23Z</dcterms:created>
  <dcterms:modified xsi:type="dcterms:W3CDTF">2022-04-24T22:06:20Z</dcterms:modified>
</cp:coreProperties>
</file>