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j5RI/7L52bedhV4F8pVzOGQCcw7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F48C134-270E-47FE-B881-83793831B971}">
  <a:tblStyle styleId="{BF48C134-270E-47FE-B881-83793831B97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a:t>
            </a:fld>
            <a:endParaRPr sz="1200" b="0" i="0" u="none" strike="noStrike" cap="none">
              <a:solidFill>
                <a:schemeClr val="dk1"/>
              </a:solidFill>
              <a:latin typeface="Arial"/>
              <a:ea typeface="Arial"/>
              <a:cs typeface="Arial"/>
              <a:sym typeface="Arial"/>
            </a:endParaRPr>
          </a:p>
        </p:txBody>
      </p:sp>
      <p:sp>
        <p:nvSpPr>
          <p:cNvPr id="93" name="Google Shape;93;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4" name="Google Shape;94;p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12" name="Google Shape;112;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3: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19" name="Google Shape;119;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4</a:t>
            </a:fld>
            <a:endParaRPr sz="1200" b="0" i="0" u="none" strike="noStrike" cap="none">
              <a:solidFill>
                <a:schemeClr val="dk1"/>
              </a:solidFill>
              <a:latin typeface="Arial"/>
              <a:ea typeface="Arial"/>
              <a:cs typeface="Arial"/>
              <a:sym typeface="Arial"/>
            </a:endParaRPr>
          </a:p>
        </p:txBody>
      </p:sp>
      <p:sp>
        <p:nvSpPr>
          <p:cNvPr id="126" name="Google Shape;126;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7" name="Google Shape;127;p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35" name="Google Shape;135;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6</a:t>
            </a:fld>
            <a:endParaRPr sz="1200" b="0" i="0" u="none" strike="noStrike" cap="none">
              <a:solidFill>
                <a:schemeClr val="dk1"/>
              </a:solidFill>
              <a:latin typeface="Arial"/>
              <a:ea typeface="Arial"/>
              <a:cs typeface="Arial"/>
              <a:sym typeface="Arial"/>
            </a:endParaRPr>
          </a:p>
        </p:txBody>
      </p:sp>
      <p:sp>
        <p:nvSpPr>
          <p:cNvPr id="140" name="Google Shape;140;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1" name="Google Shape;141;p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7</a:t>
            </a:fld>
            <a:endParaRPr sz="1200" b="0" i="0" u="none" strike="noStrike" cap="none">
              <a:solidFill>
                <a:schemeClr val="dk1"/>
              </a:solidFill>
              <a:latin typeface="Arial"/>
              <a:ea typeface="Arial"/>
              <a:cs typeface="Arial"/>
              <a:sym typeface="Arial"/>
            </a:endParaRPr>
          </a:p>
        </p:txBody>
      </p:sp>
      <p:sp>
        <p:nvSpPr>
          <p:cNvPr id="149" name="Google Shape;149;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0" name="Google Shape;150;p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a:t>OBJECTIVE 13| Describe the structures and functions of the limbic system, and explain how one of these structures controls the pituitary gland.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8</a:t>
            </a:fld>
            <a:endParaRPr sz="1200" b="0" i="0" u="none" strike="noStrike" cap="none">
              <a:solidFill>
                <a:schemeClr val="dk1"/>
              </a:solidFill>
              <a:latin typeface="Arial"/>
              <a:ea typeface="Arial"/>
              <a:cs typeface="Arial"/>
              <a:sym typeface="Arial"/>
            </a:endParaRPr>
          </a:p>
        </p:txBody>
      </p:sp>
      <p:sp>
        <p:nvSpPr>
          <p:cNvPr id="158" name="Google Shape;158;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9" name="Google Shape;159;p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9</a:t>
            </a:fld>
            <a:endParaRPr sz="1200" b="0" i="0" u="none" strike="noStrike" cap="none">
              <a:solidFill>
                <a:schemeClr val="dk1"/>
              </a:solidFill>
              <a:latin typeface="Arial"/>
              <a:ea typeface="Arial"/>
              <a:cs typeface="Arial"/>
              <a:sym typeface="Arial"/>
            </a:endParaRPr>
          </a:p>
        </p:txBody>
      </p:sp>
      <p:sp>
        <p:nvSpPr>
          <p:cNvPr id="167" name="Google Shape;167;p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8" name="Google Shape;168;p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0: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10</a:t>
            </a:fld>
            <a:endParaRPr sz="1200" b="0" i="0" u="none" strike="noStrike" cap="none">
              <a:solidFill>
                <a:schemeClr val="dk1"/>
              </a:solidFill>
              <a:latin typeface="Arial"/>
              <a:ea typeface="Arial"/>
              <a:cs typeface="Arial"/>
              <a:sym typeface="Arial"/>
            </a:endParaRPr>
          </a:p>
        </p:txBody>
      </p:sp>
      <p:sp>
        <p:nvSpPr>
          <p:cNvPr id="177" name="Google Shape;177;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8" name="Google Shape;178;p1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1: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88" name="Google Shape;188;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2: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95" name="Google Shape;195;p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3: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04" name="Google Shape;204;p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4: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13" name="Google Shape;213;p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5: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21" name="Google Shape;221;p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16</a:t>
            </a:fld>
            <a:endParaRPr sz="1200" b="0" i="0" u="none" strike="noStrike" cap="none">
              <a:solidFill>
                <a:schemeClr val="dk1"/>
              </a:solidFill>
              <a:latin typeface="Arial"/>
              <a:ea typeface="Arial"/>
              <a:cs typeface="Arial"/>
              <a:sym typeface="Arial"/>
            </a:endParaRPr>
          </a:p>
        </p:txBody>
      </p:sp>
      <p:sp>
        <p:nvSpPr>
          <p:cNvPr id="227" name="Google Shape;227;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8" name="Google Shape;228;p1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17</a:t>
            </a:fld>
            <a:endParaRPr sz="1200" b="0" i="0" u="none" strike="noStrike" cap="none">
              <a:solidFill>
                <a:schemeClr val="dk1"/>
              </a:solidFill>
              <a:latin typeface="Arial"/>
              <a:ea typeface="Arial"/>
              <a:cs typeface="Arial"/>
              <a:sym typeface="Arial"/>
            </a:endParaRPr>
          </a:p>
        </p:txBody>
      </p:sp>
      <p:sp>
        <p:nvSpPr>
          <p:cNvPr id="235" name="Google Shape;235;p1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6" name="Google Shape;236;p1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a:t>OBJECTIVE 17| Describe the five brain areas that would be involved if you read this sentence aloud.</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18</a:t>
            </a:fld>
            <a:endParaRPr sz="1200" b="0" i="0" u="none" strike="noStrike" cap="none">
              <a:solidFill>
                <a:schemeClr val="dk1"/>
              </a:solidFill>
              <a:latin typeface="Arial"/>
              <a:ea typeface="Arial"/>
              <a:cs typeface="Arial"/>
              <a:sym typeface="Arial"/>
            </a:endParaRPr>
          </a:p>
        </p:txBody>
      </p:sp>
      <p:sp>
        <p:nvSpPr>
          <p:cNvPr id="243" name="Google Shape;243;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4" name="Google Shape;244;p1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9: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52" name="Google Shape;252;p1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0: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20</a:t>
            </a:fld>
            <a:endParaRPr sz="1200" b="0" i="0" u="none" strike="noStrike" cap="none">
              <a:solidFill>
                <a:schemeClr val="dk1"/>
              </a:solidFill>
              <a:latin typeface="Arial"/>
              <a:ea typeface="Arial"/>
              <a:cs typeface="Arial"/>
              <a:sym typeface="Arial"/>
            </a:endParaRPr>
          </a:p>
        </p:txBody>
      </p:sp>
      <p:sp>
        <p:nvSpPr>
          <p:cNvPr id="259" name="Google Shape;259;p2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0" name="Google Shape;260;p2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21</a:t>
            </a:fld>
            <a:endParaRPr sz="1200" b="0" i="0" u="none" strike="noStrike" cap="none">
              <a:solidFill>
                <a:schemeClr val="dk1"/>
              </a:solidFill>
              <a:latin typeface="Arial"/>
              <a:ea typeface="Arial"/>
              <a:cs typeface="Arial"/>
              <a:sym typeface="Arial"/>
            </a:endParaRPr>
          </a:p>
        </p:txBody>
      </p:sp>
      <p:sp>
        <p:nvSpPr>
          <p:cNvPr id="277" name="Google Shape;277;p2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78" name="Google Shape;278;p21:notes"/>
          <p:cNvSpPr txBox="1">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22</a:t>
            </a:fld>
            <a:endParaRPr sz="1200" b="0" i="0" u="none" strike="noStrike" cap="none">
              <a:solidFill>
                <a:schemeClr val="dk1"/>
              </a:solidFill>
              <a:latin typeface="Arial"/>
              <a:ea typeface="Arial"/>
              <a:cs typeface="Arial"/>
              <a:sym typeface="Arial"/>
            </a:endParaRPr>
          </a:p>
        </p:txBody>
      </p:sp>
      <p:sp>
        <p:nvSpPr>
          <p:cNvPr id="285" name="Google Shape;285;p2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6" name="Google Shape;286;p2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23</a:t>
            </a:fld>
            <a:endParaRPr sz="1200" b="0" i="0" u="none" strike="noStrike" cap="none">
              <a:solidFill>
                <a:schemeClr val="dk1"/>
              </a:solidFill>
              <a:latin typeface="Arial"/>
              <a:ea typeface="Arial"/>
              <a:cs typeface="Arial"/>
              <a:sym typeface="Arial"/>
            </a:endParaRPr>
          </a:p>
        </p:txBody>
      </p:sp>
      <p:sp>
        <p:nvSpPr>
          <p:cNvPr id="297" name="Google Shape;297;p2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8" name="Google Shape;298;p2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4: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07" name="Google Shape;307;p2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25</a:t>
            </a:fld>
            <a:endParaRPr sz="1200" b="0" i="0" u="none" strike="noStrike" cap="none">
              <a:solidFill>
                <a:schemeClr val="dk1"/>
              </a:solidFill>
              <a:latin typeface="Arial"/>
              <a:ea typeface="Arial"/>
              <a:cs typeface="Arial"/>
              <a:sym typeface="Arial"/>
            </a:endParaRPr>
          </a:p>
        </p:txBody>
      </p:sp>
      <p:sp>
        <p:nvSpPr>
          <p:cNvPr id="313" name="Google Shape;313;p2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4" name="Google Shape;314;p2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26</a:t>
            </a:fld>
            <a:endParaRPr sz="1200" b="0" i="0" u="none" strike="noStrike" cap="none">
              <a:solidFill>
                <a:schemeClr val="dk1"/>
              </a:solidFill>
              <a:latin typeface="Arial"/>
              <a:ea typeface="Arial"/>
              <a:cs typeface="Arial"/>
              <a:sym typeface="Arial"/>
            </a:endParaRPr>
          </a:p>
        </p:txBody>
      </p:sp>
      <p:sp>
        <p:nvSpPr>
          <p:cNvPr id="322" name="Google Shape;322;p2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3" name="Google Shape;323;p2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7: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31" name="Google Shape;331;p2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28</a:t>
            </a:fld>
            <a:endParaRPr sz="1200" b="0" i="0" u="none" strike="noStrike" cap="none">
              <a:solidFill>
                <a:schemeClr val="dk1"/>
              </a:solidFill>
              <a:latin typeface="Arial"/>
              <a:ea typeface="Arial"/>
              <a:cs typeface="Arial"/>
              <a:sym typeface="Arial"/>
            </a:endParaRPr>
          </a:p>
        </p:txBody>
      </p:sp>
      <p:sp>
        <p:nvSpPr>
          <p:cNvPr id="337" name="Google Shape;337;p2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338" name="Google Shape;338;p28:notes"/>
          <p:cNvSpPr txBox="1">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29</a:t>
            </a:fld>
            <a:endParaRPr sz="1200" b="0" i="0" u="none" strike="noStrike" cap="none">
              <a:solidFill>
                <a:schemeClr val="dk1"/>
              </a:solidFill>
              <a:latin typeface="Arial"/>
              <a:ea typeface="Arial"/>
              <a:cs typeface="Arial"/>
              <a:sym typeface="Arial"/>
            </a:endParaRPr>
          </a:p>
        </p:txBody>
      </p:sp>
      <p:sp>
        <p:nvSpPr>
          <p:cNvPr id="345" name="Google Shape;345;p2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346" name="Google Shape;346;p29:notes"/>
          <p:cNvSpPr txBox="1">
            <a:spLocks noGrp="1"/>
          </p:cNvSpPr>
          <p:nvPr>
            <p:ph type="body" idx="1"/>
          </p:nvPr>
        </p:nvSpPr>
        <p:spPr>
          <a:xfrm>
            <a:off x="914400" y="4343400"/>
            <a:ext cx="5029200" cy="4114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3175" tIns="46575" rIns="93175" bIns="46575"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1"/>
        <p:cNvGrpSpPr/>
        <p:nvPr/>
      </p:nvGrpSpPr>
      <p:grpSpPr>
        <a:xfrm>
          <a:off x="0" y="0"/>
          <a:ext cx="0" cy="0"/>
          <a:chOff x="0" y="0"/>
          <a:chExt cx="0" cy="0"/>
        </a:xfrm>
      </p:grpSpPr>
      <p:sp>
        <p:nvSpPr>
          <p:cNvPr id="22" name="Google Shape;22;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33"/>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3"/>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3"/>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3"/>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5"/>
        <p:cNvGrpSpPr/>
        <p:nvPr/>
      </p:nvGrpSpPr>
      <p:grpSpPr>
        <a:xfrm>
          <a:off x="0" y="0"/>
          <a:ext cx="0" cy="0"/>
          <a:chOff x="0" y="0"/>
          <a:chExt cx="0" cy="0"/>
        </a:xfrm>
      </p:grpSpPr>
      <p:sp>
        <p:nvSpPr>
          <p:cNvPr id="36" name="Google Shape;36;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9"/>
        <p:cNvGrpSpPr/>
        <p:nvPr/>
      </p:nvGrpSpPr>
      <p:grpSpPr>
        <a:xfrm>
          <a:off x="0" y="0"/>
          <a:ext cx="0" cy="0"/>
          <a:chOff x="0" y="0"/>
          <a:chExt cx="0" cy="0"/>
        </a:xfrm>
      </p:grpSpPr>
      <p:sp>
        <p:nvSpPr>
          <p:cNvPr id="40" name="Google Shape;40;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2" name="Google Shape;42;p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3" name="Google Shape;43;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6"/>
        <p:cNvGrpSpPr/>
        <p:nvPr/>
      </p:nvGrpSpPr>
      <p:grpSpPr>
        <a:xfrm>
          <a:off x="0" y="0"/>
          <a:ext cx="0" cy="0"/>
          <a:chOff x="0" y="0"/>
          <a:chExt cx="0" cy="0"/>
        </a:xfrm>
      </p:grpSpPr>
      <p:sp>
        <p:nvSpPr>
          <p:cNvPr id="47" name="Google Shape;47;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36"/>
          <p:cNvSpPr>
            <a:spLocks noGrp="1"/>
          </p:cNvSpPr>
          <p:nvPr>
            <p:ph type="pic" idx="2"/>
          </p:nvPr>
        </p:nvSpPr>
        <p:spPr>
          <a:xfrm>
            <a:off x="5183188" y="987425"/>
            <a:ext cx="6172200" cy="4873625"/>
          </a:xfrm>
          <a:prstGeom prst="rect">
            <a:avLst/>
          </a:prstGeom>
          <a:noFill/>
          <a:ln>
            <a:noFill/>
          </a:ln>
        </p:spPr>
      </p:sp>
      <p:sp>
        <p:nvSpPr>
          <p:cNvPr id="49" name="Google Shape;49;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3"/>
        <p:cNvGrpSpPr/>
        <p:nvPr/>
      </p:nvGrpSpPr>
      <p:grpSpPr>
        <a:xfrm>
          <a:off x="0" y="0"/>
          <a:ext cx="0" cy="0"/>
          <a:chOff x="0" y="0"/>
          <a:chExt cx="0" cy="0"/>
        </a:xfrm>
      </p:grpSpPr>
      <p:sp>
        <p:nvSpPr>
          <p:cNvPr id="54" name="Google Shape;54;p3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6" name="Google Shape;56;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9"/>
        <p:cNvGrpSpPr/>
        <p:nvPr/>
      </p:nvGrpSpPr>
      <p:grpSpPr>
        <a:xfrm>
          <a:off x="0" y="0"/>
          <a:ext cx="0" cy="0"/>
          <a:chOff x="0" y="0"/>
          <a:chExt cx="0" cy="0"/>
        </a:xfrm>
      </p:grpSpPr>
      <p:sp>
        <p:nvSpPr>
          <p:cNvPr id="60" name="Google Shape;60;p3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3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8" name="Google Shape;68;p3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3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0" name="Google Shape;70;p3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9"/>
        <p:cNvGrpSpPr/>
        <p:nvPr/>
      </p:nvGrpSpPr>
      <p:grpSpPr>
        <a:xfrm>
          <a:off x="0" y="0"/>
          <a:ext cx="0" cy="0"/>
          <a:chOff x="0" y="0"/>
          <a:chExt cx="0" cy="0"/>
        </a:xfrm>
      </p:grpSpPr>
      <p:sp>
        <p:nvSpPr>
          <p:cNvPr id="80" name="Google Shape;80;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5"/>
        <p:cNvGrpSpPr/>
        <p:nvPr/>
      </p:nvGrpSpPr>
      <p:grpSpPr>
        <a:xfrm>
          <a:off x="0" y="0"/>
          <a:ext cx="0" cy="0"/>
          <a:chOff x="0" y="0"/>
          <a:chExt cx="0" cy="0"/>
        </a:xfrm>
      </p:grpSpPr>
      <p:sp>
        <p:nvSpPr>
          <p:cNvPr id="86" name="Google Shape;86;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hyperlink" Target="http://spinacare.files.wordpress.com/2007/02/bigstockphoto_heart_beat_1093363.jpg" TargetMode="External"/><Relationship Id="rId3" Type="http://schemas.openxmlformats.org/officeDocument/2006/relationships/image" Target="../media/image1.pn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jpg"/><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7.jpg"/><Relationship Id="rId14" Type="http://schemas.openxmlformats.org/officeDocument/2006/relationships/image" Target="../media/image11.jpg"/></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courses.dce.harvard.edu/~phils4/splitbrain.pdf"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grpSp>
        <p:nvGrpSpPr>
          <p:cNvPr id="96" name="Google Shape;96;p1"/>
          <p:cNvGrpSpPr/>
          <p:nvPr/>
        </p:nvGrpSpPr>
        <p:grpSpPr>
          <a:xfrm>
            <a:off x="1524000" y="0"/>
            <a:ext cx="9144000" cy="6858000"/>
            <a:chOff x="0" y="0"/>
            <a:chExt cx="5760" cy="4320"/>
          </a:xfrm>
        </p:grpSpPr>
        <p:pic>
          <p:nvPicPr>
            <p:cNvPr id="97" name="Google Shape;97;p1" descr="T628862A"/>
            <p:cNvPicPr preferRelativeResize="0"/>
            <p:nvPr/>
          </p:nvPicPr>
          <p:blipFill rotWithShape="1">
            <a:blip r:embed="rId3">
              <a:alphaModFix/>
            </a:blip>
            <a:srcRect/>
            <a:stretch/>
          </p:blipFill>
          <p:spPr>
            <a:xfrm>
              <a:off x="0" y="0"/>
              <a:ext cx="5760" cy="4320"/>
            </a:xfrm>
            <a:prstGeom prst="rect">
              <a:avLst/>
            </a:prstGeom>
            <a:noFill/>
            <a:ln>
              <a:noFill/>
            </a:ln>
          </p:spPr>
        </p:pic>
        <p:grpSp>
          <p:nvGrpSpPr>
            <p:cNvPr id="98" name="Google Shape;98;p1"/>
            <p:cNvGrpSpPr/>
            <p:nvPr/>
          </p:nvGrpSpPr>
          <p:grpSpPr>
            <a:xfrm>
              <a:off x="3792" y="144"/>
              <a:ext cx="1428" cy="900"/>
              <a:chOff x="3792" y="144"/>
              <a:chExt cx="1428" cy="900"/>
            </a:xfrm>
          </p:grpSpPr>
          <p:pic>
            <p:nvPicPr>
              <p:cNvPr id="99" name="Google Shape;99;p1" descr="brain"/>
              <p:cNvPicPr preferRelativeResize="0"/>
              <p:nvPr/>
            </p:nvPicPr>
            <p:blipFill rotWithShape="1">
              <a:blip r:embed="rId4">
                <a:alphaModFix/>
              </a:blip>
              <a:srcRect/>
              <a:stretch/>
            </p:blipFill>
            <p:spPr>
              <a:xfrm>
                <a:off x="3792" y="528"/>
                <a:ext cx="528" cy="464"/>
              </a:xfrm>
              <a:prstGeom prst="rect">
                <a:avLst/>
              </a:prstGeom>
              <a:noFill/>
              <a:ln>
                <a:noFill/>
              </a:ln>
            </p:spPr>
          </p:pic>
          <p:pic>
            <p:nvPicPr>
              <p:cNvPr id="100" name="Google Shape;100;p1" descr="bodyandnerves1"/>
              <p:cNvPicPr preferRelativeResize="0"/>
              <p:nvPr/>
            </p:nvPicPr>
            <p:blipFill rotWithShape="1">
              <a:blip r:embed="rId5">
                <a:alphaModFix/>
              </a:blip>
              <a:srcRect/>
              <a:stretch/>
            </p:blipFill>
            <p:spPr>
              <a:xfrm>
                <a:off x="4752" y="144"/>
                <a:ext cx="468" cy="900"/>
              </a:xfrm>
              <a:prstGeom prst="rect">
                <a:avLst/>
              </a:prstGeom>
              <a:noFill/>
              <a:ln>
                <a:noFill/>
              </a:ln>
            </p:spPr>
          </p:pic>
        </p:grpSp>
        <p:pic>
          <p:nvPicPr>
            <p:cNvPr id="101" name="Google Shape;101;p1" descr="0403182338"/>
            <p:cNvPicPr preferRelativeResize="0"/>
            <p:nvPr/>
          </p:nvPicPr>
          <p:blipFill rotWithShape="1">
            <a:blip r:embed="rId6">
              <a:alphaModFix/>
            </a:blip>
            <a:srcRect/>
            <a:stretch/>
          </p:blipFill>
          <p:spPr>
            <a:xfrm>
              <a:off x="4896" y="1584"/>
              <a:ext cx="600" cy="486"/>
            </a:xfrm>
            <a:prstGeom prst="rect">
              <a:avLst/>
            </a:prstGeom>
            <a:noFill/>
            <a:ln>
              <a:noFill/>
            </a:ln>
          </p:spPr>
        </p:pic>
        <p:pic>
          <p:nvPicPr>
            <p:cNvPr id="102" name="Google Shape;102;p1" descr="zim"/>
            <p:cNvPicPr preferRelativeResize="0"/>
            <p:nvPr/>
          </p:nvPicPr>
          <p:blipFill rotWithShape="1">
            <a:blip r:embed="rId7">
              <a:alphaModFix/>
            </a:blip>
            <a:srcRect/>
            <a:stretch/>
          </p:blipFill>
          <p:spPr>
            <a:xfrm>
              <a:off x="4368" y="2544"/>
              <a:ext cx="864" cy="606"/>
            </a:xfrm>
            <a:prstGeom prst="rect">
              <a:avLst/>
            </a:prstGeom>
            <a:noFill/>
            <a:ln>
              <a:noFill/>
            </a:ln>
          </p:spPr>
        </p:pic>
        <p:pic>
          <p:nvPicPr>
            <p:cNvPr id="103" name="Google Shape;103;p1" descr="blood-pressure"/>
            <p:cNvPicPr preferRelativeResize="0"/>
            <p:nvPr/>
          </p:nvPicPr>
          <p:blipFill rotWithShape="1">
            <a:blip r:embed="rId8">
              <a:alphaModFix/>
            </a:blip>
            <a:srcRect/>
            <a:stretch/>
          </p:blipFill>
          <p:spPr>
            <a:xfrm>
              <a:off x="720" y="2592"/>
              <a:ext cx="678" cy="732"/>
            </a:xfrm>
            <a:prstGeom prst="rect">
              <a:avLst/>
            </a:prstGeom>
            <a:noFill/>
            <a:ln>
              <a:noFill/>
            </a:ln>
          </p:spPr>
        </p:pic>
        <p:pic>
          <p:nvPicPr>
            <p:cNvPr id="104" name="Google Shape;104;p1" descr="tough_love"/>
            <p:cNvPicPr preferRelativeResize="0"/>
            <p:nvPr/>
          </p:nvPicPr>
          <p:blipFill rotWithShape="1">
            <a:blip r:embed="rId9">
              <a:alphaModFix/>
            </a:blip>
            <a:srcRect/>
            <a:stretch/>
          </p:blipFill>
          <p:spPr>
            <a:xfrm>
              <a:off x="0" y="3688"/>
              <a:ext cx="912" cy="632"/>
            </a:xfrm>
            <a:prstGeom prst="rect">
              <a:avLst/>
            </a:prstGeom>
            <a:noFill/>
            <a:ln>
              <a:noFill/>
            </a:ln>
          </p:spPr>
        </p:pic>
        <p:pic>
          <p:nvPicPr>
            <p:cNvPr id="105" name="Google Shape;105;p1" descr="19959547_7499fab728"/>
            <p:cNvPicPr preferRelativeResize="0"/>
            <p:nvPr/>
          </p:nvPicPr>
          <p:blipFill rotWithShape="1">
            <a:blip r:embed="rId10">
              <a:alphaModFix/>
            </a:blip>
            <a:srcRect/>
            <a:stretch/>
          </p:blipFill>
          <p:spPr>
            <a:xfrm>
              <a:off x="4464" y="3456"/>
              <a:ext cx="1152" cy="864"/>
            </a:xfrm>
            <a:prstGeom prst="rect">
              <a:avLst/>
            </a:prstGeom>
            <a:noFill/>
            <a:ln>
              <a:noFill/>
            </a:ln>
          </p:spPr>
        </p:pic>
        <p:grpSp>
          <p:nvGrpSpPr>
            <p:cNvPr id="106" name="Google Shape;106;p1"/>
            <p:cNvGrpSpPr/>
            <p:nvPr/>
          </p:nvGrpSpPr>
          <p:grpSpPr>
            <a:xfrm>
              <a:off x="144" y="432"/>
              <a:ext cx="1114" cy="1296"/>
              <a:chOff x="144" y="432"/>
              <a:chExt cx="1114" cy="1296"/>
            </a:xfrm>
          </p:grpSpPr>
          <p:pic>
            <p:nvPicPr>
              <p:cNvPr id="107" name="Google Shape;107;p1" descr="heathrow_control_tower_radar"/>
              <p:cNvPicPr preferRelativeResize="0"/>
              <p:nvPr/>
            </p:nvPicPr>
            <p:blipFill rotWithShape="1">
              <a:blip r:embed="rId11">
                <a:alphaModFix/>
              </a:blip>
              <a:srcRect/>
              <a:stretch/>
            </p:blipFill>
            <p:spPr>
              <a:xfrm>
                <a:off x="144" y="720"/>
                <a:ext cx="619" cy="960"/>
              </a:xfrm>
              <a:prstGeom prst="rect">
                <a:avLst/>
              </a:prstGeom>
              <a:noFill/>
              <a:ln>
                <a:noFill/>
              </a:ln>
            </p:spPr>
          </p:pic>
          <p:pic>
            <p:nvPicPr>
              <p:cNvPr id="108" name="Google Shape;108;p1" descr="brspinal"/>
              <p:cNvPicPr preferRelativeResize="0"/>
              <p:nvPr/>
            </p:nvPicPr>
            <p:blipFill rotWithShape="1">
              <a:blip r:embed="rId12">
                <a:alphaModFix/>
              </a:blip>
              <a:srcRect/>
              <a:stretch/>
            </p:blipFill>
            <p:spPr>
              <a:xfrm>
                <a:off x="672" y="432"/>
                <a:ext cx="586" cy="1296"/>
              </a:xfrm>
              <a:prstGeom prst="rect">
                <a:avLst/>
              </a:prstGeom>
              <a:noFill/>
              <a:ln>
                <a:noFill/>
              </a:ln>
            </p:spPr>
          </p:pic>
        </p:grpSp>
      </p:grpSp>
      <p:pic>
        <p:nvPicPr>
          <p:cNvPr id="109" name="Google Shape;109;p1" descr="bigstockphoto_heart_beat_1093363">
            <a:hlinkClick r:id="rId13"/>
          </p:cNvPr>
          <p:cNvPicPr preferRelativeResize="0"/>
          <p:nvPr/>
        </p:nvPicPr>
        <p:blipFill rotWithShape="1">
          <a:blip r:embed="rId14">
            <a:alphaModFix/>
          </a:blip>
          <a:srcRect/>
          <a:stretch/>
        </p:blipFill>
        <p:spPr>
          <a:xfrm>
            <a:off x="3200400" y="4800600"/>
            <a:ext cx="533400" cy="3952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
          <p:cNvSpPr txBox="1">
            <a:spLocks noGrp="1"/>
          </p:cNvSpPr>
          <p:nvPr>
            <p:ph type="title"/>
          </p:nvPr>
        </p:nvSpPr>
        <p:spPr>
          <a:xfrm>
            <a:off x="715652" y="520667"/>
            <a:ext cx="10515600" cy="116201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latin typeface="Calibri"/>
                <a:ea typeface="Calibri"/>
                <a:cs typeface="Calibri"/>
                <a:sym typeface="Calibri"/>
              </a:rPr>
              <a:t>Brain Stem (Automatic Functions)</a:t>
            </a:r>
            <a:endParaRPr/>
          </a:p>
        </p:txBody>
      </p:sp>
      <p:pic>
        <p:nvPicPr>
          <p:cNvPr id="115" name="Google Shape;115;p2"/>
          <p:cNvPicPr preferRelativeResize="0">
            <a:picLocks noGrp="1"/>
          </p:cNvPicPr>
          <p:nvPr>
            <p:ph type="body" idx="1"/>
          </p:nvPr>
        </p:nvPicPr>
        <p:blipFill rotWithShape="1">
          <a:blip r:embed="rId3">
            <a:alphaModFix/>
          </a:blip>
          <a:srcRect/>
          <a:stretch/>
        </p:blipFill>
        <p:spPr>
          <a:xfrm>
            <a:off x="838200" y="2047877"/>
            <a:ext cx="5181600" cy="3906834"/>
          </a:xfrm>
          <a:prstGeom prst="rect">
            <a:avLst/>
          </a:prstGeom>
          <a:noFill/>
          <a:ln>
            <a:noFill/>
          </a:ln>
        </p:spPr>
      </p:pic>
      <p:sp>
        <p:nvSpPr>
          <p:cNvPr id="116" name="Google Shape;116;p2"/>
          <p:cNvSpPr txBox="1">
            <a:spLocks noGrp="1"/>
          </p:cNvSpPr>
          <p:nvPr>
            <p:ph type="body" idx="2"/>
          </p:nvPr>
        </p:nvSpPr>
        <p:spPr>
          <a:xfrm>
            <a:off x="6708710" y="1825625"/>
            <a:ext cx="464509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a:t>The</a:t>
            </a:r>
            <a:r>
              <a:rPr lang="en-US" sz="2800">
                <a:solidFill>
                  <a:srgbClr val="0000FF"/>
                </a:solidFill>
              </a:rPr>
              <a:t> brainstem</a:t>
            </a:r>
            <a:r>
              <a:rPr lang="en-US" sz="2800">
                <a:solidFill>
                  <a:srgbClr val="6600CC"/>
                </a:solidFill>
              </a:rPr>
              <a:t> </a:t>
            </a:r>
            <a:r>
              <a:rPr lang="en-US" sz="2800"/>
              <a:t>is</a:t>
            </a:r>
            <a:r>
              <a:rPr lang="en-US" sz="2800">
                <a:solidFill>
                  <a:srgbClr val="6600CC"/>
                </a:solidFill>
              </a:rPr>
              <a:t> </a:t>
            </a:r>
            <a:r>
              <a:rPr lang="en-US" sz="2800"/>
              <a:t>the oldest part of the brain (lizard brain), </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sz="2800"/>
              <a:t>where the spinal cord swells and enters the skull. </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sz="2800"/>
              <a:t>responsible for automatic survival functions.</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0"/>
        <p:cNvGrpSpPr/>
        <p:nvPr/>
      </p:nvGrpSpPr>
      <p:grpSpPr>
        <a:xfrm>
          <a:off x="0" y="0"/>
          <a:ext cx="0" cy="0"/>
          <a:chOff x="0" y="0"/>
          <a:chExt cx="0" cy="0"/>
        </a:xfrm>
      </p:grpSpPr>
      <p:sp>
        <p:nvSpPr>
          <p:cNvPr id="121" name="Google Shape;121;p3"/>
          <p:cNvSpPr/>
          <p:nvPr/>
        </p:nvSpPr>
        <p:spPr>
          <a:xfrm>
            <a:off x="0" y="0"/>
            <a:ext cx="2013557" cy="6858000"/>
          </a:xfrm>
          <a:prstGeom prst="rect">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22" name="Google Shape;122;p3"/>
          <p:cNvSpPr>
            <a:spLocks noGrp="1"/>
          </p:cNvSpPr>
          <p:nvPr>
            <p:ph type="title"/>
          </p:nvPr>
        </p:nvSpPr>
        <p:spPr>
          <a:xfrm>
            <a:off x="329938" y="2057400"/>
            <a:ext cx="3251462" cy="2743200"/>
          </a:xfrm>
          <a:prstGeom prst="ellipse">
            <a:avLst/>
          </a:prstGeom>
          <a:solidFill>
            <a:srgbClr val="262626"/>
          </a:solidFill>
          <a:ln w="174625" cap="flat" cmpd="thinThick">
            <a:solidFill>
              <a:srgbClr val="262626"/>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600"/>
              <a:buFont typeface="Calibri"/>
              <a:buNone/>
            </a:pPr>
            <a:r>
              <a:rPr lang="en-US" sz="2600">
                <a:solidFill>
                  <a:srgbClr val="FFFFFF"/>
                </a:solidFill>
                <a:latin typeface="Calibri"/>
                <a:ea typeface="Calibri"/>
                <a:cs typeface="Calibri"/>
                <a:sym typeface="Calibri"/>
              </a:rPr>
              <a:t>The Brain Stem (Automatic Functions) </a:t>
            </a:r>
            <a:endParaRPr/>
          </a:p>
        </p:txBody>
      </p:sp>
      <p:graphicFrame>
        <p:nvGraphicFramePr>
          <p:cNvPr id="123" name="Google Shape;123;p3"/>
          <p:cNvGraphicFramePr/>
          <p:nvPr/>
        </p:nvGraphicFramePr>
        <p:xfrm>
          <a:off x="4557600" y="763200"/>
          <a:ext cx="3000000" cy="3000000"/>
        </p:xfrm>
        <a:graphic>
          <a:graphicData uri="http://schemas.openxmlformats.org/drawingml/2006/table">
            <a:tbl>
              <a:tblPr>
                <a:noFill/>
                <a:tableStyleId>{BF48C134-270E-47FE-B881-83793831B971}</a:tableStyleId>
              </a:tblPr>
              <a:tblGrid>
                <a:gridCol w="2473325">
                  <a:extLst>
                    <a:ext uri="{9D8B030D-6E8A-4147-A177-3AD203B41FA5}">
                      <a16:colId xmlns:a16="http://schemas.microsoft.com/office/drawing/2014/main" val="20000"/>
                    </a:ext>
                  </a:extLst>
                </a:gridCol>
                <a:gridCol w="2512575">
                  <a:extLst>
                    <a:ext uri="{9D8B030D-6E8A-4147-A177-3AD203B41FA5}">
                      <a16:colId xmlns:a16="http://schemas.microsoft.com/office/drawing/2014/main" val="20001"/>
                    </a:ext>
                  </a:extLst>
                </a:gridCol>
                <a:gridCol w="2473325">
                  <a:extLst>
                    <a:ext uri="{9D8B030D-6E8A-4147-A177-3AD203B41FA5}">
                      <a16:colId xmlns:a16="http://schemas.microsoft.com/office/drawing/2014/main" val="20002"/>
                    </a:ext>
                  </a:extLst>
                </a:gridCol>
              </a:tblGrid>
              <a:tr h="487950">
                <a:tc>
                  <a:txBody>
                    <a:bodyPr/>
                    <a:lstStyle/>
                    <a:p>
                      <a:pPr marL="0" marR="0" lvl="0" indent="0" algn="l" rtl="0">
                        <a:lnSpc>
                          <a:spcPct val="100000"/>
                        </a:lnSpc>
                        <a:spcBef>
                          <a:spcPts val="0"/>
                        </a:spcBef>
                        <a:spcAft>
                          <a:spcPts val="0"/>
                        </a:spcAft>
                        <a:buClr>
                          <a:srgbClr val="FFFFFF"/>
                        </a:buClr>
                        <a:buSzPts val="1700"/>
                        <a:buFont typeface="Calibri"/>
                        <a:buNone/>
                      </a:pPr>
                      <a:r>
                        <a:rPr lang="en-US" sz="1700" b="1" i="0" u="none" strike="noStrike" cap="none">
                          <a:solidFill>
                            <a:srgbClr val="FFFFFF"/>
                          </a:solidFill>
                          <a:latin typeface="Calibri"/>
                          <a:ea typeface="Calibri"/>
                          <a:cs typeface="Calibri"/>
                          <a:sym typeface="Calibri"/>
                        </a:rPr>
                        <a:t>Brain Structure </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l" rtl="0">
                        <a:lnSpc>
                          <a:spcPct val="100000"/>
                        </a:lnSpc>
                        <a:spcBef>
                          <a:spcPts val="0"/>
                        </a:spcBef>
                        <a:spcAft>
                          <a:spcPts val="0"/>
                        </a:spcAft>
                        <a:buClr>
                          <a:srgbClr val="FFFFFF"/>
                        </a:buClr>
                        <a:buSzPts val="1700"/>
                        <a:buFont typeface="Calibri"/>
                        <a:buNone/>
                      </a:pPr>
                      <a:r>
                        <a:rPr lang="en-US" sz="1700" b="1" i="0" u="none" strike="noStrike" cap="none">
                          <a:solidFill>
                            <a:srgbClr val="FFFFFF"/>
                          </a:solidFill>
                          <a:latin typeface="Calibri"/>
                          <a:ea typeface="Calibri"/>
                          <a:cs typeface="Calibri"/>
                          <a:sym typeface="Calibri"/>
                        </a:rPr>
                        <a:t>Primary Function</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l" rtl="0">
                        <a:lnSpc>
                          <a:spcPct val="100000"/>
                        </a:lnSpc>
                        <a:spcBef>
                          <a:spcPts val="0"/>
                        </a:spcBef>
                        <a:spcAft>
                          <a:spcPts val="0"/>
                        </a:spcAft>
                        <a:buClr>
                          <a:srgbClr val="FFFFFF"/>
                        </a:buClr>
                        <a:buSzPts val="1700"/>
                        <a:buFont typeface="Calibri"/>
                        <a:buNone/>
                      </a:pPr>
                      <a:r>
                        <a:rPr lang="en-US" sz="1700" b="1" i="0" u="none" strike="noStrike" cap="none">
                          <a:solidFill>
                            <a:srgbClr val="FFFFFF"/>
                          </a:solidFill>
                          <a:latin typeface="Calibri"/>
                          <a:ea typeface="Calibri"/>
                          <a:cs typeface="Calibri"/>
                          <a:sym typeface="Calibri"/>
                        </a:rPr>
                        <a:t>Secondary Function</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894575">
                <a:tc>
                  <a:txBody>
                    <a:bodyPr/>
                    <a:lstStyle/>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Medulla</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AD0"/>
                    </a:solidFill>
                  </a:tcPr>
                </a:tc>
                <a:tc>
                  <a:txBody>
                    <a:bodyPr/>
                    <a:lstStyle/>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Respiration, blood pressure, heart rate</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AD0"/>
                    </a:solidFill>
                  </a:tcPr>
                </a:tc>
                <a:tc>
                  <a:txBody>
                    <a:bodyPr/>
                    <a:lstStyle/>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Vomiting </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AD0"/>
                    </a:solidFill>
                  </a:tcPr>
                </a:tc>
                <a:extLst>
                  <a:ext uri="{0D108BD9-81ED-4DB2-BD59-A6C34878D82A}">
                    <a16:rowId xmlns:a16="http://schemas.microsoft.com/office/drawing/2014/main" val="10001"/>
                  </a:ext>
                </a:extLst>
              </a:tr>
              <a:tr h="524925">
                <a:tc>
                  <a:txBody>
                    <a:bodyPr/>
                    <a:lstStyle/>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Pons</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DE9"/>
                    </a:solidFill>
                  </a:tcPr>
                </a:tc>
                <a:tc>
                  <a:txBody>
                    <a:bodyPr/>
                    <a:lstStyle/>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Sleeping and Waking</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DE9"/>
                    </a:solidFill>
                  </a:tcPr>
                </a:tc>
                <a:tc>
                  <a:txBody>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DE9"/>
                    </a:solidFill>
                  </a:tcPr>
                </a:tc>
                <a:extLst>
                  <a:ext uri="{0D108BD9-81ED-4DB2-BD59-A6C34878D82A}">
                    <a16:rowId xmlns:a16="http://schemas.microsoft.com/office/drawing/2014/main" val="10002"/>
                  </a:ext>
                </a:extLst>
              </a:tr>
              <a:tr h="894575">
                <a:tc>
                  <a:txBody>
                    <a:bodyPr/>
                    <a:lstStyle/>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Reticular Formation</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AD0"/>
                    </a:solidFill>
                  </a:tcPr>
                </a:tc>
                <a:tc>
                  <a:txBody>
                    <a:bodyPr/>
                    <a:lstStyle/>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Attention, regulates awareness </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AD0"/>
                    </a:solidFill>
                  </a:tcPr>
                </a:tc>
                <a:tc>
                  <a:txBody>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AD0"/>
                    </a:solidFill>
                  </a:tcPr>
                </a:tc>
                <a:extLst>
                  <a:ext uri="{0D108BD9-81ED-4DB2-BD59-A6C34878D82A}">
                    <a16:rowId xmlns:a16="http://schemas.microsoft.com/office/drawing/2014/main" val="10003"/>
                  </a:ext>
                </a:extLst>
              </a:tr>
              <a:tr h="894575">
                <a:tc>
                  <a:txBody>
                    <a:bodyPr/>
                    <a:lstStyle/>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Cerebellum</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DE9"/>
                    </a:solidFill>
                  </a:tcPr>
                </a:tc>
                <a:tc>
                  <a:txBody>
                    <a:bodyPr/>
                    <a:lstStyle/>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Balance  and coordination</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DE9"/>
                    </a:solidFill>
                  </a:tcPr>
                </a:tc>
                <a:tc>
                  <a:txBody>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DE9"/>
                    </a:solidFill>
                  </a:tcPr>
                </a:tc>
                <a:extLst>
                  <a:ext uri="{0D108BD9-81ED-4DB2-BD59-A6C34878D82A}">
                    <a16:rowId xmlns:a16="http://schemas.microsoft.com/office/drawing/2014/main" val="10004"/>
                  </a:ext>
                </a:extLst>
              </a:tr>
              <a:tr h="1264225">
                <a:tc>
                  <a:txBody>
                    <a:bodyPr/>
                    <a:lstStyle/>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Thalamus</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AD0"/>
                    </a:solidFill>
                  </a:tcPr>
                </a:tc>
                <a:tc>
                  <a:txBody>
                    <a:bodyPr/>
                    <a:lstStyle/>
                    <a:p>
                      <a:pPr marL="0" marR="0" lvl="0" indent="0" algn="l" rtl="0">
                        <a:lnSpc>
                          <a:spcPct val="100000"/>
                        </a:lnSpc>
                        <a:spcBef>
                          <a:spcPts val="0"/>
                        </a:spcBef>
                        <a:spcAft>
                          <a:spcPts val="0"/>
                        </a:spcAft>
                        <a:buClr>
                          <a:srgbClr val="000000"/>
                        </a:buClr>
                        <a:buSzPts val="1900"/>
                        <a:buFont typeface="Calibri"/>
                        <a:buNone/>
                      </a:pPr>
                      <a:r>
                        <a:rPr lang="en-US" sz="1900" b="0" i="0" u="none" strike="noStrike" cap="none">
                          <a:solidFill>
                            <a:srgbClr val="000000"/>
                          </a:solidFill>
                          <a:latin typeface="Calibri"/>
                          <a:ea typeface="Calibri"/>
                          <a:cs typeface="Calibri"/>
                          <a:sym typeface="Calibri"/>
                        </a:rPr>
                        <a:t>Directs sensory information to the rest of the brain</a:t>
                      </a:r>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AD0"/>
                    </a:solidFill>
                  </a:tcPr>
                </a:tc>
                <a:tc>
                  <a:txBody>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a:txBody>
                  <a:tcPr marL="84775" marR="84775" marT="42400" marB="424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AD0"/>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4"/>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dk1"/>
              </a:buClr>
              <a:buSzPts val="1400"/>
              <a:buFont typeface="Arial"/>
              <a:buNone/>
            </a:pPr>
            <a:fld id="{00000000-1234-1234-1234-123412341234}" type="slidenum">
              <a:rPr lang="en-US" sz="1400" b="0" i="0" u="none" strike="noStrike" cap="none">
                <a:solidFill>
                  <a:schemeClr val="dk1"/>
                </a:solidFill>
                <a:latin typeface="Arial"/>
                <a:ea typeface="Arial"/>
                <a:cs typeface="Arial"/>
                <a:sym typeface="Arial"/>
              </a:rPr>
              <a:t>4</a:t>
            </a:fld>
            <a:endParaRPr sz="1400" b="0" i="0" u="none" strike="noStrike" cap="none">
              <a:solidFill>
                <a:schemeClr val="dk1"/>
              </a:solidFill>
              <a:latin typeface="Arial"/>
              <a:ea typeface="Arial"/>
              <a:cs typeface="Arial"/>
              <a:sym typeface="Arial"/>
            </a:endParaRPr>
          </a:p>
        </p:txBody>
      </p:sp>
      <p:sp>
        <p:nvSpPr>
          <p:cNvPr id="130" name="Google Shape;130;p4"/>
          <p:cNvSpPr txBox="1">
            <a:spLocks noGrp="1"/>
          </p:cNvSpPr>
          <p:nvPr>
            <p:ph type="title"/>
          </p:nvPr>
        </p:nvSpPr>
        <p:spPr>
          <a:xfrm>
            <a:off x="2173941" y="327212"/>
            <a:ext cx="7391400" cy="101189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800"/>
              <a:buFont typeface="Calibri"/>
              <a:buNone/>
            </a:pPr>
            <a:r>
              <a:rPr lang="en-US" sz="4800" b="1">
                <a:latin typeface="Calibri"/>
                <a:ea typeface="Calibri"/>
                <a:cs typeface="Calibri"/>
                <a:sym typeface="Calibri"/>
              </a:rPr>
              <a:t>Brain Stem</a:t>
            </a:r>
            <a:endParaRPr/>
          </a:p>
        </p:txBody>
      </p:sp>
      <p:sp>
        <p:nvSpPr>
          <p:cNvPr id="131" name="Google Shape;131;p4"/>
          <p:cNvSpPr txBox="1">
            <a:spLocks noGrp="1"/>
          </p:cNvSpPr>
          <p:nvPr>
            <p:ph type="body" idx="1"/>
          </p:nvPr>
        </p:nvSpPr>
        <p:spPr>
          <a:xfrm>
            <a:off x="1026459" y="1712167"/>
            <a:ext cx="4716533" cy="4585995"/>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rgbClr val="0000FF"/>
              </a:buClr>
              <a:buSzPct val="100000"/>
              <a:buNone/>
            </a:pPr>
            <a:r>
              <a:rPr lang="en-US" b="1">
                <a:solidFill>
                  <a:srgbClr val="0000FF"/>
                </a:solidFill>
              </a:rPr>
              <a:t>Medulla</a:t>
            </a:r>
            <a:r>
              <a:rPr lang="en-US">
                <a:solidFill>
                  <a:srgbClr val="0000FF"/>
                </a:solidFill>
              </a:rPr>
              <a:t> </a:t>
            </a:r>
            <a:r>
              <a:rPr lang="en-US"/>
              <a:t>controls heartbeat and breathing.</a:t>
            </a:r>
            <a:endParaRPr/>
          </a:p>
          <a:p>
            <a:pPr marL="0" lvl="0" indent="0" algn="ctr" rtl="0">
              <a:lnSpc>
                <a:spcPct val="90000"/>
              </a:lnSpc>
              <a:spcBef>
                <a:spcPts val="1000"/>
              </a:spcBef>
              <a:spcAft>
                <a:spcPts val="0"/>
              </a:spcAft>
              <a:buClr>
                <a:schemeClr val="dk1"/>
              </a:buClr>
              <a:buSzPct val="100000"/>
              <a:buNone/>
            </a:pPr>
            <a:endParaRPr>
              <a:solidFill>
                <a:srgbClr val="0000FF"/>
              </a:solidFill>
            </a:endParaRPr>
          </a:p>
          <a:p>
            <a:pPr marL="0" lvl="0" indent="0" algn="l" rtl="0">
              <a:lnSpc>
                <a:spcPct val="90000"/>
              </a:lnSpc>
              <a:spcBef>
                <a:spcPts val="1000"/>
              </a:spcBef>
              <a:spcAft>
                <a:spcPts val="0"/>
              </a:spcAft>
              <a:buClr>
                <a:srgbClr val="0000FF"/>
              </a:buClr>
              <a:buSzPct val="100000"/>
              <a:buNone/>
            </a:pPr>
            <a:r>
              <a:rPr lang="en-US" b="1">
                <a:solidFill>
                  <a:srgbClr val="0000FF"/>
                </a:solidFill>
              </a:rPr>
              <a:t>Reticular Formation</a:t>
            </a:r>
            <a:r>
              <a:rPr lang="en-US" b="1">
                <a:solidFill>
                  <a:srgbClr val="6600CC"/>
                </a:solidFill>
              </a:rPr>
              <a:t> </a:t>
            </a:r>
            <a:r>
              <a:rPr lang="en-US"/>
              <a:t>controls arousal.</a:t>
            </a:r>
            <a:endParaRPr/>
          </a:p>
          <a:p>
            <a:pPr marL="0" lvl="0" indent="0" algn="l" rtl="0">
              <a:lnSpc>
                <a:spcPct val="90000"/>
              </a:lnSpc>
              <a:spcBef>
                <a:spcPts val="1000"/>
              </a:spcBef>
              <a:spcAft>
                <a:spcPts val="0"/>
              </a:spcAft>
              <a:buClr>
                <a:schemeClr val="dk1"/>
              </a:buClr>
              <a:buSzPct val="100000"/>
              <a:buNone/>
            </a:pPr>
            <a:endParaRPr>
              <a:solidFill>
                <a:srgbClr val="002060"/>
              </a:solidFill>
            </a:endParaRPr>
          </a:p>
          <a:p>
            <a:pPr marL="0" lvl="0" indent="0" algn="l" rtl="0">
              <a:lnSpc>
                <a:spcPct val="90000"/>
              </a:lnSpc>
              <a:spcBef>
                <a:spcPts val="1000"/>
              </a:spcBef>
              <a:spcAft>
                <a:spcPts val="0"/>
              </a:spcAft>
              <a:buClr>
                <a:srgbClr val="0070C0"/>
              </a:buClr>
              <a:buSzPct val="100000"/>
              <a:buNone/>
            </a:pPr>
            <a:r>
              <a:rPr lang="en-US" b="1">
                <a:solidFill>
                  <a:srgbClr val="0070C0"/>
                </a:solidFill>
              </a:rPr>
              <a:t>Thalamus</a:t>
            </a:r>
            <a:r>
              <a:rPr lang="en-US">
                <a:solidFill>
                  <a:srgbClr val="002060"/>
                </a:solidFill>
              </a:rPr>
              <a:t> </a:t>
            </a:r>
            <a:r>
              <a:rPr lang="en-US"/>
              <a:t>sends messages to the sensory areas in the cortex.</a:t>
            </a:r>
            <a:endParaRPr/>
          </a:p>
          <a:p>
            <a:pPr marL="0" lvl="0" indent="0" algn="l" rtl="0">
              <a:lnSpc>
                <a:spcPct val="90000"/>
              </a:lnSpc>
              <a:spcBef>
                <a:spcPts val="1000"/>
              </a:spcBef>
              <a:spcAft>
                <a:spcPts val="0"/>
              </a:spcAft>
              <a:buClr>
                <a:schemeClr val="dk1"/>
              </a:buClr>
              <a:buSzPct val="100000"/>
              <a:buNone/>
            </a:pPr>
            <a:endParaRPr/>
          </a:p>
          <a:p>
            <a:pPr marL="0" lvl="0" indent="0" algn="l" rtl="0">
              <a:lnSpc>
                <a:spcPct val="90000"/>
              </a:lnSpc>
              <a:spcBef>
                <a:spcPts val="1000"/>
              </a:spcBef>
              <a:spcAft>
                <a:spcPts val="0"/>
              </a:spcAft>
              <a:buClr>
                <a:srgbClr val="0070C0"/>
              </a:buClr>
              <a:buSzPct val="100000"/>
              <a:buNone/>
            </a:pPr>
            <a:r>
              <a:rPr lang="en-US" b="1">
                <a:solidFill>
                  <a:srgbClr val="0070C0"/>
                </a:solidFill>
              </a:rPr>
              <a:t>Pons</a:t>
            </a:r>
            <a:r>
              <a:rPr lang="en-US"/>
              <a:t> play a role in sleep and arousal</a:t>
            </a:r>
            <a:endParaRPr/>
          </a:p>
          <a:p>
            <a:pPr marL="0" lvl="0" indent="0" algn="l" rtl="0">
              <a:lnSpc>
                <a:spcPct val="90000"/>
              </a:lnSpc>
              <a:spcBef>
                <a:spcPts val="1000"/>
              </a:spcBef>
              <a:spcAft>
                <a:spcPts val="0"/>
              </a:spcAft>
              <a:buClr>
                <a:schemeClr val="dk1"/>
              </a:buClr>
              <a:buSzPct val="100000"/>
              <a:buNone/>
            </a:pPr>
            <a:endParaRPr/>
          </a:p>
        </p:txBody>
      </p:sp>
      <p:pic>
        <p:nvPicPr>
          <p:cNvPr id="132" name="Google Shape;132;p4" descr="A picture containing fruit, food&#10;&#10;Description automatically generated"/>
          <p:cNvPicPr preferRelativeResize="0">
            <a:picLocks noGrp="1"/>
          </p:cNvPicPr>
          <p:nvPr>
            <p:ph type="body" idx="2"/>
          </p:nvPr>
        </p:nvPicPr>
        <p:blipFill rotWithShape="1">
          <a:blip r:embed="rId3">
            <a:alphaModFix/>
          </a:blip>
          <a:srcRect/>
          <a:stretch/>
        </p:blipFill>
        <p:spPr>
          <a:xfrm>
            <a:off x="6199187" y="1834356"/>
            <a:ext cx="5381625" cy="40576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5" descr="Diagram&#10;&#10;Description automatically generated"/>
          <p:cNvPicPr preferRelativeResize="0"/>
          <p:nvPr/>
        </p:nvPicPr>
        <p:blipFill rotWithShape="1">
          <a:blip r:embed="rId3">
            <a:alphaModFix/>
          </a:blip>
          <a:srcRect/>
          <a:stretch/>
        </p:blipFill>
        <p:spPr>
          <a:xfrm>
            <a:off x="1524000" y="0"/>
            <a:ext cx="9144000"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2"/>
        <p:cNvGrpSpPr/>
        <p:nvPr/>
      </p:nvGrpSpPr>
      <p:grpSpPr>
        <a:xfrm>
          <a:off x="0" y="0"/>
          <a:ext cx="0" cy="0"/>
          <a:chOff x="0" y="0"/>
          <a:chExt cx="0" cy="0"/>
        </a:xfrm>
      </p:grpSpPr>
      <p:sp>
        <p:nvSpPr>
          <p:cNvPr id="143" name="Google Shape;143;p6"/>
          <p:cNvSpPr txBox="1">
            <a:spLocks noGrp="1"/>
          </p:cNvSpPr>
          <p:nvPr>
            <p:ph type="title"/>
          </p:nvPr>
        </p:nvSpPr>
        <p:spPr>
          <a:xfrm>
            <a:off x="648929" y="629266"/>
            <a:ext cx="3667039" cy="97989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latin typeface="Calibri"/>
                <a:ea typeface="Calibri"/>
                <a:cs typeface="Calibri"/>
                <a:sym typeface="Calibri"/>
              </a:rPr>
              <a:t>Cerebellum</a:t>
            </a:r>
            <a:endParaRPr/>
          </a:p>
        </p:txBody>
      </p:sp>
      <p:sp>
        <p:nvSpPr>
          <p:cNvPr id="144" name="Google Shape;144;p6"/>
          <p:cNvSpPr txBox="1">
            <a:spLocks noGrp="1"/>
          </p:cNvSpPr>
          <p:nvPr>
            <p:ph type="body" idx="1"/>
          </p:nvPr>
        </p:nvSpPr>
        <p:spPr>
          <a:xfrm>
            <a:off x="850636" y="1972236"/>
            <a:ext cx="3667037" cy="337521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t>The “little brain” attached to the rear of the brainstem. </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a:t>It helps coordinate voluntary movements (motor) and balance.</a:t>
            </a:r>
            <a:endParaRPr/>
          </a:p>
        </p:txBody>
      </p:sp>
      <p:pic>
        <p:nvPicPr>
          <p:cNvPr id="145" name="Google Shape;145;p6"/>
          <p:cNvPicPr preferRelativeResize="0"/>
          <p:nvPr/>
        </p:nvPicPr>
        <p:blipFill rotWithShape="1">
          <a:blip r:embed="rId3">
            <a:alphaModFix/>
          </a:blip>
          <a:srcRect t="3126" r="1" b="1"/>
          <a:stretch/>
        </p:blipFill>
        <p:spPr>
          <a:xfrm>
            <a:off x="4636008" y="838200"/>
            <a:ext cx="6916329" cy="5379719"/>
          </a:xfrm>
          <a:prstGeom prst="rect">
            <a:avLst/>
          </a:prstGeom>
          <a:noFill/>
          <a:ln>
            <a:noFill/>
          </a:ln>
        </p:spPr>
      </p:pic>
      <p:sp>
        <p:nvSpPr>
          <p:cNvPr id="146" name="Google Shape;146;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1700"/>
              <a:buFont typeface="Arial"/>
              <a:buNone/>
            </a:pPr>
            <a:fld id="{00000000-1234-1234-1234-123412341234}" type="slidenum">
              <a:rPr lang="en-US" sz="1700" b="0" i="0" u="none" strike="noStrike" cap="none">
                <a:solidFill>
                  <a:schemeClr val="dk1"/>
                </a:solidFill>
                <a:latin typeface="Arial"/>
                <a:ea typeface="Arial"/>
                <a:cs typeface="Arial"/>
                <a:sym typeface="Arial"/>
              </a:rPr>
              <a:t>6</a:t>
            </a:fld>
            <a:endParaRPr sz="1700" b="0" i="0" u="none" strike="noStrike" cap="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1"/>
        <p:cNvGrpSpPr/>
        <p:nvPr/>
      </p:nvGrpSpPr>
      <p:grpSpPr>
        <a:xfrm>
          <a:off x="0" y="0"/>
          <a:ext cx="0" cy="0"/>
          <a:chOff x="0" y="0"/>
          <a:chExt cx="0" cy="0"/>
        </a:xfrm>
      </p:grpSpPr>
      <p:sp>
        <p:nvSpPr>
          <p:cNvPr id="152" name="Google Shape;152;p7"/>
          <p:cNvSpPr txBox="1">
            <a:spLocks noGrp="1"/>
          </p:cNvSpPr>
          <p:nvPr>
            <p:ph type="title"/>
          </p:nvPr>
        </p:nvSpPr>
        <p:spPr>
          <a:xfrm>
            <a:off x="648929" y="629266"/>
            <a:ext cx="5127031" cy="167660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b="1">
                <a:latin typeface="Calibri"/>
                <a:ea typeface="Calibri"/>
                <a:cs typeface="Calibri"/>
                <a:sym typeface="Calibri"/>
              </a:rPr>
              <a:t>The Limbic System</a:t>
            </a:r>
            <a:endParaRPr/>
          </a:p>
        </p:txBody>
      </p:sp>
      <p:sp>
        <p:nvSpPr>
          <p:cNvPr id="153" name="Google Shape;153;p7"/>
          <p:cNvSpPr txBox="1">
            <a:spLocks noGrp="1"/>
          </p:cNvSpPr>
          <p:nvPr>
            <p:ph type="body" idx="1"/>
          </p:nvPr>
        </p:nvSpPr>
        <p:spPr>
          <a:xfrm>
            <a:off x="648930" y="2102224"/>
            <a:ext cx="5127029" cy="31824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t>neural structures between the brainstem and cerebrum.</a:t>
            </a:r>
            <a:endParaRPr/>
          </a:p>
          <a:p>
            <a:pPr marL="0" lvl="0" indent="0" algn="l" rtl="0">
              <a:lnSpc>
                <a:spcPct val="90000"/>
              </a:lnSpc>
              <a:spcBef>
                <a:spcPts val="1000"/>
              </a:spcBef>
              <a:spcAft>
                <a:spcPts val="0"/>
              </a:spcAft>
              <a:buClr>
                <a:schemeClr val="dk1"/>
              </a:buClr>
              <a:buSzPts val="2800"/>
              <a:buNone/>
            </a:pPr>
            <a:r>
              <a:rPr lang="en-US"/>
              <a:t>associated with emotions including fear, aggression and drives for food and sex.</a:t>
            </a:r>
            <a:endParaRPr/>
          </a:p>
        </p:txBody>
      </p:sp>
      <p:pic>
        <p:nvPicPr>
          <p:cNvPr id="154" name="Google Shape;154;p7" descr="figure-04-06"/>
          <p:cNvPicPr preferRelativeResize="0"/>
          <p:nvPr/>
        </p:nvPicPr>
        <p:blipFill rotWithShape="1">
          <a:blip r:embed="rId3">
            <a:alphaModFix/>
          </a:blip>
          <a:srcRect r="9424" b="-2"/>
          <a:stretch/>
        </p:blipFill>
        <p:spPr>
          <a:xfrm>
            <a:off x="6090613" y="640082"/>
            <a:ext cx="5461724" cy="5577837"/>
          </a:xfrm>
          <a:prstGeom prst="rect">
            <a:avLst/>
          </a:prstGeom>
          <a:noFill/>
          <a:ln>
            <a:noFill/>
          </a:ln>
        </p:spPr>
      </p:pic>
      <p:sp>
        <p:nvSpPr>
          <p:cNvPr id="155" name="Google Shape;155;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1700"/>
              <a:buFont typeface="Arial"/>
              <a:buNone/>
            </a:pPr>
            <a:fld id="{00000000-1234-1234-1234-123412341234}" type="slidenum">
              <a:rPr lang="en-US" sz="1700" b="0" i="0" u="none" strike="noStrike" cap="none">
                <a:solidFill>
                  <a:schemeClr val="dk1"/>
                </a:solidFill>
                <a:latin typeface="Arial"/>
                <a:ea typeface="Arial"/>
                <a:cs typeface="Arial"/>
                <a:sym typeface="Arial"/>
              </a:rPr>
              <a:t>7</a:t>
            </a:fld>
            <a:endParaRPr sz="1700" b="0" i="0" u="none" strike="noStrike" cap="non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8"/>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dk1"/>
              </a:buClr>
              <a:buSzPts val="1400"/>
              <a:buFont typeface="Arial"/>
              <a:buNone/>
            </a:pPr>
            <a:fld id="{00000000-1234-1234-1234-123412341234}" type="slidenum">
              <a:rPr lang="en-US" sz="1400" b="0" i="0" u="none" strike="noStrike" cap="none">
                <a:solidFill>
                  <a:schemeClr val="dk1"/>
                </a:solidFill>
                <a:latin typeface="Arial"/>
                <a:ea typeface="Arial"/>
                <a:cs typeface="Arial"/>
                <a:sym typeface="Arial"/>
              </a:rPr>
              <a:t>8</a:t>
            </a:fld>
            <a:endParaRPr sz="1400" b="0" i="0" u="none" strike="noStrike" cap="none">
              <a:solidFill>
                <a:schemeClr val="dk1"/>
              </a:solidFill>
              <a:latin typeface="Arial"/>
              <a:ea typeface="Arial"/>
              <a:cs typeface="Arial"/>
              <a:sym typeface="Arial"/>
            </a:endParaRPr>
          </a:p>
        </p:txBody>
      </p:sp>
      <p:sp>
        <p:nvSpPr>
          <p:cNvPr id="162" name="Google Shape;162;p8"/>
          <p:cNvSpPr txBox="1">
            <a:spLocks noGrp="1"/>
          </p:cNvSpPr>
          <p:nvPr>
            <p:ph type="title"/>
          </p:nvPr>
        </p:nvSpPr>
        <p:spPr>
          <a:xfrm>
            <a:off x="2353235" y="274638"/>
            <a:ext cx="7857565"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800"/>
              <a:buFont typeface="Calibri"/>
              <a:buNone/>
            </a:pPr>
            <a:r>
              <a:rPr lang="en-US" sz="4800" b="1">
                <a:latin typeface="Calibri"/>
                <a:ea typeface="Calibri"/>
                <a:cs typeface="Calibri"/>
                <a:sym typeface="Calibri"/>
              </a:rPr>
              <a:t>Amygdala</a:t>
            </a:r>
            <a:endParaRPr/>
          </a:p>
        </p:txBody>
      </p:sp>
      <p:sp>
        <p:nvSpPr>
          <p:cNvPr id="163" name="Google Shape;163;p8"/>
          <p:cNvSpPr txBox="1">
            <a:spLocks noGrp="1"/>
          </p:cNvSpPr>
          <p:nvPr>
            <p:ph type="body" idx="1"/>
          </p:nvPr>
        </p:nvSpPr>
        <p:spPr>
          <a:xfrm>
            <a:off x="1273629" y="2259105"/>
            <a:ext cx="4548947" cy="191396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t>The </a:t>
            </a:r>
            <a:r>
              <a:rPr lang="en-US">
                <a:solidFill>
                  <a:srgbClr val="0000FF"/>
                </a:solidFill>
              </a:rPr>
              <a:t>Amygdala</a:t>
            </a:r>
            <a:r>
              <a:rPr lang="en-US"/>
              <a:t> consists of two neural clusters linked to the emotions of fear and anger.</a:t>
            </a:r>
            <a:endParaRPr/>
          </a:p>
        </p:txBody>
      </p:sp>
      <p:pic>
        <p:nvPicPr>
          <p:cNvPr id="164" name="Google Shape;164;p8" descr="Amygdala"/>
          <p:cNvPicPr preferRelativeResize="0">
            <a:picLocks noGrp="1"/>
          </p:cNvPicPr>
          <p:nvPr>
            <p:ph type="body" idx="2"/>
          </p:nvPr>
        </p:nvPicPr>
        <p:blipFill rotWithShape="1">
          <a:blip r:embed="rId3">
            <a:alphaModFix/>
          </a:blip>
          <a:srcRect l="11101" t="20204" r="6384" b="20869"/>
          <a:stretch/>
        </p:blipFill>
        <p:spPr>
          <a:xfrm>
            <a:off x="6602506" y="1622612"/>
            <a:ext cx="3429000" cy="3886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9"/>
        <p:cNvGrpSpPr/>
        <p:nvPr/>
      </p:nvGrpSpPr>
      <p:grpSpPr>
        <a:xfrm>
          <a:off x="0" y="0"/>
          <a:ext cx="0" cy="0"/>
          <a:chOff x="0" y="0"/>
          <a:chExt cx="0" cy="0"/>
        </a:xfrm>
      </p:grpSpPr>
      <p:sp>
        <p:nvSpPr>
          <p:cNvPr id="170" name="Google Shape;170;p9"/>
          <p:cNvSpPr/>
          <p:nvPr/>
        </p:nvSpPr>
        <p:spPr>
          <a:xfrm>
            <a:off x="6134677" y="303591"/>
            <a:ext cx="5735590" cy="5896743"/>
          </a:xfrm>
          <a:prstGeom prst="rect">
            <a:avLst/>
          </a:prstGeom>
          <a:solidFill>
            <a:schemeClr val="dk1">
              <a:alpha val="14901"/>
            </a:schemeClr>
          </a:solidFill>
          <a:ln w="127000" cap="sq" cmpd="thinThick">
            <a:solidFill>
              <a:schemeClr val="dk1">
                <a:alpha val="9803"/>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1" name="Google Shape;171;p9"/>
          <p:cNvSpPr txBox="1">
            <a:spLocks noGrp="1"/>
          </p:cNvSpPr>
          <p:nvPr>
            <p:ph type="title"/>
          </p:nvPr>
        </p:nvSpPr>
        <p:spPr>
          <a:xfrm>
            <a:off x="6392598" y="640263"/>
            <a:ext cx="5221266" cy="97172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en-US" sz="4000" b="1">
                <a:solidFill>
                  <a:schemeClr val="dk1"/>
                </a:solidFill>
                <a:latin typeface="Calibri"/>
                <a:ea typeface="Calibri"/>
                <a:cs typeface="Calibri"/>
                <a:sym typeface="Calibri"/>
              </a:rPr>
              <a:t>Hypothalamus</a:t>
            </a:r>
            <a:endParaRPr/>
          </a:p>
        </p:txBody>
      </p:sp>
      <p:pic>
        <p:nvPicPr>
          <p:cNvPr id="172" name="Google Shape;172;p9" descr="Hypothalamus"/>
          <p:cNvPicPr preferRelativeResize="0">
            <a:picLocks noGrp="1"/>
          </p:cNvPicPr>
          <p:nvPr>
            <p:ph type="body" idx="2"/>
          </p:nvPr>
        </p:nvPicPr>
        <p:blipFill rotWithShape="1">
          <a:blip r:embed="rId3">
            <a:alphaModFix/>
          </a:blip>
          <a:srcRect l="7108" t="20204" r="8007" b="25919"/>
          <a:stretch/>
        </p:blipFill>
        <p:spPr>
          <a:xfrm>
            <a:off x="484632" y="1083716"/>
            <a:ext cx="5126736" cy="4535118"/>
          </a:xfrm>
          <a:prstGeom prst="rect">
            <a:avLst/>
          </a:prstGeom>
          <a:noFill/>
          <a:ln>
            <a:noFill/>
          </a:ln>
        </p:spPr>
      </p:pic>
      <p:sp>
        <p:nvSpPr>
          <p:cNvPr id="173" name="Google Shape;173;p9"/>
          <p:cNvSpPr txBox="1">
            <a:spLocks noGrp="1"/>
          </p:cNvSpPr>
          <p:nvPr>
            <p:ph type="body" idx="1"/>
          </p:nvPr>
        </p:nvSpPr>
        <p:spPr>
          <a:xfrm>
            <a:off x="6391903" y="1828800"/>
            <a:ext cx="5235490" cy="406597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a:t>The Hypothalamus lies below (</a:t>
            </a:r>
            <a:r>
              <a:rPr lang="en-US" sz="2400" i="1"/>
              <a:t>hypo</a:t>
            </a:r>
            <a:r>
              <a:rPr lang="en-US" sz="2400"/>
              <a:t>) the thalamus.  </a:t>
            </a:r>
            <a:endParaRPr/>
          </a:p>
          <a:p>
            <a:pPr marL="0" lvl="0" indent="15240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r>
              <a:rPr lang="en-US" sz="2400"/>
              <a:t>It directs several maintenance activities like eating, drinking, body temperature, and emotions. </a:t>
            </a:r>
            <a:endParaRPr/>
          </a:p>
          <a:p>
            <a:pPr marL="0" lvl="0" indent="15240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r>
              <a:rPr lang="en-US" sz="2400"/>
              <a:t>Works with pituitary gland to control the endocrine system (hormones). </a:t>
            </a:r>
            <a:endParaRPr/>
          </a:p>
        </p:txBody>
      </p:sp>
      <p:sp>
        <p:nvSpPr>
          <p:cNvPr id="174" name="Google Shape;17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rmAutofit/>
          </a:bodyPr>
          <a:lstStyle/>
          <a:p>
            <a:pPr marL="0" marR="0" lvl="0" indent="0" algn="r" rtl="0">
              <a:spcBef>
                <a:spcPts val="0"/>
              </a:spcBef>
              <a:spcAft>
                <a:spcPts val="0"/>
              </a:spcAft>
              <a:buClr>
                <a:srgbClr val="888888"/>
              </a:buClr>
              <a:buSzPts val="12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9</a:t>
            </a:fld>
            <a:endParaRPr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0"/>
          <p:cNvSpPr txBox="1">
            <a:spLocks noGrp="1"/>
          </p:cNvSpPr>
          <p:nvPr>
            <p:ph type="sldNum" idx="12"/>
          </p:nvPr>
        </p:nvSpPr>
        <p:spPr>
          <a:xfrm>
            <a:off x="8077200" y="6245225"/>
            <a:ext cx="2133600" cy="4762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400"/>
              <a:buFont typeface="Arial"/>
              <a:buNone/>
            </a:pPr>
            <a:fld id="{00000000-1234-1234-1234-123412341234}" type="slidenum">
              <a:rPr lang="en-US" sz="1400" b="0" i="0" u="none" strike="noStrike" cap="none">
                <a:solidFill>
                  <a:schemeClr val="dk1"/>
                </a:solidFill>
                <a:latin typeface="Arial"/>
                <a:ea typeface="Arial"/>
                <a:cs typeface="Arial"/>
                <a:sym typeface="Arial"/>
              </a:rPr>
              <a:t>10</a:t>
            </a:fld>
            <a:endParaRPr sz="1400" b="0" i="0" u="none" strike="noStrike" cap="none">
              <a:solidFill>
                <a:schemeClr val="dk1"/>
              </a:solidFill>
              <a:latin typeface="Arial"/>
              <a:ea typeface="Arial"/>
              <a:cs typeface="Arial"/>
              <a:sym typeface="Arial"/>
            </a:endParaRPr>
          </a:p>
        </p:txBody>
      </p:sp>
      <p:sp>
        <p:nvSpPr>
          <p:cNvPr id="181" name="Google Shape;181;p10"/>
          <p:cNvSpPr txBox="1">
            <a:spLocks noGrp="1"/>
          </p:cNvSpPr>
          <p:nvPr>
            <p:ph type="body" idx="1"/>
          </p:nvPr>
        </p:nvSpPr>
        <p:spPr>
          <a:xfrm>
            <a:off x="629816" y="1791478"/>
            <a:ext cx="4824376" cy="439183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t>Pleasure Center: Four Fs – fight, flight, feeding, and sexual behavior</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a:t>Rats will cross an electrified grid or climb up a tree for self-stimulation when electrodes are placed in the reward (hypothalamus) center. </a:t>
            </a:r>
            <a:endParaRPr/>
          </a:p>
          <a:p>
            <a:pPr marL="0" lvl="0" indent="0" algn="l" rtl="0">
              <a:lnSpc>
                <a:spcPct val="90000"/>
              </a:lnSpc>
              <a:spcBef>
                <a:spcPts val="1000"/>
              </a:spcBef>
              <a:spcAft>
                <a:spcPts val="0"/>
              </a:spcAft>
              <a:buClr>
                <a:schemeClr val="dk1"/>
              </a:buClr>
              <a:buSzPts val="2400"/>
              <a:buNone/>
            </a:pPr>
            <a:endParaRPr sz="2400"/>
          </a:p>
        </p:txBody>
      </p:sp>
      <p:sp>
        <p:nvSpPr>
          <p:cNvPr id="182" name="Google Shape;182;p10"/>
          <p:cNvSpPr txBox="1">
            <a:spLocks noGrp="1"/>
          </p:cNvSpPr>
          <p:nvPr>
            <p:ph type="title"/>
          </p:nvPr>
        </p:nvSpPr>
        <p:spPr>
          <a:xfrm>
            <a:off x="838200" y="365125"/>
            <a:ext cx="4492658"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latin typeface="Calibri"/>
                <a:ea typeface="Calibri"/>
                <a:cs typeface="Calibri"/>
                <a:sym typeface="Calibri"/>
              </a:rPr>
              <a:t>Reward Center</a:t>
            </a:r>
            <a:endParaRPr/>
          </a:p>
        </p:txBody>
      </p:sp>
      <p:pic>
        <p:nvPicPr>
          <p:cNvPr id="183" name="Google Shape;183;p10" descr="figure-04-07"/>
          <p:cNvPicPr preferRelativeResize="0"/>
          <p:nvPr/>
        </p:nvPicPr>
        <p:blipFill rotWithShape="1">
          <a:blip r:embed="rId3">
            <a:alphaModFix/>
          </a:blip>
          <a:srcRect/>
          <a:stretch/>
        </p:blipFill>
        <p:spPr>
          <a:xfrm>
            <a:off x="6477000" y="1381126"/>
            <a:ext cx="3657600" cy="1844675"/>
          </a:xfrm>
          <a:prstGeom prst="rect">
            <a:avLst/>
          </a:prstGeom>
          <a:noFill/>
          <a:ln>
            <a:noFill/>
          </a:ln>
        </p:spPr>
      </p:pic>
      <p:pic>
        <p:nvPicPr>
          <p:cNvPr id="184" name="Google Shape;184;p10" descr="12673_MyersPsy8e_fig"/>
          <p:cNvPicPr preferRelativeResize="0"/>
          <p:nvPr/>
        </p:nvPicPr>
        <p:blipFill rotWithShape="1">
          <a:blip r:embed="rId4">
            <a:alphaModFix/>
          </a:blip>
          <a:srcRect/>
          <a:stretch/>
        </p:blipFill>
        <p:spPr>
          <a:xfrm>
            <a:off x="6400800" y="3352801"/>
            <a:ext cx="3810000" cy="2830513"/>
          </a:xfrm>
          <a:prstGeom prst="rect">
            <a:avLst/>
          </a:prstGeom>
          <a:noFill/>
          <a:ln>
            <a:noFill/>
          </a:ln>
        </p:spPr>
      </p:pic>
      <p:sp>
        <p:nvSpPr>
          <p:cNvPr id="185" name="Google Shape;185;p10"/>
          <p:cNvSpPr txBox="1"/>
          <p:nvPr/>
        </p:nvSpPr>
        <p:spPr>
          <a:xfrm rot="5400000">
            <a:off x="9235282" y="5014119"/>
            <a:ext cx="2225675" cy="2746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200"/>
              <a:buFont typeface="Times New Roman"/>
              <a:buNone/>
            </a:pPr>
            <a:r>
              <a:rPr lang="en-US" sz="1200" b="0" i="0" u="none" strike="noStrike" cap="none">
                <a:solidFill>
                  <a:schemeClr val="dk1"/>
                </a:solidFill>
                <a:latin typeface="Times New Roman"/>
                <a:ea typeface="Times New Roman"/>
                <a:cs typeface="Times New Roman"/>
                <a:sym typeface="Times New Roman"/>
              </a:rPr>
              <a:t>Sanjiv Talwar, SUNY Downstate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sp>
        <p:nvSpPr>
          <p:cNvPr id="190" name="Google Shape;190;p11"/>
          <p:cNvSpPr/>
          <p:nvPr/>
        </p:nvSpPr>
        <p:spPr>
          <a:xfrm>
            <a:off x="0" y="651752"/>
            <a:ext cx="12192000" cy="73655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1" name="Google Shape;191;p11"/>
          <p:cNvSpPr txBox="1">
            <a:spLocks noGrp="1"/>
          </p:cNvSpPr>
          <p:nvPr>
            <p:ph type="title"/>
          </p:nvPr>
        </p:nvSpPr>
        <p:spPr>
          <a:xfrm>
            <a:off x="556532" y="643467"/>
            <a:ext cx="11210925" cy="74483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US" sz="4400" b="1">
                <a:solidFill>
                  <a:schemeClr val="lt1"/>
                </a:solidFill>
                <a:latin typeface="Calibri"/>
                <a:ea typeface="Calibri"/>
                <a:cs typeface="Calibri"/>
                <a:sym typeface="Calibri"/>
              </a:rPr>
              <a:t>Cerebral Cortex</a:t>
            </a:r>
            <a:endParaRPr/>
          </a:p>
        </p:txBody>
      </p:sp>
      <p:pic>
        <p:nvPicPr>
          <p:cNvPr id="192" name="Google Shape;192;p11" descr="A close up of a logo&#10;&#10;Description generated with high confidence"/>
          <p:cNvPicPr preferRelativeResize="0">
            <a:picLocks noGrp="1"/>
          </p:cNvPicPr>
          <p:nvPr>
            <p:ph type="body" idx="1"/>
          </p:nvPr>
        </p:nvPicPr>
        <p:blipFill rotWithShape="1">
          <a:blip r:embed="rId3">
            <a:alphaModFix/>
          </a:blip>
          <a:srcRect/>
          <a:stretch/>
        </p:blipFill>
        <p:spPr>
          <a:xfrm>
            <a:off x="1701801" y="1675227"/>
            <a:ext cx="8788398" cy="43941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6"/>
        <p:cNvGrpSpPr/>
        <p:nvPr/>
      </p:nvGrpSpPr>
      <p:grpSpPr>
        <a:xfrm>
          <a:off x="0" y="0"/>
          <a:ext cx="0" cy="0"/>
          <a:chOff x="0" y="0"/>
          <a:chExt cx="0" cy="0"/>
        </a:xfrm>
      </p:grpSpPr>
      <p:sp>
        <p:nvSpPr>
          <p:cNvPr id="197" name="Google Shape;197;p12"/>
          <p:cNvSpPr/>
          <p:nvPr/>
        </p:nvSpPr>
        <p:spPr>
          <a:xfrm>
            <a:off x="327546" y="4572000"/>
            <a:ext cx="7058307" cy="1964266"/>
          </a:xfrm>
          <a:prstGeom prst="rect">
            <a:avLst/>
          </a:prstGeom>
          <a:solidFill>
            <a:srgbClr val="633E4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8" name="Google Shape;198;p12"/>
          <p:cNvSpPr txBox="1">
            <a:spLocks noGrp="1"/>
          </p:cNvSpPr>
          <p:nvPr>
            <p:ph type="title"/>
          </p:nvPr>
        </p:nvSpPr>
        <p:spPr>
          <a:xfrm>
            <a:off x="524256" y="4767072"/>
            <a:ext cx="6594189" cy="162521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400"/>
              <a:buFont typeface="Calibri"/>
              <a:buNone/>
            </a:pPr>
            <a:r>
              <a:rPr lang="en-US" sz="4400" b="1">
                <a:solidFill>
                  <a:srgbClr val="FFFFFF"/>
                </a:solidFill>
                <a:latin typeface="Calibri"/>
                <a:ea typeface="Calibri"/>
                <a:cs typeface="Calibri"/>
                <a:sym typeface="Calibri"/>
              </a:rPr>
              <a:t>Cerebral Cortex</a:t>
            </a:r>
            <a:endParaRPr/>
          </a:p>
        </p:txBody>
      </p:sp>
      <p:pic>
        <p:nvPicPr>
          <p:cNvPr id="199" name="Google Shape;199;p12" descr="A picture containing text&#10;&#10;Description generated with high confidence"/>
          <p:cNvPicPr preferRelativeResize="0">
            <a:picLocks noGrp="1"/>
          </p:cNvPicPr>
          <p:nvPr>
            <p:ph type="body" idx="1"/>
          </p:nvPr>
        </p:nvPicPr>
        <p:blipFill rotWithShape="1">
          <a:blip r:embed="rId3">
            <a:alphaModFix/>
          </a:blip>
          <a:srcRect r="1" b="950"/>
          <a:stretch/>
        </p:blipFill>
        <p:spPr>
          <a:xfrm>
            <a:off x="327547" y="321733"/>
            <a:ext cx="7058306" cy="4107392"/>
          </a:xfrm>
          <a:prstGeom prst="rect">
            <a:avLst/>
          </a:prstGeom>
          <a:noFill/>
          <a:ln>
            <a:noFill/>
          </a:ln>
        </p:spPr>
      </p:pic>
      <p:sp>
        <p:nvSpPr>
          <p:cNvPr id="200" name="Google Shape;200;p12"/>
          <p:cNvSpPr/>
          <p:nvPr/>
        </p:nvSpPr>
        <p:spPr>
          <a:xfrm>
            <a:off x="7534655" y="321732"/>
            <a:ext cx="4335613"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1" name="Google Shape;201;p12"/>
          <p:cNvSpPr txBox="1">
            <a:spLocks noGrp="1"/>
          </p:cNvSpPr>
          <p:nvPr>
            <p:ph type="body" idx="2"/>
          </p:nvPr>
        </p:nvSpPr>
        <p:spPr>
          <a:xfrm>
            <a:off x="7668039" y="917725"/>
            <a:ext cx="4045226" cy="4852362"/>
          </a:xfrm>
          <a:prstGeom prst="rect">
            <a:avLst/>
          </a:prstGeom>
          <a:noFill/>
          <a:ln>
            <a:noFill/>
          </a:ln>
        </p:spPr>
        <p:txBody>
          <a:bodyPr spcFirstLastPara="1" wrap="square" lIns="91425" tIns="45700" rIns="91425" bIns="45700" anchor="ctr" anchorCtr="0">
            <a:normAutofit/>
          </a:bodyPr>
          <a:lstStyle/>
          <a:p>
            <a:pPr marL="0" lvl="0" indent="127000" algn="l" rtl="0">
              <a:lnSpc>
                <a:spcPct val="90000"/>
              </a:lnSpc>
              <a:spcBef>
                <a:spcPts val="0"/>
              </a:spcBef>
              <a:spcAft>
                <a:spcPts val="0"/>
              </a:spcAft>
              <a:buClr>
                <a:schemeClr val="dk1"/>
              </a:buClr>
              <a:buSzPts val="2000"/>
              <a:buFont typeface="Arial"/>
              <a:buNone/>
            </a:pPr>
            <a:endParaRPr sz="2000">
              <a:solidFill>
                <a:srgbClr val="FFFFFF"/>
              </a:solidFill>
            </a:endParaRPr>
          </a:p>
          <a:p>
            <a:pPr marL="0" lvl="0" indent="0" algn="l" rtl="0">
              <a:lnSpc>
                <a:spcPct val="90000"/>
              </a:lnSpc>
              <a:spcBef>
                <a:spcPts val="1000"/>
              </a:spcBef>
              <a:spcAft>
                <a:spcPts val="0"/>
              </a:spcAft>
              <a:buClr>
                <a:srgbClr val="FFFFFF"/>
              </a:buClr>
              <a:buSzPts val="3200"/>
              <a:buNone/>
            </a:pPr>
            <a:r>
              <a:rPr lang="en-US" sz="3200">
                <a:solidFill>
                  <a:srgbClr val="FFFFFF"/>
                </a:solidFill>
              </a:rPr>
              <a:t>The ultimate control and information processing center.</a:t>
            </a:r>
            <a:endParaRPr/>
          </a:p>
          <a:p>
            <a:pPr marL="0" lvl="0" indent="127000" algn="l" rtl="0">
              <a:lnSpc>
                <a:spcPct val="90000"/>
              </a:lnSpc>
              <a:spcBef>
                <a:spcPts val="1000"/>
              </a:spcBef>
              <a:spcAft>
                <a:spcPts val="0"/>
              </a:spcAft>
              <a:buClr>
                <a:schemeClr val="dk1"/>
              </a:buClr>
              <a:buSzPts val="2000"/>
              <a:buFont typeface="Arial"/>
              <a:buNone/>
            </a:pPr>
            <a:endParaRPr sz="20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5"/>
        <p:cNvGrpSpPr/>
        <p:nvPr/>
      </p:nvGrpSpPr>
      <p:grpSpPr>
        <a:xfrm>
          <a:off x="0" y="0"/>
          <a:ext cx="0" cy="0"/>
          <a:chOff x="0" y="0"/>
          <a:chExt cx="0" cy="0"/>
        </a:xfrm>
      </p:grpSpPr>
      <p:sp>
        <p:nvSpPr>
          <p:cNvPr id="206" name="Google Shape;206;p13"/>
          <p:cNvSpPr/>
          <p:nvPr/>
        </p:nvSpPr>
        <p:spPr>
          <a:xfrm>
            <a:off x="6831955" y="5346696"/>
            <a:ext cx="5360045" cy="1511304"/>
          </a:xfrm>
          <a:custGeom>
            <a:avLst/>
            <a:gdLst/>
            <a:ahLst/>
            <a:cxnLst/>
            <a:rect l="l" t="t" r="r" b="b"/>
            <a:pathLst>
              <a:path w="5360045" h="1511304" extrusionOk="0">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7" name="Google Shape;207;p13"/>
          <p:cNvSpPr/>
          <p:nvPr/>
        </p:nvSpPr>
        <p:spPr>
          <a:xfrm>
            <a:off x="0" y="5346694"/>
            <a:ext cx="7346605" cy="1511306"/>
          </a:xfrm>
          <a:custGeom>
            <a:avLst/>
            <a:gdLst/>
            <a:ahLst/>
            <a:cxnLst/>
            <a:rect l="l" t="t" r="r" b="b"/>
            <a:pathLst>
              <a:path w="7346605" h="1511306" extrusionOk="0">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2F2F2"/>
              </a:solidFill>
              <a:latin typeface="Calibri"/>
              <a:ea typeface="Calibri"/>
              <a:cs typeface="Calibri"/>
              <a:sym typeface="Calibri"/>
            </a:endParaRPr>
          </a:p>
        </p:txBody>
      </p:sp>
      <p:sp>
        <p:nvSpPr>
          <p:cNvPr id="208" name="Google Shape;208;p13"/>
          <p:cNvSpPr txBox="1">
            <a:spLocks noGrp="1"/>
          </p:cNvSpPr>
          <p:nvPr>
            <p:ph type="title"/>
          </p:nvPr>
        </p:nvSpPr>
        <p:spPr>
          <a:xfrm>
            <a:off x="950121" y="5529884"/>
            <a:ext cx="5693783" cy="109633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03030"/>
              </a:buClr>
              <a:buSzPts val="4400"/>
              <a:buFont typeface="Calibri"/>
              <a:buNone/>
            </a:pPr>
            <a:r>
              <a:rPr lang="en-US" sz="4400" b="1">
                <a:solidFill>
                  <a:srgbClr val="303030"/>
                </a:solidFill>
                <a:latin typeface="Calibri"/>
                <a:ea typeface="Calibri"/>
                <a:cs typeface="Calibri"/>
                <a:sym typeface="Calibri"/>
              </a:rPr>
              <a:t>Cortex Functions</a:t>
            </a:r>
            <a:endParaRPr/>
          </a:p>
        </p:txBody>
      </p:sp>
      <p:pic>
        <p:nvPicPr>
          <p:cNvPr id="209" name="Google Shape;209;p13" descr="A close up of text on a white background&#10;&#10;Description generated with high confidence"/>
          <p:cNvPicPr preferRelativeResize="0">
            <a:picLocks noGrp="1"/>
          </p:cNvPicPr>
          <p:nvPr>
            <p:ph type="body" idx="1"/>
          </p:nvPr>
        </p:nvPicPr>
        <p:blipFill rotWithShape="1">
          <a:blip r:embed="rId3">
            <a:alphaModFix/>
          </a:blip>
          <a:srcRect/>
          <a:stretch/>
        </p:blipFill>
        <p:spPr>
          <a:xfrm>
            <a:off x="298174" y="660953"/>
            <a:ext cx="6843091" cy="3954854"/>
          </a:xfrm>
          <a:prstGeom prst="rect">
            <a:avLst/>
          </a:prstGeom>
          <a:noFill/>
          <a:ln>
            <a:noFill/>
          </a:ln>
        </p:spPr>
      </p:pic>
      <p:sp>
        <p:nvSpPr>
          <p:cNvPr id="210" name="Google Shape;210;p13"/>
          <p:cNvSpPr txBox="1">
            <a:spLocks noGrp="1"/>
          </p:cNvSpPr>
          <p:nvPr>
            <p:ph type="body" idx="2"/>
          </p:nvPr>
        </p:nvSpPr>
        <p:spPr>
          <a:xfrm>
            <a:off x="7534655" y="965199"/>
            <a:ext cx="4487016" cy="402045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400"/>
              <a:buNone/>
            </a:pPr>
            <a:r>
              <a:rPr lang="en-US" sz="2400" u="sng"/>
              <a:t>Motor Cortex</a:t>
            </a:r>
            <a:endParaRPr sz="2400"/>
          </a:p>
          <a:p>
            <a:pPr marL="0" lvl="0" indent="0" algn="l" rtl="0">
              <a:lnSpc>
                <a:spcPct val="90000"/>
              </a:lnSpc>
              <a:spcBef>
                <a:spcPts val="1000"/>
              </a:spcBef>
              <a:spcAft>
                <a:spcPts val="0"/>
              </a:spcAft>
              <a:buClr>
                <a:schemeClr val="dk1"/>
              </a:buClr>
              <a:buSzPts val="2400"/>
              <a:buNone/>
            </a:pPr>
            <a:r>
              <a:rPr lang="en-US" sz="2400"/>
              <a:t>  -  controls voluntary movements. </a:t>
            </a:r>
            <a:endParaRPr/>
          </a:p>
          <a:p>
            <a:pPr marL="0" lvl="0" indent="152400" algn="l" rtl="0">
              <a:lnSpc>
                <a:spcPct val="90000"/>
              </a:lnSpc>
              <a:spcBef>
                <a:spcPts val="1000"/>
              </a:spcBef>
              <a:spcAft>
                <a:spcPts val="0"/>
              </a:spcAft>
              <a:buClr>
                <a:schemeClr val="dk1"/>
              </a:buClr>
              <a:buSzPts val="2400"/>
              <a:buFont typeface="Arial"/>
              <a:buNone/>
            </a:pPr>
            <a:endParaRPr sz="2400"/>
          </a:p>
          <a:p>
            <a:pPr marL="0" lvl="0" indent="0" algn="l" rtl="0">
              <a:lnSpc>
                <a:spcPct val="90000"/>
              </a:lnSpc>
              <a:spcBef>
                <a:spcPts val="1000"/>
              </a:spcBef>
              <a:spcAft>
                <a:spcPts val="0"/>
              </a:spcAft>
              <a:buClr>
                <a:schemeClr val="dk1"/>
              </a:buClr>
              <a:buSzPts val="2400"/>
              <a:buNone/>
            </a:pPr>
            <a:r>
              <a:rPr lang="en-US" sz="2400" u="sng"/>
              <a:t>Sensory Cortex</a:t>
            </a:r>
            <a:r>
              <a:rPr lang="en-US" sz="2400"/>
              <a:t> (parietal cortex) </a:t>
            </a:r>
            <a:endParaRPr/>
          </a:p>
          <a:p>
            <a:pPr marL="0" lvl="0" indent="0" algn="l" rtl="0">
              <a:lnSpc>
                <a:spcPct val="90000"/>
              </a:lnSpc>
              <a:spcBef>
                <a:spcPts val="1000"/>
              </a:spcBef>
              <a:spcAft>
                <a:spcPts val="0"/>
              </a:spcAft>
              <a:buClr>
                <a:schemeClr val="dk1"/>
              </a:buClr>
              <a:buSzPts val="2400"/>
              <a:buNone/>
            </a:pPr>
            <a:r>
              <a:rPr lang="en-US" sz="2400"/>
              <a:t>  -  receives information from skin surface and sense organs.</a:t>
            </a:r>
            <a:endParaRPr/>
          </a:p>
          <a:p>
            <a:pPr marL="0" lvl="0" indent="127000" algn="l" rtl="0">
              <a:lnSpc>
                <a:spcPct val="90000"/>
              </a:lnSpc>
              <a:spcBef>
                <a:spcPts val="1000"/>
              </a:spcBef>
              <a:spcAft>
                <a:spcPts val="0"/>
              </a:spcAft>
              <a:buClr>
                <a:schemeClr val="dk1"/>
              </a:buClr>
              <a:buSzPts val="2000"/>
              <a:buFont typeface="Arial"/>
              <a:buNone/>
            </a:pPr>
            <a:endParaRPr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4"/>
        <p:cNvGrpSpPr/>
        <p:nvPr/>
      </p:nvGrpSpPr>
      <p:grpSpPr>
        <a:xfrm>
          <a:off x="0" y="0"/>
          <a:ext cx="0" cy="0"/>
          <a:chOff x="0" y="0"/>
          <a:chExt cx="0" cy="0"/>
        </a:xfrm>
      </p:grpSpPr>
      <p:sp>
        <p:nvSpPr>
          <p:cNvPr id="215" name="Google Shape;215;p14"/>
          <p:cNvSpPr/>
          <p:nvPr/>
        </p:nvSpPr>
        <p:spPr>
          <a:xfrm>
            <a:off x="0" y="0"/>
            <a:ext cx="4654296" cy="6858000"/>
          </a:xfrm>
          <a:prstGeom prst="rect">
            <a:avLst/>
          </a:prstGeom>
          <a:solidFill>
            <a:srgbClr val="3F3F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6" name="Google Shape;216;p14"/>
          <p:cNvSpPr txBox="1">
            <a:spLocks noGrp="1"/>
          </p:cNvSpPr>
          <p:nvPr>
            <p:ph type="title"/>
          </p:nvPr>
        </p:nvSpPr>
        <p:spPr>
          <a:xfrm>
            <a:off x="461682" y="643467"/>
            <a:ext cx="3666565" cy="1597315"/>
          </a:xfrm>
          <a:prstGeom prst="rect">
            <a:avLst/>
          </a:prstGeom>
          <a:noFill/>
          <a:ln w="19050"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US" sz="4400" b="1">
                <a:solidFill>
                  <a:schemeClr val="lt1"/>
                </a:solidFill>
                <a:latin typeface="Calibri"/>
                <a:ea typeface="Calibri"/>
                <a:cs typeface="Calibri"/>
                <a:sym typeface="Calibri"/>
              </a:rPr>
              <a:t>Visual Cortex</a:t>
            </a:r>
            <a:endParaRPr/>
          </a:p>
        </p:txBody>
      </p:sp>
      <p:sp>
        <p:nvSpPr>
          <p:cNvPr id="217" name="Google Shape;217;p14"/>
          <p:cNvSpPr txBox="1">
            <a:spLocks noGrp="1"/>
          </p:cNvSpPr>
          <p:nvPr>
            <p:ph type="body" idx="2"/>
          </p:nvPr>
        </p:nvSpPr>
        <p:spPr>
          <a:xfrm>
            <a:off x="385482" y="2638044"/>
            <a:ext cx="3621960" cy="3415622"/>
          </a:xfrm>
          <a:prstGeom prst="rect">
            <a:avLst/>
          </a:prstGeom>
          <a:noFill/>
          <a:ln>
            <a:noFill/>
          </a:ln>
        </p:spPr>
        <p:txBody>
          <a:bodyPr spcFirstLastPara="1" wrap="square" lIns="91425" tIns="45700" rIns="91425" bIns="45700" anchor="t" anchorCtr="0">
            <a:normAutofit/>
          </a:bodyPr>
          <a:lstStyle/>
          <a:p>
            <a:pPr marL="0" lvl="0" indent="127000" algn="l" rtl="0">
              <a:lnSpc>
                <a:spcPct val="90000"/>
              </a:lnSpc>
              <a:spcBef>
                <a:spcPts val="0"/>
              </a:spcBef>
              <a:spcAft>
                <a:spcPts val="0"/>
              </a:spcAft>
              <a:buClr>
                <a:schemeClr val="dk1"/>
              </a:buClr>
              <a:buSzPts val="2000"/>
              <a:buFont typeface="Arial"/>
              <a:buNone/>
            </a:pPr>
            <a:endParaRPr sz="2000">
              <a:solidFill>
                <a:schemeClr val="lt1"/>
              </a:solidFill>
            </a:endParaRPr>
          </a:p>
          <a:p>
            <a:pPr marL="0" lvl="0" indent="0" algn="ctr" rtl="0">
              <a:lnSpc>
                <a:spcPct val="90000"/>
              </a:lnSpc>
              <a:spcBef>
                <a:spcPts val="1000"/>
              </a:spcBef>
              <a:spcAft>
                <a:spcPts val="0"/>
              </a:spcAft>
              <a:buClr>
                <a:schemeClr val="lt1"/>
              </a:buClr>
              <a:buSzPts val="3200"/>
              <a:buNone/>
            </a:pPr>
            <a:r>
              <a:rPr lang="en-US" sz="3200">
                <a:solidFill>
                  <a:schemeClr val="lt1"/>
                </a:solidFill>
              </a:rPr>
              <a:t>Located in the occipital (rear) lobe</a:t>
            </a:r>
            <a:endParaRPr/>
          </a:p>
          <a:p>
            <a:pPr marL="0" lvl="0" indent="127000" algn="l" rtl="0">
              <a:lnSpc>
                <a:spcPct val="90000"/>
              </a:lnSpc>
              <a:spcBef>
                <a:spcPts val="1000"/>
              </a:spcBef>
              <a:spcAft>
                <a:spcPts val="0"/>
              </a:spcAft>
              <a:buClr>
                <a:schemeClr val="dk1"/>
              </a:buClr>
              <a:buSzPts val="2000"/>
              <a:buFont typeface="Arial"/>
              <a:buNone/>
            </a:pPr>
            <a:endParaRPr sz="2000">
              <a:solidFill>
                <a:schemeClr val="lt1"/>
              </a:solidFill>
            </a:endParaRPr>
          </a:p>
          <a:p>
            <a:pPr marL="0" lvl="0" indent="127000" algn="l" rtl="0">
              <a:lnSpc>
                <a:spcPct val="90000"/>
              </a:lnSpc>
              <a:spcBef>
                <a:spcPts val="1000"/>
              </a:spcBef>
              <a:spcAft>
                <a:spcPts val="0"/>
              </a:spcAft>
              <a:buClr>
                <a:schemeClr val="dk1"/>
              </a:buClr>
              <a:buSzPts val="2000"/>
              <a:buFont typeface="Arial"/>
              <a:buNone/>
            </a:pPr>
            <a:endParaRPr sz="2000">
              <a:solidFill>
                <a:schemeClr val="lt1"/>
              </a:solidFill>
            </a:endParaRPr>
          </a:p>
        </p:txBody>
      </p:sp>
      <p:pic>
        <p:nvPicPr>
          <p:cNvPr id="218" name="Google Shape;218;p14" descr="A picture containing text, map&#10;&#10;Description generated with very high confidence"/>
          <p:cNvPicPr preferRelativeResize="0">
            <a:picLocks noGrp="1"/>
          </p:cNvPicPr>
          <p:nvPr>
            <p:ph type="body" idx="1"/>
          </p:nvPr>
        </p:nvPicPr>
        <p:blipFill rotWithShape="1">
          <a:blip r:embed="rId3">
            <a:alphaModFix/>
          </a:blip>
          <a:srcRect/>
          <a:stretch/>
        </p:blipFill>
        <p:spPr>
          <a:xfrm>
            <a:off x="5297763" y="1027969"/>
            <a:ext cx="6250769" cy="464119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p15" descr="A close up of a logo&#10;&#10;Description generated with high confidence"/>
          <p:cNvPicPr preferRelativeResize="0">
            <a:picLocks noGrp="1"/>
          </p:cNvPicPr>
          <p:nvPr>
            <p:ph type="body" idx="1"/>
          </p:nvPr>
        </p:nvPicPr>
        <p:blipFill rotWithShape="1">
          <a:blip r:embed="rId3">
            <a:alphaModFix/>
          </a:blip>
          <a:srcRect/>
          <a:stretch/>
        </p:blipFill>
        <p:spPr>
          <a:xfrm>
            <a:off x="2179611" y="543711"/>
            <a:ext cx="7588526" cy="4368248"/>
          </a:xfrm>
          <a:prstGeom prst="rect">
            <a:avLst/>
          </a:prstGeom>
          <a:noFill/>
          <a:ln>
            <a:noFill/>
          </a:ln>
        </p:spPr>
      </p:pic>
      <p:sp>
        <p:nvSpPr>
          <p:cNvPr id="224" name="Google Shape;224;p15"/>
          <p:cNvSpPr txBox="1">
            <a:spLocks noGrp="1"/>
          </p:cNvSpPr>
          <p:nvPr>
            <p:ph type="body" idx="2"/>
          </p:nvPr>
        </p:nvSpPr>
        <p:spPr>
          <a:xfrm>
            <a:off x="2617304" y="5432243"/>
            <a:ext cx="6957391" cy="66095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600"/>
              <a:buNone/>
            </a:pPr>
            <a:r>
              <a:rPr lang="en-US" sz="3600"/>
              <a:t>Located in the temporal (side) lobe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16" descr="figure-04-13"/>
          <p:cNvPicPr preferRelativeResize="0"/>
          <p:nvPr/>
        </p:nvPicPr>
        <p:blipFill rotWithShape="1">
          <a:blip r:embed="rId3">
            <a:alphaModFix/>
          </a:blip>
          <a:srcRect/>
          <a:stretch/>
        </p:blipFill>
        <p:spPr>
          <a:xfrm>
            <a:off x="2673627" y="3052763"/>
            <a:ext cx="7237966" cy="3276669"/>
          </a:xfrm>
          <a:prstGeom prst="rect">
            <a:avLst/>
          </a:prstGeom>
          <a:noFill/>
          <a:ln>
            <a:noFill/>
          </a:ln>
        </p:spPr>
      </p:pic>
      <p:sp>
        <p:nvSpPr>
          <p:cNvPr id="231" name="Google Shape;231;p16"/>
          <p:cNvSpPr txBox="1">
            <a:spLocks noGrp="1"/>
          </p:cNvSpPr>
          <p:nvPr>
            <p:ph type="body" idx="1"/>
          </p:nvPr>
        </p:nvSpPr>
        <p:spPr>
          <a:xfrm>
            <a:off x="2254872" y="1857168"/>
            <a:ext cx="8027158" cy="102911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a:t>Intelligent animals have increased “uncommitted” or association areas of the cortex.</a:t>
            </a:r>
            <a:endParaRPr/>
          </a:p>
        </p:txBody>
      </p:sp>
      <p:sp>
        <p:nvSpPr>
          <p:cNvPr id="232" name="Google Shape;232;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latin typeface="Calibri"/>
                <a:ea typeface="Calibri"/>
                <a:cs typeface="Calibri"/>
                <a:sym typeface="Calibri"/>
              </a:rPr>
              <a:t>Association Areas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7"/>
          <p:cNvSpPr txBox="1">
            <a:spLocks noGrp="1"/>
          </p:cNvSpPr>
          <p:nvPr>
            <p:ph type="title"/>
          </p:nvPr>
        </p:nvSpPr>
        <p:spPr>
          <a:xfrm>
            <a:off x="839788" y="457200"/>
            <a:ext cx="3932237" cy="874643"/>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800"/>
              <a:buFont typeface="Calibri"/>
              <a:buNone/>
            </a:pPr>
            <a:r>
              <a:rPr lang="en-US" sz="4800" b="1">
                <a:latin typeface="Calibri"/>
                <a:ea typeface="Calibri"/>
                <a:cs typeface="Calibri"/>
                <a:sym typeface="Calibri"/>
              </a:rPr>
              <a:t>Language</a:t>
            </a:r>
            <a:endParaRPr/>
          </a:p>
        </p:txBody>
      </p:sp>
      <p:pic>
        <p:nvPicPr>
          <p:cNvPr id="239" name="Google Shape;239;p17" descr="figure-04-14"/>
          <p:cNvPicPr preferRelativeResize="0">
            <a:picLocks noGrp="1"/>
          </p:cNvPicPr>
          <p:nvPr>
            <p:ph type="body" idx="1"/>
          </p:nvPr>
        </p:nvPicPr>
        <p:blipFill rotWithShape="1">
          <a:blip r:embed="rId3">
            <a:alphaModFix/>
          </a:blip>
          <a:srcRect/>
          <a:stretch/>
        </p:blipFill>
        <p:spPr>
          <a:xfrm>
            <a:off x="5183188" y="1402842"/>
            <a:ext cx="6172200" cy="4042791"/>
          </a:xfrm>
          <a:prstGeom prst="rect">
            <a:avLst/>
          </a:prstGeom>
          <a:noFill/>
          <a:ln>
            <a:noFill/>
          </a:ln>
        </p:spPr>
      </p:pic>
      <p:sp>
        <p:nvSpPr>
          <p:cNvPr id="240" name="Google Shape;240;p17"/>
          <p:cNvSpPr txBox="1">
            <a:spLocks noGrp="1"/>
          </p:cNvSpPr>
          <p:nvPr>
            <p:ph type="body" idx="2"/>
          </p:nvPr>
        </p:nvSpPr>
        <p:spPr>
          <a:xfrm>
            <a:off x="277906" y="2057400"/>
            <a:ext cx="4494120" cy="38115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FF"/>
              </a:buClr>
              <a:buSzPts val="2400"/>
              <a:buNone/>
            </a:pPr>
            <a:r>
              <a:rPr lang="en-US" sz="2400">
                <a:solidFill>
                  <a:srgbClr val="0000FF"/>
                </a:solidFill>
              </a:rPr>
              <a:t>Aphasia</a:t>
            </a:r>
            <a:r>
              <a:rPr lang="en-US" sz="2400">
                <a:solidFill>
                  <a:srgbClr val="6600CC"/>
                </a:solidFill>
              </a:rPr>
              <a:t> </a:t>
            </a:r>
            <a:endParaRPr/>
          </a:p>
          <a:p>
            <a:pPr marL="0" lvl="0" indent="0" algn="l" rtl="0">
              <a:lnSpc>
                <a:spcPct val="90000"/>
              </a:lnSpc>
              <a:spcBef>
                <a:spcPts val="1000"/>
              </a:spcBef>
              <a:spcAft>
                <a:spcPts val="0"/>
              </a:spcAft>
              <a:buClr>
                <a:schemeClr val="dk1"/>
              </a:buClr>
              <a:buSzPts val="2400"/>
              <a:buNone/>
            </a:pPr>
            <a:r>
              <a:rPr lang="en-US" sz="2400"/>
              <a:t>impairment of language </a:t>
            </a:r>
            <a:endParaRPr/>
          </a:p>
          <a:p>
            <a:pPr marL="0" lvl="0" indent="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r>
              <a:rPr lang="en-US" sz="2400"/>
              <a:t>usually caused by left hemisphere damage either to </a:t>
            </a:r>
            <a:r>
              <a:rPr lang="en-US" sz="2400">
                <a:solidFill>
                  <a:srgbClr val="0000FF"/>
                </a:solidFill>
              </a:rPr>
              <a:t>Broca’s area</a:t>
            </a:r>
            <a:r>
              <a:rPr lang="en-US" sz="2400"/>
              <a:t> (speaking) </a:t>
            </a:r>
            <a:endParaRPr/>
          </a:p>
          <a:p>
            <a:pPr marL="0" lvl="0" indent="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r>
              <a:rPr lang="en-US" sz="2400"/>
              <a:t>or to </a:t>
            </a:r>
            <a:r>
              <a:rPr lang="en-US" sz="2400">
                <a:solidFill>
                  <a:srgbClr val="0000FF"/>
                </a:solidFill>
              </a:rPr>
              <a:t>Wernicke’s area</a:t>
            </a:r>
            <a:r>
              <a:rPr lang="en-US" sz="2400"/>
              <a:t> (comprehension).</a:t>
            </a:r>
            <a:endParaRPr/>
          </a:p>
          <a:p>
            <a:pPr marL="0" lvl="0" indent="0" algn="l" rtl="0">
              <a:lnSpc>
                <a:spcPct val="90000"/>
              </a:lnSpc>
              <a:spcBef>
                <a:spcPts val="1000"/>
              </a:spcBef>
              <a:spcAft>
                <a:spcPts val="0"/>
              </a:spcAft>
              <a:buClr>
                <a:schemeClr val="dk1"/>
              </a:buClr>
              <a:buSzPts val="1600"/>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8"/>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dk1"/>
              </a:buClr>
              <a:buSzPts val="1400"/>
              <a:buFont typeface="Arial"/>
              <a:buNone/>
            </a:pPr>
            <a:fld id="{00000000-1234-1234-1234-123412341234}" type="slidenum">
              <a:rPr lang="en-US" sz="1400" b="0" i="0" u="none" strike="noStrike" cap="none">
                <a:solidFill>
                  <a:schemeClr val="dk1"/>
                </a:solidFill>
                <a:latin typeface="Arial"/>
                <a:ea typeface="Arial"/>
                <a:cs typeface="Arial"/>
                <a:sym typeface="Arial"/>
              </a:rPr>
              <a:t>18</a:t>
            </a:fld>
            <a:endParaRPr sz="1400" b="0" i="0" u="none" strike="noStrike" cap="none">
              <a:solidFill>
                <a:schemeClr val="dk1"/>
              </a:solidFill>
              <a:latin typeface="Arial"/>
              <a:ea typeface="Arial"/>
              <a:cs typeface="Arial"/>
              <a:sym typeface="Arial"/>
            </a:endParaRPr>
          </a:p>
        </p:txBody>
      </p:sp>
      <p:sp>
        <p:nvSpPr>
          <p:cNvPr id="247" name="Google Shape;247;p18"/>
          <p:cNvSpPr txBox="1">
            <a:spLocks noGrp="1"/>
          </p:cNvSpPr>
          <p:nvPr>
            <p:ph type="title"/>
          </p:nvPr>
        </p:nvSpPr>
        <p:spPr>
          <a:xfrm>
            <a:off x="2895600" y="152400"/>
            <a:ext cx="73152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latin typeface="Calibri"/>
                <a:ea typeface="Calibri"/>
                <a:cs typeface="Calibri"/>
                <a:sym typeface="Calibri"/>
              </a:rPr>
              <a:t>Specialization &amp; Integration</a:t>
            </a:r>
            <a:endParaRPr/>
          </a:p>
        </p:txBody>
      </p:sp>
      <p:sp>
        <p:nvSpPr>
          <p:cNvPr id="248" name="Google Shape;248;p18"/>
          <p:cNvSpPr txBox="1">
            <a:spLocks noGrp="1"/>
          </p:cNvSpPr>
          <p:nvPr>
            <p:ph type="body" idx="1"/>
          </p:nvPr>
        </p:nvSpPr>
        <p:spPr>
          <a:xfrm>
            <a:off x="2122004" y="1519238"/>
            <a:ext cx="8696739" cy="637553"/>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a:t>Brain activity when hearing, seeing, and speaking words</a:t>
            </a:r>
            <a:endParaRPr/>
          </a:p>
        </p:txBody>
      </p:sp>
      <p:pic>
        <p:nvPicPr>
          <p:cNvPr id="249" name="Google Shape;249;p18" descr="12673_MyersPsy8e_fig"/>
          <p:cNvPicPr preferRelativeResize="0"/>
          <p:nvPr/>
        </p:nvPicPr>
        <p:blipFill rotWithShape="1">
          <a:blip r:embed="rId3">
            <a:alphaModFix/>
          </a:blip>
          <a:srcRect/>
          <a:stretch/>
        </p:blipFill>
        <p:spPr>
          <a:xfrm>
            <a:off x="1783977" y="2554357"/>
            <a:ext cx="8855862" cy="360514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9"/>
          <p:cNvSpPr txBox="1">
            <a:spLocks noGrp="1"/>
          </p:cNvSpPr>
          <p:nvPr>
            <p:ph type="title"/>
          </p:nvPr>
        </p:nvSpPr>
        <p:spPr>
          <a:xfrm>
            <a:off x="188844" y="839856"/>
            <a:ext cx="4745934" cy="81500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Calibri"/>
              <a:buNone/>
            </a:pPr>
            <a:r>
              <a:rPr lang="en-US" sz="4400" b="1">
                <a:latin typeface="Calibri"/>
                <a:ea typeface="Calibri"/>
                <a:cs typeface="Calibri"/>
                <a:sym typeface="Calibri"/>
              </a:rPr>
              <a:t>Brain Hemispheres</a:t>
            </a:r>
            <a:endParaRPr/>
          </a:p>
        </p:txBody>
      </p:sp>
      <p:pic>
        <p:nvPicPr>
          <p:cNvPr id="255" name="Google Shape;255;p19" descr="A close up of a sign&#10;&#10;Description generated with high confidence"/>
          <p:cNvPicPr preferRelativeResize="0">
            <a:picLocks noGrp="1"/>
          </p:cNvPicPr>
          <p:nvPr>
            <p:ph type="pic" idx="2"/>
          </p:nvPr>
        </p:nvPicPr>
        <p:blipFill rotWithShape="1">
          <a:blip r:embed="rId3">
            <a:alphaModFix/>
          </a:blip>
          <a:srcRect t="10520" b="10519"/>
          <a:stretch/>
        </p:blipFill>
        <p:spPr>
          <a:xfrm>
            <a:off x="5431734" y="987425"/>
            <a:ext cx="5923653" cy="4873625"/>
          </a:xfrm>
          <a:prstGeom prst="rect">
            <a:avLst/>
          </a:prstGeom>
          <a:noFill/>
          <a:ln>
            <a:noFill/>
          </a:ln>
        </p:spPr>
      </p:pic>
      <p:sp>
        <p:nvSpPr>
          <p:cNvPr id="256" name="Google Shape;256;p19"/>
          <p:cNvSpPr txBox="1">
            <a:spLocks noGrp="1"/>
          </p:cNvSpPr>
          <p:nvPr>
            <p:ph type="body" idx="1"/>
          </p:nvPr>
        </p:nvSpPr>
        <p:spPr>
          <a:xfrm>
            <a:off x="129209" y="2196548"/>
            <a:ext cx="5059017" cy="367244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a:t>left-right hemispheric differences are complicated.</a:t>
            </a:r>
            <a:endParaRPr/>
          </a:p>
          <a:p>
            <a:pPr marL="0" lvl="0" indent="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r>
              <a:rPr lang="en-US" sz="2400" u="sng"/>
              <a:t>right brain</a:t>
            </a:r>
            <a:r>
              <a:rPr lang="en-US" sz="2400"/>
              <a:t> -  spatial, perceptions, music</a:t>
            </a:r>
            <a:endParaRPr/>
          </a:p>
          <a:p>
            <a:pPr marL="0" lvl="0" indent="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r>
              <a:rPr lang="en-US" sz="2400" u="sng"/>
              <a:t>left brain</a:t>
            </a:r>
            <a:r>
              <a:rPr lang="en-US" sz="2400"/>
              <a:t> -  language, logic, reasoning.</a:t>
            </a:r>
            <a:endParaRPr sz="2400">
              <a:solidFill>
                <a:srgbClr val="FF0000"/>
              </a:solidFill>
            </a:endParaRPr>
          </a:p>
          <a:p>
            <a:pPr marL="0" lvl="0" indent="0" algn="l" rtl="0">
              <a:lnSpc>
                <a:spcPct val="90000"/>
              </a:lnSpc>
              <a:spcBef>
                <a:spcPts val="1000"/>
              </a:spcBef>
              <a:spcAft>
                <a:spcPts val="0"/>
              </a:spcAft>
              <a:buClr>
                <a:schemeClr val="dk1"/>
              </a:buClr>
              <a:buSzPts val="1600"/>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61"/>
        <p:cNvGrpSpPr/>
        <p:nvPr/>
      </p:nvGrpSpPr>
      <p:grpSpPr>
        <a:xfrm>
          <a:off x="0" y="0"/>
          <a:ext cx="0" cy="0"/>
          <a:chOff x="0" y="0"/>
          <a:chExt cx="0" cy="0"/>
        </a:xfrm>
      </p:grpSpPr>
      <p:sp>
        <p:nvSpPr>
          <p:cNvPr id="262" name="Google Shape;262;p20"/>
          <p:cNvSpPr/>
          <p:nvPr/>
        </p:nvSpPr>
        <p:spPr>
          <a:xfrm>
            <a:off x="0" y="0"/>
            <a:ext cx="5446920" cy="6858000"/>
          </a:xfrm>
          <a:prstGeom prst="rect">
            <a:avLst/>
          </a:prstGeom>
          <a:gradFill>
            <a:gsLst>
              <a:gs pos="0">
                <a:srgbClr val="3865B4"/>
              </a:gs>
              <a:gs pos="25000">
                <a:srgbClr val="3865B4"/>
              </a:gs>
              <a:gs pos="94000">
                <a:srgbClr val="3A3838"/>
              </a:gs>
              <a:gs pos="100000">
                <a:srgbClr val="3A3838"/>
              </a:gs>
            </a:gsLst>
            <a:lin ang="4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63" name="Google Shape;263;p2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64" name="Google Shape;264;p20"/>
          <p:cNvSpPr txBox="1">
            <a:spLocks noGrp="1"/>
          </p:cNvSpPr>
          <p:nvPr>
            <p:ph type="title"/>
          </p:nvPr>
        </p:nvSpPr>
        <p:spPr>
          <a:xfrm>
            <a:off x="467139" y="2023236"/>
            <a:ext cx="4055166" cy="28209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libri"/>
              <a:buNone/>
            </a:pPr>
            <a:r>
              <a:rPr lang="en-US" sz="4000" b="1">
                <a:solidFill>
                  <a:srgbClr val="FFFFFF"/>
                </a:solidFill>
                <a:latin typeface="Calibri"/>
                <a:ea typeface="Calibri"/>
                <a:cs typeface="Calibri"/>
                <a:sym typeface="Calibri"/>
              </a:rPr>
              <a:t>The Wagner Preference Inventory</a:t>
            </a:r>
            <a:endParaRPr/>
          </a:p>
        </p:txBody>
      </p:sp>
      <p:sp>
        <p:nvSpPr>
          <p:cNvPr id="265" name="Google Shape;265;p20"/>
          <p:cNvSpPr txBox="1">
            <a:spLocks noGrp="1"/>
          </p:cNvSpPr>
          <p:nvPr>
            <p:ph type="sldNum" idx="4294967295"/>
          </p:nvPr>
        </p:nvSpPr>
        <p:spPr>
          <a:xfrm>
            <a:off x="10825930" y="6223702"/>
            <a:ext cx="570728" cy="314067"/>
          </a:xfrm>
          <a:prstGeom prst="rect">
            <a:avLst/>
          </a:prstGeom>
          <a:noFill/>
          <a:ln>
            <a:noFill/>
          </a:ln>
        </p:spPr>
        <p:txBody>
          <a:bodyPr spcFirstLastPara="1" wrap="square" lIns="91425" tIns="45700" rIns="91425" bIns="45700" anchor="ctr" anchorCtr="0">
            <a:normAutofit/>
          </a:bodyPr>
          <a:lstStyle/>
          <a:p>
            <a:pPr marL="0" marR="0" lvl="0" indent="0" algn="r" rtl="0">
              <a:spcBef>
                <a:spcPts val="0"/>
              </a:spcBef>
              <a:spcAft>
                <a:spcPts val="0"/>
              </a:spcAft>
              <a:buClr>
                <a:srgbClr val="898989"/>
              </a:buClr>
              <a:buSzPts val="1000"/>
              <a:buFont typeface="Arial"/>
              <a:buNone/>
            </a:pPr>
            <a:fld id="{00000000-1234-1234-1234-123412341234}" type="slidenum">
              <a:rPr lang="en-US" sz="1000" b="0" i="0" u="none" strike="noStrike" cap="none">
                <a:solidFill>
                  <a:srgbClr val="898989"/>
                </a:solidFill>
                <a:latin typeface="Arial"/>
                <a:ea typeface="Arial"/>
                <a:cs typeface="Arial"/>
                <a:sym typeface="Arial"/>
              </a:rPr>
              <a:t>20</a:t>
            </a:fld>
            <a:endParaRPr sz="1000" b="0" i="0" u="none" strike="noStrike" cap="none">
              <a:solidFill>
                <a:srgbClr val="898989"/>
              </a:solidFill>
              <a:latin typeface="Arial"/>
              <a:ea typeface="Arial"/>
              <a:cs typeface="Arial"/>
              <a:sym typeface="Arial"/>
            </a:endParaRPr>
          </a:p>
        </p:txBody>
      </p:sp>
      <p:grpSp>
        <p:nvGrpSpPr>
          <p:cNvPr id="266" name="Google Shape;266;p20"/>
          <p:cNvGrpSpPr/>
          <p:nvPr/>
        </p:nvGrpSpPr>
        <p:grpSpPr>
          <a:xfrm>
            <a:off x="6091238" y="1860862"/>
            <a:ext cx="5115491" cy="3137398"/>
            <a:chOff x="0" y="905209"/>
            <a:chExt cx="5115491" cy="3137398"/>
          </a:xfrm>
        </p:grpSpPr>
        <p:sp>
          <p:nvSpPr>
            <p:cNvPr id="267" name="Google Shape;267;p20"/>
            <p:cNvSpPr/>
            <p:nvPr/>
          </p:nvSpPr>
          <p:spPr>
            <a:xfrm>
              <a:off x="0" y="905209"/>
              <a:ext cx="5115491" cy="719549"/>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0"/>
            <p:cNvSpPr txBox="1"/>
            <p:nvPr/>
          </p:nvSpPr>
          <p:spPr>
            <a:xfrm>
              <a:off x="35125" y="940334"/>
              <a:ext cx="5045241" cy="649299"/>
            </a:xfrm>
            <a:prstGeom prst="rect">
              <a:avLst/>
            </a:prstGeom>
            <a:noFill/>
            <a:ln>
              <a:noFill/>
            </a:ln>
          </p:spPr>
          <p:txBody>
            <a:bodyPr spcFirstLastPara="1" wrap="square" lIns="114300" tIns="114300" rIns="114300" bIns="114300" anchor="ctr" anchorCtr="0">
              <a:noAutofit/>
            </a:bodyPr>
            <a:lstStyle/>
            <a:p>
              <a:pPr marL="0" marR="0" lvl="0" indent="0" algn="l" rtl="0">
                <a:lnSpc>
                  <a:spcPct val="90000"/>
                </a:lnSpc>
                <a:spcBef>
                  <a:spcPts val="0"/>
                </a:spcBef>
                <a:spcAft>
                  <a:spcPts val="0"/>
                </a:spcAft>
                <a:buClr>
                  <a:schemeClr val="lt1"/>
                </a:buClr>
                <a:buSzPts val="3000"/>
                <a:buFont typeface="Calibri"/>
                <a:buNone/>
              </a:pPr>
              <a:r>
                <a:rPr lang="en-US" sz="3000" b="0" i="0" u="none" strike="noStrike" cap="none">
                  <a:solidFill>
                    <a:schemeClr val="lt1"/>
                  </a:solidFill>
                  <a:latin typeface="Calibri"/>
                  <a:ea typeface="Calibri"/>
                  <a:cs typeface="Calibri"/>
                  <a:sym typeface="Calibri"/>
                </a:rPr>
                <a:t>(a)   left, logical</a:t>
              </a:r>
              <a:endParaRPr/>
            </a:p>
          </p:txBody>
        </p:sp>
        <p:sp>
          <p:nvSpPr>
            <p:cNvPr id="269" name="Google Shape;269;p20"/>
            <p:cNvSpPr/>
            <p:nvPr/>
          </p:nvSpPr>
          <p:spPr>
            <a:xfrm>
              <a:off x="0" y="1711159"/>
              <a:ext cx="5115491" cy="719549"/>
            </a:xfrm>
            <a:prstGeom prst="roundRect">
              <a:avLst>
                <a:gd name="adj" fmla="val 16667"/>
              </a:avLst>
            </a:prstGeom>
            <a:solidFill>
              <a:srgbClr val="50C9B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0"/>
            <p:cNvSpPr txBox="1"/>
            <p:nvPr/>
          </p:nvSpPr>
          <p:spPr>
            <a:xfrm>
              <a:off x="35125" y="1746284"/>
              <a:ext cx="5045241" cy="649299"/>
            </a:xfrm>
            <a:prstGeom prst="rect">
              <a:avLst/>
            </a:prstGeom>
            <a:noFill/>
            <a:ln>
              <a:noFill/>
            </a:ln>
          </p:spPr>
          <p:txBody>
            <a:bodyPr spcFirstLastPara="1" wrap="square" lIns="114300" tIns="114300" rIns="114300" bIns="114300" anchor="ctr" anchorCtr="0">
              <a:noAutofit/>
            </a:bodyPr>
            <a:lstStyle/>
            <a:p>
              <a:pPr marL="0" marR="0" lvl="0" indent="0" algn="l" rtl="0">
                <a:lnSpc>
                  <a:spcPct val="90000"/>
                </a:lnSpc>
                <a:spcBef>
                  <a:spcPts val="0"/>
                </a:spcBef>
                <a:spcAft>
                  <a:spcPts val="0"/>
                </a:spcAft>
                <a:buClr>
                  <a:schemeClr val="lt1"/>
                </a:buClr>
                <a:buSzPts val="3000"/>
                <a:buFont typeface="Calibri"/>
                <a:buNone/>
              </a:pPr>
              <a:r>
                <a:rPr lang="en-US" sz="3000" b="0" i="0" u="none" strike="noStrike" cap="none">
                  <a:solidFill>
                    <a:schemeClr val="lt1"/>
                  </a:solidFill>
                  <a:latin typeface="Calibri"/>
                  <a:ea typeface="Calibri"/>
                  <a:cs typeface="Calibri"/>
                  <a:sym typeface="Calibri"/>
                </a:rPr>
                <a:t>(b)   left, verbal</a:t>
              </a:r>
              <a:endParaRPr/>
            </a:p>
          </p:txBody>
        </p:sp>
        <p:sp>
          <p:nvSpPr>
            <p:cNvPr id="271" name="Google Shape;271;p20"/>
            <p:cNvSpPr/>
            <p:nvPr/>
          </p:nvSpPr>
          <p:spPr>
            <a:xfrm>
              <a:off x="0" y="2517109"/>
              <a:ext cx="5115491" cy="719549"/>
            </a:xfrm>
            <a:prstGeom prst="roundRect">
              <a:avLst>
                <a:gd name="adj" fmla="val 16667"/>
              </a:avLst>
            </a:prstGeom>
            <a:solidFill>
              <a:srgbClr val="48BD6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0"/>
            <p:cNvSpPr txBox="1"/>
            <p:nvPr/>
          </p:nvSpPr>
          <p:spPr>
            <a:xfrm>
              <a:off x="35125" y="2552234"/>
              <a:ext cx="5045241" cy="649299"/>
            </a:xfrm>
            <a:prstGeom prst="rect">
              <a:avLst/>
            </a:prstGeom>
            <a:noFill/>
            <a:ln>
              <a:noFill/>
            </a:ln>
          </p:spPr>
          <p:txBody>
            <a:bodyPr spcFirstLastPara="1" wrap="square" lIns="114300" tIns="114300" rIns="114300" bIns="114300" anchor="ctr" anchorCtr="0">
              <a:noAutofit/>
            </a:bodyPr>
            <a:lstStyle/>
            <a:p>
              <a:pPr marL="0" marR="0" lvl="0" indent="0" algn="l" rtl="0">
                <a:lnSpc>
                  <a:spcPct val="90000"/>
                </a:lnSpc>
                <a:spcBef>
                  <a:spcPts val="0"/>
                </a:spcBef>
                <a:spcAft>
                  <a:spcPts val="0"/>
                </a:spcAft>
                <a:buClr>
                  <a:schemeClr val="lt1"/>
                </a:buClr>
                <a:buSzPts val="3000"/>
                <a:buFont typeface="Calibri"/>
                <a:buNone/>
              </a:pPr>
              <a:r>
                <a:rPr lang="en-US" sz="3000" b="0" i="0" u="none" strike="noStrike" cap="none">
                  <a:solidFill>
                    <a:schemeClr val="lt1"/>
                  </a:solidFill>
                  <a:latin typeface="Calibri"/>
                  <a:ea typeface="Calibri"/>
                  <a:cs typeface="Calibri"/>
                  <a:sym typeface="Calibri"/>
                </a:rPr>
                <a:t>(c)   right, manipulative/spatial </a:t>
              </a:r>
              <a:endParaRPr/>
            </a:p>
          </p:txBody>
        </p:sp>
        <p:sp>
          <p:nvSpPr>
            <p:cNvPr id="273" name="Google Shape;273;p20"/>
            <p:cNvSpPr/>
            <p:nvPr/>
          </p:nvSpPr>
          <p:spPr>
            <a:xfrm>
              <a:off x="0" y="3323058"/>
              <a:ext cx="5115491" cy="719549"/>
            </a:xfrm>
            <a:prstGeom prst="roundRect">
              <a:avLst>
                <a:gd name="adj" fmla="val 16667"/>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0"/>
            <p:cNvSpPr txBox="1"/>
            <p:nvPr/>
          </p:nvSpPr>
          <p:spPr>
            <a:xfrm>
              <a:off x="35125" y="3358183"/>
              <a:ext cx="5045241" cy="649299"/>
            </a:xfrm>
            <a:prstGeom prst="rect">
              <a:avLst/>
            </a:prstGeom>
            <a:noFill/>
            <a:ln>
              <a:noFill/>
            </a:ln>
          </p:spPr>
          <p:txBody>
            <a:bodyPr spcFirstLastPara="1" wrap="square" lIns="114300" tIns="114300" rIns="114300" bIns="114300" anchor="ctr" anchorCtr="0">
              <a:noAutofit/>
            </a:bodyPr>
            <a:lstStyle/>
            <a:p>
              <a:pPr marL="0" marR="0" lvl="0" indent="0" algn="l" rtl="0">
                <a:lnSpc>
                  <a:spcPct val="90000"/>
                </a:lnSpc>
                <a:spcBef>
                  <a:spcPts val="0"/>
                </a:spcBef>
                <a:spcAft>
                  <a:spcPts val="0"/>
                </a:spcAft>
                <a:buClr>
                  <a:schemeClr val="lt1"/>
                </a:buClr>
                <a:buSzPts val="3000"/>
                <a:buFont typeface="Calibri"/>
                <a:buNone/>
              </a:pPr>
              <a:r>
                <a:rPr lang="en-US" sz="3000" b="0" i="0" u="none" strike="noStrike" cap="none">
                  <a:solidFill>
                    <a:schemeClr val="lt1"/>
                  </a:solidFill>
                  <a:latin typeface="Calibri"/>
                  <a:ea typeface="Calibri"/>
                  <a:cs typeface="Calibri"/>
                  <a:sym typeface="Calibri"/>
                </a:rPr>
                <a:t>(d)   right, creative</a:t>
              </a: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80" name="Google Shape;280;p21" descr="Fig02-10"/>
          <p:cNvPicPr preferRelativeResize="0">
            <a:picLocks noGrp="1"/>
          </p:cNvPicPr>
          <p:nvPr>
            <p:ph type="body" idx="2"/>
          </p:nvPr>
        </p:nvPicPr>
        <p:blipFill rotWithShape="1">
          <a:blip r:embed="rId3">
            <a:alphaModFix/>
          </a:blip>
          <a:srcRect/>
          <a:stretch/>
        </p:blipFill>
        <p:spPr>
          <a:xfrm>
            <a:off x="5908813" y="1717813"/>
            <a:ext cx="4447761" cy="4056822"/>
          </a:xfrm>
          <a:prstGeom prst="rect">
            <a:avLst/>
          </a:prstGeom>
          <a:noFill/>
          <a:ln>
            <a:noFill/>
          </a:ln>
        </p:spPr>
      </p:pic>
      <p:sp>
        <p:nvSpPr>
          <p:cNvPr id="281" name="Google Shape;281;p21"/>
          <p:cNvSpPr txBox="1">
            <a:spLocks noGrp="1"/>
          </p:cNvSpPr>
          <p:nvPr>
            <p:ph type="title"/>
          </p:nvPr>
        </p:nvSpPr>
        <p:spPr>
          <a:xfrm>
            <a:off x="2895600" y="26988"/>
            <a:ext cx="73914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latin typeface="Calibri"/>
                <a:ea typeface="Calibri"/>
                <a:cs typeface="Calibri"/>
                <a:sym typeface="Calibri"/>
              </a:rPr>
              <a:t>Hemispheric Specialization</a:t>
            </a:r>
            <a:endParaRPr/>
          </a:p>
        </p:txBody>
      </p:sp>
      <p:sp>
        <p:nvSpPr>
          <p:cNvPr id="282" name="Google Shape;282;p21"/>
          <p:cNvSpPr txBox="1">
            <a:spLocks noGrp="1"/>
          </p:cNvSpPr>
          <p:nvPr>
            <p:ph type="body" idx="1"/>
          </p:nvPr>
        </p:nvSpPr>
        <p:spPr>
          <a:xfrm>
            <a:off x="282388" y="1590262"/>
            <a:ext cx="5280213" cy="45259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u="sng"/>
              <a:t>Corpus Callosum</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a:t>Fibers allow communication between left and right hemisphere</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a:t>Each hemisphere appears to specialize in certain functions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2">
                                            <p:txEl>
                                              <p:pRg st="4" end="4"/>
                                            </p:txEl>
                                          </p:spTgt>
                                        </p:tgtEl>
                                        <p:attrNameLst>
                                          <p:attrName>style.visibility</p:attrName>
                                        </p:attrNameLst>
                                      </p:cBhvr>
                                      <p:to>
                                        <p:strVal val="visible"/>
                                      </p:to>
                                    </p:set>
                                  </p:childTnLst>
                                </p:cTn>
                              </p:par>
                            </p:childTnLst>
                          </p:cTn>
                        </p:par>
                        <p:par>
                          <p:cTn id="23" fill="hold">
                            <p:stCondLst>
                              <p:cond delay="1"/>
                            </p:stCondLst>
                            <p:childTnLst>
                              <p:par>
                                <p:cTn id="24" presetID="1" presetClass="entr" presetSubtype="0" fill="hold" nodeType="afterEffect">
                                  <p:stCondLst>
                                    <p:cond delay="0"/>
                                  </p:stCondLst>
                                  <p:childTnLst>
                                    <p:set>
                                      <p:cBhvr>
                                        <p:cTn id="25" dur="1" fill="hold">
                                          <p:stCondLst>
                                            <p:cond delay="0"/>
                                          </p:stCondLst>
                                        </p:cTn>
                                        <p:tgtEl>
                                          <p:spTgt spid="2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8" name="Google Shape;288;p22" descr="figure 02-25-right"/>
          <p:cNvPicPr preferRelativeResize="0"/>
          <p:nvPr/>
        </p:nvPicPr>
        <p:blipFill rotWithShape="1">
          <a:blip r:embed="rId3">
            <a:alphaModFix/>
          </a:blip>
          <a:srcRect/>
          <a:stretch/>
        </p:blipFill>
        <p:spPr>
          <a:xfrm>
            <a:off x="5280715" y="996950"/>
            <a:ext cx="2620963" cy="3048000"/>
          </a:xfrm>
          <a:prstGeom prst="rect">
            <a:avLst/>
          </a:prstGeom>
          <a:noFill/>
          <a:ln>
            <a:noFill/>
          </a:ln>
        </p:spPr>
      </p:pic>
      <p:sp>
        <p:nvSpPr>
          <p:cNvPr id="289" name="Google Shape;289;p22"/>
          <p:cNvSpPr txBox="1">
            <a:spLocks noGrp="1"/>
          </p:cNvSpPr>
          <p:nvPr>
            <p:ph type="title" idx="4294967295"/>
          </p:nvPr>
        </p:nvSpPr>
        <p:spPr>
          <a:xfrm>
            <a:off x="373225" y="1282603"/>
            <a:ext cx="4438650" cy="84455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400" b="1">
                <a:latin typeface="Calibri"/>
                <a:ea typeface="Calibri"/>
                <a:cs typeface="Calibri"/>
                <a:sym typeface="Calibri"/>
              </a:rPr>
              <a:t>Splitting the Brain</a:t>
            </a:r>
            <a:endParaRPr/>
          </a:p>
        </p:txBody>
      </p:sp>
      <p:sp>
        <p:nvSpPr>
          <p:cNvPr id="290" name="Google Shape;290;p22"/>
          <p:cNvSpPr txBox="1">
            <a:spLocks noGrp="1"/>
          </p:cNvSpPr>
          <p:nvPr>
            <p:ph type="body" idx="4294967295"/>
          </p:nvPr>
        </p:nvSpPr>
        <p:spPr>
          <a:xfrm>
            <a:off x="373225" y="2621565"/>
            <a:ext cx="4211786" cy="249627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t>Isolate the hemispheres by cutting the connecting fibers (mainly those of the corpus callosum) between them.</a:t>
            </a:r>
            <a:endParaRPr/>
          </a:p>
        </p:txBody>
      </p:sp>
      <p:pic>
        <p:nvPicPr>
          <p:cNvPr id="291" name="Google Shape;291;p22" descr="2-25"/>
          <p:cNvPicPr preferRelativeResize="0"/>
          <p:nvPr/>
        </p:nvPicPr>
        <p:blipFill rotWithShape="1">
          <a:blip r:embed="rId4">
            <a:alphaModFix/>
          </a:blip>
          <a:srcRect l="13515" t="8559" r="19884" b="10178"/>
          <a:stretch/>
        </p:blipFill>
        <p:spPr>
          <a:xfrm>
            <a:off x="8057805" y="3369181"/>
            <a:ext cx="3349625" cy="2820987"/>
          </a:xfrm>
          <a:prstGeom prst="rect">
            <a:avLst/>
          </a:prstGeom>
          <a:noFill/>
          <a:ln>
            <a:noFill/>
          </a:ln>
        </p:spPr>
      </p:pic>
      <p:sp>
        <p:nvSpPr>
          <p:cNvPr id="292" name="Google Shape;292;p22"/>
          <p:cNvSpPr txBox="1"/>
          <p:nvPr/>
        </p:nvSpPr>
        <p:spPr>
          <a:xfrm>
            <a:off x="8254449" y="1672679"/>
            <a:ext cx="2405268" cy="400110"/>
          </a:xfrm>
          <a:prstGeom prst="rect">
            <a:avLst/>
          </a:prstGeom>
          <a:solidFill>
            <a:schemeClr val="lt1"/>
          </a:solidFill>
          <a:ln>
            <a:noFill/>
          </a:ln>
        </p:spPr>
        <p:txBody>
          <a:bodyPr spcFirstLastPara="1" wrap="square" lIns="91425" tIns="45700" rIns="91425" bIns="45700" anchor="ctr" anchorCtr="0">
            <a:spAutoFit/>
          </a:bodyPr>
          <a:lstStyle/>
          <a:p>
            <a:pPr marL="0" marR="0" lvl="0" indent="0" algn="ctr" rtl="0">
              <a:spcBef>
                <a:spcPts val="0"/>
              </a:spcBef>
              <a:spcAft>
                <a:spcPts val="0"/>
              </a:spcAft>
              <a:buClr>
                <a:schemeClr val="dk1"/>
              </a:buClr>
              <a:buSzPts val="2000"/>
              <a:buFont typeface="Calibri"/>
              <a:buNone/>
            </a:pPr>
            <a:r>
              <a:rPr lang="en-US" sz="2000" b="1" i="0" u="none" strike="noStrike" cap="none">
                <a:solidFill>
                  <a:schemeClr val="dk1"/>
                </a:solidFill>
                <a:latin typeface="Calibri"/>
                <a:ea typeface="Calibri"/>
                <a:cs typeface="Calibri"/>
                <a:sym typeface="Calibri"/>
              </a:rPr>
              <a:t>Corpus Callosum</a:t>
            </a:r>
            <a:endParaRPr/>
          </a:p>
        </p:txBody>
      </p:sp>
      <p:cxnSp>
        <p:nvCxnSpPr>
          <p:cNvPr id="293" name="Google Shape;293;p22"/>
          <p:cNvCxnSpPr/>
          <p:nvPr/>
        </p:nvCxnSpPr>
        <p:spPr>
          <a:xfrm flipH="1">
            <a:off x="6713536" y="2127261"/>
            <a:ext cx="2620963" cy="545235"/>
          </a:xfrm>
          <a:prstGeom prst="straightConnector1">
            <a:avLst/>
          </a:prstGeom>
          <a:noFill/>
          <a:ln w="28575" cap="flat" cmpd="sng">
            <a:solidFill>
              <a:srgbClr val="FFFF00"/>
            </a:solidFill>
            <a:prstDash val="solid"/>
            <a:round/>
            <a:headEnd type="none" w="med" len="med"/>
            <a:tailEnd type="triangle" w="med" len="med"/>
          </a:ln>
        </p:spPr>
      </p:cxnSp>
      <p:cxnSp>
        <p:nvCxnSpPr>
          <p:cNvPr id="294" name="Google Shape;294;p22"/>
          <p:cNvCxnSpPr/>
          <p:nvPr/>
        </p:nvCxnSpPr>
        <p:spPr>
          <a:xfrm rot="60000" flipH="1">
            <a:off x="9310737" y="2127053"/>
            <a:ext cx="6111" cy="2022741"/>
          </a:xfrm>
          <a:prstGeom prst="straightConnector1">
            <a:avLst/>
          </a:prstGeom>
          <a:noFill/>
          <a:ln w="28575" cap="flat" cmpd="sng">
            <a:solidFill>
              <a:srgbClr val="FFFF00"/>
            </a:solidFill>
            <a:prstDash val="solid"/>
            <a:round/>
            <a:headEnd type="none" w="med" len="med"/>
            <a:tailEnd type="triangle" w="med" len="me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9"/>
        <p:cNvGrpSpPr/>
        <p:nvPr/>
      </p:nvGrpSpPr>
      <p:grpSpPr>
        <a:xfrm>
          <a:off x="0" y="0"/>
          <a:ext cx="0" cy="0"/>
          <a:chOff x="0" y="0"/>
          <a:chExt cx="0" cy="0"/>
        </a:xfrm>
      </p:grpSpPr>
      <p:sp>
        <p:nvSpPr>
          <p:cNvPr id="300" name="Google Shape;300;p23"/>
          <p:cNvSpPr/>
          <p:nvPr/>
        </p:nvSpPr>
        <p:spPr>
          <a:xfrm>
            <a:off x="321564" y="320040"/>
            <a:ext cx="11548872" cy="6217920"/>
          </a:xfrm>
          <a:prstGeom prst="rect">
            <a:avLst/>
          </a:prstGeom>
          <a:solidFill>
            <a:schemeClr val="dk1">
              <a:alpha val="784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01" name="Google Shape;301;p23"/>
          <p:cNvSpPr txBox="1">
            <a:spLocks noGrp="1"/>
          </p:cNvSpPr>
          <p:nvPr>
            <p:ph type="title"/>
          </p:nvPr>
        </p:nvSpPr>
        <p:spPr>
          <a:xfrm>
            <a:off x="838200" y="963877"/>
            <a:ext cx="3494362" cy="49302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4400"/>
              <a:buFont typeface="Calibri"/>
              <a:buNone/>
            </a:pPr>
            <a:r>
              <a:rPr lang="en-US" b="1">
                <a:solidFill>
                  <a:schemeClr val="accent1"/>
                </a:solidFill>
                <a:latin typeface="Calibri"/>
                <a:ea typeface="Calibri"/>
                <a:cs typeface="Calibri"/>
                <a:sym typeface="Calibri"/>
              </a:rPr>
              <a:t>Fun with your Hemispheres</a:t>
            </a:r>
            <a:endParaRPr/>
          </a:p>
        </p:txBody>
      </p:sp>
      <p:cxnSp>
        <p:nvCxnSpPr>
          <p:cNvPr id="302" name="Google Shape;302;p23"/>
          <p:cNvCxnSpPr/>
          <p:nvPr/>
        </p:nvCxnSpPr>
        <p:spPr>
          <a:xfrm>
            <a:off x="4654296" y="2057400"/>
            <a:ext cx="0" cy="2743200"/>
          </a:xfrm>
          <a:prstGeom prst="straightConnector1">
            <a:avLst/>
          </a:prstGeom>
          <a:noFill/>
          <a:ln w="19050" cap="flat" cmpd="sng">
            <a:solidFill>
              <a:srgbClr val="262626"/>
            </a:solidFill>
            <a:prstDash val="solid"/>
            <a:miter lim="800000"/>
            <a:headEnd type="none" w="sm" len="sm"/>
            <a:tailEnd type="none" w="sm" len="sm"/>
          </a:ln>
        </p:spPr>
      </p:cxnSp>
      <p:sp>
        <p:nvSpPr>
          <p:cNvPr id="303" name="Google Shape;303;p23"/>
          <p:cNvSpPr txBox="1">
            <a:spLocks noGrp="1"/>
          </p:cNvSpPr>
          <p:nvPr>
            <p:ph type="body" idx="1"/>
          </p:nvPr>
        </p:nvSpPr>
        <p:spPr>
          <a:xfrm>
            <a:off x="4976031" y="963877"/>
            <a:ext cx="6377769" cy="4930246"/>
          </a:xfrm>
          <a:prstGeom prst="rect">
            <a:avLst/>
          </a:prstGeom>
          <a:noFill/>
          <a:ln>
            <a:noFill/>
          </a:ln>
        </p:spPr>
        <p:txBody>
          <a:bodyPr spcFirstLastPara="1" wrap="square" lIns="91425" tIns="45700" rIns="91425" bIns="45700" anchor="ctr" anchorCtr="0">
            <a:normAutofit lnSpcReduction="10000"/>
          </a:bodyPr>
          <a:lstStyle/>
          <a:p>
            <a:pPr marL="0" lvl="0" indent="0" algn="l" rtl="0">
              <a:lnSpc>
                <a:spcPct val="90000"/>
              </a:lnSpc>
              <a:spcBef>
                <a:spcPts val="0"/>
              </a:spcBef>
              <a:spcAft>
                <a:spcPts val="0"/>
              </a:spcAft>
              <a:buClr>
                <a:schemeClr val="dk1"/>
              </a:buClr>
              <a:buSzPts val="2400"/>
              <a:buNone/>
            </a:pPr>
            <a:r>
              <a:rPr lang="en-US" sz="2400"/>
              <a:t>Rotate your dominant hand in one direction while at the same time rotating the opposite foot in the other direction.</a:t>
            </a:r>
            <a:endParaRPr/>
          </a:p>
          <a:p>
            <a:pPr marL="685800" lvl="1" indent="-76200" algn="l" rtl="0">
              <a:lnSpc>
                <a:spcPct val="90000"/>
              </a:lnSpc>
              <a:spcBef>
                <a:spcPts val="500"/>
              </a:spcBef>
              <a:spcAft>
                <a:spcPts val="0"/>
              </a:spcAft>
              <a:buClr>
                <a:schemeClr val="dk1"/>
              </a:buClr>
              <a:buSzPts val="2400"/>
              <a:buNone/>
            </a:pPr>
            <a:endParaRPr/>
          </a:p>
          <a:p>
            <a:pPr marL="685800" lvl="1" indent="-228600" algn="l" rtl="0">
              <a:lnSpc>
                <a:spcPct val="90000"/>
              </a:lnSpc>
              <a:spcBef>
                <a:spcPts val="500"/>
              </a:spcBef>
              <a:spcAft>
                <a:spcPts val="0"/>
              </a:spcAft>
              <a:buClr>
                <a:schemeClr val="dk1"/>
              </a:buClr>
              <a:buSzPts val="2400"/>
              <a:buChar char="•"/>
            </a:pPr>
            <a:r>
              <a:rPr lang="en-US"/>
              <a:t>No problem since controlled by different hemispheres</a:t>
            </a:r>
            <a:endParaRPr/>
          </a:p>
          <a:p>
            <a:pPr marL="228600" lvl="0" indent="-7620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r>
              <a:rPr lang="en-US" sz="2400"/>
              <a:t>Now, rotate your dominant hand in one direction while at the same time rotating the foot on the same side in the other direction.</a:t>
            </a:r>
            <a:endParaRPr/>
          </a:p>
          <a:p>
            <a:pPr marL="0" lvl="0" indent="0" algn="l" rtl="0">
              <a:lnSpc>
                <a:spcPct val="90000"/>
              </a:lnSpc>
              <a:spcBef>
                <a:spcPts val="1000"/>
              </a:spcBef>
              <a:spcAft>
                <a:spcPts val="0"/>
              </a:spcAft>
              <a:buClr>
                <a:schemeClr val="dk1"/>
              </a:buClr>
              <a:buSzPts val="2400"/>
              <a:buNone/>
            </a:pPr>
            <a:endParaRPr sz="2400"/>
          </a:p>
          <a:p>
            <a:pPr marL="685800" lvl="1" indent="-228600" algn="l" rtl="0">
              <a:lnSpc>
                <a:spcPct val="90000"/>
              </a:lnSpc>
              <a:spcBef>
                <a:spcPts val="500"/>
              </a:spcBef>
              <a:spcAft>
                <a:spcPts val="0"/>
              </a:spcAft>
              <a:buClr>
                <a:schemeClr val="dk1"/>
              </a:buClr>
              <a:buSzPts val="2400"/>
              <a:buChar char="•"/>
            </a:pPr>
            <a:r>
              <a:rPr lang="en-US"/>
              <a:t>This is hard as one hemisphere is doing all the work.</a:t>
            </a:r>
            <a:endParaRPr/>
          </a:p>
        </p:txBody>
      </p:sp>
      <p:sp>
        <p:nvSpPr>
          <p:cNvPr id="304" name="Google Shape;304;p23"/>
          <p:cNvSpPr txBox="1">
            <a:spLocks noGrp="1"/>
          </p:cNvSpPr>
          <p:nvPr>
            <p:ph type="sldNum" idx="12"/>
          </p:nvPr>
        </p:nvSpPr>
        <p:spPr>
          <a:xfrm>
            <a:off x="10571516" y="6033479"/>
            <a:ext cx="782283" cy="365125"/>
          </a:xfrm>
          <a:prstGeom prst="rect">
            <a:avLst/>
          </a:prstGeom>
          <a:noFill/>
          <a:ln>
            <a:noFill/>
          </a:ln>
        </p:spPr>
        <p:txBody>
          <a:bodyPr spcFirstLastPara="1" wrap="square" lIns="91425" tIns="45700" rIns="91425" bIns="45700" anchor="ctr" anchorCtr="0">
            <a:normAutofit/>
          </a:bodyPr>
          <a:lstStyle/>
          <a:p>
            <a:pPr marL="0" marR="0" lvl="0" indent="0" algn="r" rtl="0">
              <a:spcBef>
                <a:spcPts val="0"/>
              </a:spcBef>
              <a:spcAft>
                <a:spcPts val="0"/>
              </a:spcAft>
              <a:buClr>
                <a:schemeClr val="dk1"/>
              </a:buClr>
              <a:buSzPts val="1050"/>
              <a:buFont typeface="Arial"/>
              <a:buNone/>
            </a:pPr>
            <a:fld id="{00000000-1234-1234-1234-123412341234}" type="slidenum">
              <a:rPr lang="en-US" sz="1050" b="0" i="0" u="none" strike="noStrike" cap="none">
                <a:solidFill>
                  <a:schemeClr val="dk1"/>
                </a:solidFill>
                <a:latin typeface="Arial"/>
                <a:ea typeface="Arial"/>
                <a:cs typeface="Arial"/>
                <a:sym typeface="Arial"/>
              </a:rPr>
              <a:t>23</a:t>
            </a:fld>
            <a:endParaRPr sz="1050" b="0" i="0" u="none" strike="noStrike" cap="non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pic>
        <p:nvPicPr>
          <p:cNvPr id="309" name="Google Shape;309;p24"/>
          <p:cNvPicPr preferRelativeResize="0"/>
          <p:nvPr/>
        </p:nvPicPr>
        <p:blipFill rotWithShape="1">
          <a:blip r:embed="rId3">
            <a:alphaModFix/>
          </a:blip>
          <a:srcRect/>
          <a:stretch/>
        </p:blipFill>
        <p:spPr>
          <a:xfrm>
            <a:off x="1524001" y="1809749"/>
            <a:ext cx="9273988" cy="4272803"/>
          </a:xfrm>
          <a:prstGeom prst="rect">
            <a:avLst/>
          </a:prstGeom>
          <a:noFill/>
          <a:ln>
            <a:noFill/>
          </a:ln>
        </p:spPr>
      </p:pic>
      <p:sp>
        <p:nvSpPr>
          <p:cNvPr id="310" name="Google Shape;310;p24"/>
          <p:cNvSpPr txBox="1"/>
          <p:nvPr/>
        </p:nvSpPr>
        <p:spPr>
          <a:xfrm>
            <a:off x="1524000" y="555638"/>
            <a:ext cx="9144000" cy="98180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i="0" u="none" strike="noStrike" cap="none">
                <a:solidFill>
                  <a:srgbClr val="323F4F"/>
                </a:solidFill>
                <a:latin typeface="Calibri"/>
                <a:ea typeface="Calibri"/>
                <a:cs typeface="Calibri"/>
                <a:sym typeface="Calibri"/>
              </a:rPr>
              <a:t>Splitting the Brain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5"/>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dk1"/>
              </a:buClr>
              <a:buSzPts val="1400"/>
              <a:buFont typeface="Arial"/>
              <a:buNone/>
            </a:pPr>
            <a:fld id="{00000000-1234-1234-1234-123412341234}" type="slidenum">
              <a:rPr lang="en-US" sz="1400" b="0" i="0" u="none" strike="noStrike" cap="none">
                <a:solidFill>
                  <a:schemeClr val="dk1"/>
                </a:solidFill>
                <a:latin typeface="Arial"/>
                <a:ea typeface="Arial"/>
                <a:cs typeface="Arial"/>
                <a:sym typeface="Arial"/>
              </a:rPr>
              <a:t>25</a:t>
            </a:fld>
            <a:endParaRPr sz="1400" b="0" i="0" u="none" strike="noStrike" cap="none">
              <a:solidFill>
                <a:schemeClr val="dk1"/>
              </a:solidFill>
              <a:latin typeface="Arial"/>
              <a:ea typeface="Arial"/>
              <a:cs typeface="Arial"/>
              <a:sym typeface="Arial"/>
            </a:endParaRPr>
          </a:p>
        </p:txBody>
      </p:sp>
      <p:sp>
        <p:nvSpPr>
          <p:cNvPr id="317" name="Google Shape;317;p25"/>
          <p:cNvSpPr txBox="1">
            <a:spLocks noGrp="1"/>
          </p:cNvSpPr>
          <p:nvPr>
            <p:ph type="title"/>
          </p:nvPr>
        </p:nvSpPr>
        <p:spPr>
          <a:xfrm>
            <a:off x="1324535" y="506506"/>
            <a:ext cx="4863353"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latin typeface="Calibri"/>
                <a:ea typeface="Calibri"/>
                <a:cs typeface="Calibri"/>
                <a:sym typeface="Calibri"/>
              </a:rPr>
              <a:t>Split Brain Patients</a:t>
            </a:r>
            <a:endParaRPr/>
          </a:p>
        </p:txBody>
      </p:sp>
      <p:sp>
        <p:nvSpPr>
          <p:cNvPr id="318" name="Google Shape;318;p25"/>
          <p:cNvSpPr txBox="1">
            <a:spLocks noGrp="1"/>
          </p:cNvSpPr>
          <p:nvPr>
            <p:ph type="body" idx="1"/>
          </p:nvPr>
        </p:nvSpPr>
        <p:spPr>
          <a:xfrm>
            <a:off x="972668" y="2309163"/>
            <a:ext cx="5871883" cy="195803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t>With the corpus callosum severed, an apple presented in the right visual field can be named.  Pencil in the left visual field cannot.</a:t>
            </a:r>
            <a:endParaRPr/>
          </a:p>
        </p:txBody>
      </p:sp>
      <p:pic>
        <p:nvPicPr>
          <p:cNvPr id="319" name="Google Shape;319;p25" descr="figure-04-17"/>
          <p:cNvPicPr preferRelativeResize="0">
            <a:picLocks noGrp="1"/>
          </p:cNvPicPr>
          <p:nvPr>
            <p:ph type="body" idx="2"/>
          </p:nvPr>
        </p:nvPicPr>
        <p:blipFill rotWithShape="1">
          <a:blip r:embed="rId3">
            <a:alphaModFix/>
          </a:blip>
          <a:srcRect/>
          <a:stretch/>
        </p:blipFill>
        <p:spPr>
          <a:xfrm>
            <a:off x="7086601" y="1295400"/>
            <a:ext cx="3228975" cy="5562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4"/>
        <p:cNvGrpSpPr/>
        <p:nvPr/>
      </p:nvGrpSpPr>
      <p:grpSpPr>
        <a:xfrm>
          <a:off x="0" y="0"/>
          <a:ext cx="0" cy="0"/>
          <a:chOff x="0" y="0"/>
          <a:chExt cx="0" cy="0"/>
        </a:xfrm>
      </p:grpSpPr>
      <p:sp>
        <p:nvSpPr>
          <p:cNvPr id="325" name="Google Shape;325;p26"/>
          <p:cNvSpPr/>
          <p:nvPr/>
        </p:nvSpPr>
        <p:spPr>
          <a:xfrm>
            <a:off x="0" y="0"/>
            <a:ext cx="12192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6" name="Google Shape;326;p26"/>
          <p:cNvSpPr/>
          <p:nvPr/>
        </p:nvSpPr>
        <p:spPr>
          <a:xfrm>
            <a:off x="0" y="0"/>
            <a:ext cx="2013557" cy="6858000"/>
          </a:xfrm>
          <a:prstGeom prst="rect">
            <a:avLst/>
          </a:prstGeom>
          <a:solidFill>
            <a:srgbClr val="59686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7" name="Google Shape;327;p26"/>
          <p:cNvSpPr>
            <a:spLocks noGrp="1"/>
          </p:cNvSpPr>
          <p:nvPr>
            <p:ph type="title"/>
          </p:nvPr>
        </p:nvSpPr>
        <p:spPr>
          <a:xfrm>
            <a:off x="298173" y="2074363"/>
            <a:ext cx="3301155" cy="2709275"/>
          </a:xfrm>
          <a:prstGeom prst="ellipse">
            <a:avLst/>
          </a:prstGeom>
          <a:solidFill>
            <a:srgbClr val="262626"/>
          </a:solidFill>
          <a:ln w="174625" cap="flat" cmpd="thinThick">
            <a:solidFill>
              <a:srgbClr val="262626"/>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libri"/>
              <a:buNone/>
            </a:pPr>
            <a:r>
              <a:rPr lang="en-US" sz="2800" b="1">
                <a:solidFill>
                  <a:srgbClr val="FFFFFF"/>
                </a:solidFill>
                <a:latin typeface="Calibri"/>
                <a:ea typeface="Calibri"/>
                <a:cs typeface="Calibri"/>
                <a:sym typeface="Calibri"/>
              </a:rPr>
              <a:t>Divided Consciousness</a:t>
            </a:r>
            <a:endParaRPr/>
          </a:p>
        </p:txBody>
      </p:sp>
      <p:pic>
        <p:nvPicPr>
          <p:cNvPr id="328" name="Google Shape;328;p26" descr="figure-04-18"/>
          <p:cNvPicPr preferRelativeResize="0">
            <a:picLocks noGrp="1"/>
          </p:cNvPicPr>
          <p:nvPr>
            <p:ph type="body" idx="1"/>
          </p:nvPr>
        </p:nvPicPr>
        <p:blipFill rotWithShape="1">
          <a:blip r:embed="rId3">
            <a:alphaModFix/>
          </a:blip>
          <a:srcRect/>
          <a:stretch/>
        </p:blipFill>
        <p:spPr>
          <a:xfrm>
            <a:off x="4155141" y="1533113"/>
            <a:ext cx="7188199" cy="37917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latin typeface="Calibri"/>
                <a:ea typeface="Calibri"/>
                <a:cs typeface="Calibri"/>
                <a:sym typeface="Calibri"/>
              </a:rPr>
              <a:t>Interpreter Phenomenon</a:t>
            </a:r>
            <a:endParaRPr/>
          </a:p>
        </p:txBody>
      </p:sp>
      <p:sp>
        <p:nvSpPr>
          <p:cNvPr id="334" name="Google Shape;334;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20000"/>
              </a:lnSpc>
              <a:spcBef>
                <a:spcPts val="0"/>
              </a:spcBef>
              <a:spcAft>
                <a:spcPts val="0"/>
              </a:spcAft>
              <a:buClr>
                <a:schemeClr val="dk1"/>
              </a:buClr>
              <a:buSzPct val="100000"/>
              <a:buNone/>
            </a:pPr>
            <a:r>
              <a:rPr lang="en-US"/>
              <a:t>	</a:t>
            </a:r>
            <a:r>
              <a:rPr lang="en-US" sz="3400"/>
              <a:t>One of the most fascinating insights from the split-brain studies was the way the left hemisphere made up stories to explain what the right hemisphere was up to – what Gazzaniga dubbed the “interpreter phenomenon”.  For example, in one study, a patient completing a picture-matching task used their left hand (controlled by the right hemisphere) to match up a shovel with an image of a snow storm (shown only to the right hemisphere). The patient was then asked why he’d done this. But his left hemisphere (the source of speech) didn’t admit to not knowing. Instead, it confabulated, saying that he’d reached for the shovel to clear out the chicken coop (the picture shown to the left hemisphere was of a bird’s foot).</a:t>
            </a:r>
            <a:endParaRPr/>
          </a:p>
          <a:p>
            <a:pPr marL="0" lvl="0" indent="0" algn="l" rtl="0">
              <a:lnSpc>
                <a:spcPct val="120000"/>
              </a:lnSpc>
              <a:spcBef>
                <a:spcPts val="1000"/>
              </a:spcBef>
              <a:spcAft>
                <a:spcPts val="0"/>
              </a:spcAft>
              <a:buClr>
                <a:schemeClr val="dk1"/>
              </a:buClr>
              <a:buSzPct val="100000"/>
              <a:buNone/>
            </a:pPr>
            <a:r>
              <a:rPr lang="en-US" sz="3400"/>
              <a:t>	Writing an overview of the split-brain research in a 2002 article for Scientific American (</a:t>
            </a:r>
            <a:r>
              <a:rPr lang="en-US" sz="3400" u="sng">
                <a:solidFill>
                  <a:schemeClr val="hlink"/>
                </a:solidFill>
                <a:hlinkClick r:id="rId3"/>
              </a:rPr>
              <a:t>pdf</a:t>
            </a:r>
            <a:r>
              <a:rPr lang="en-US" sz="3400"/>
              <a:t>), Gazzaniga concluded, based on the interpreter phenomenon and other findings, that the left hemisphere is “inventive and interpreting”, whilst the right brain is “truthful and literal.”</a:t>
            </a:r>
            <a:endParaRPr/>
          </a:p>
          <a:p>
            <a:pPr marL="228600" lvl="0" indent="-117475" algn="l" rtl="0">
              <a:lnSpc>
                <a:spcPct val="90000"/>
              </a:lnSpc>
              <a:spcBef>
                <a:spcPts val="1000"/>
              </a:spcBef>
              <a:spcAft>
                <a:spcPts val="0"/>
              </a:spcAft>
              <a:buClr>
                <a:schemeClr val="dk1"/>
              </a:buClr>
              <a:buSzPct val="100000"/>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9"/>
        <p:cNvGrpSpPr/>
        <p:nvPr/>
      </p:nvGrpSpPr>
      <p:grpSpPr>
        <a:xfrm>
          <a:off x="0" y="0"/>
          <a:ext cx="0" cy="0"/>
          <a:chOff x="0" y="0"/>
          <a:chExt cx="0" cy="0"/>
        </a:xfrm>
      </p:grpSpPr>
      <p:sp>
        <p:nvSpPr>
          <p:cNvPr id="340" name="Google Shape;340;p28"/>
          <p:cNvSpPr txBox="1">
            <a:spLocks noGrp="1"/>
          </p:cNvSpPr>
          <p:nvPr>
            <p:ph type="title"/>
          </p:nvPr>
        </p:nvSpPr>
        <p:spPr>
          <a:xfrm>
            <a:off x="648929" y="629266"/>
            <a:ext cx="4424997" cy="167660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4400" b="1">
                <a:latin typeface="Calibri"/>
                <a:ea typeface="Calibri"/>
                <a:cs typeface="Calibri"/>
                <a:sym typeface="Calibri"/>
              </a:rPr>
              <a:t>The Spinal Cord</a:t>
            </a:r>
            <a:endParaRPr/>
          </a:p>
        </p:txBody>
      </p:sp>
      <p:sp>
        <p:nvSpPr>
          <p:cNvPr id="341" name="Google Shape;341;p28"/>
          <p:cNvSpPr txBox="1">
            <a:spLocks noGrp="1"/>
          </p:cNvSpPr>
          <p:nvPr>
            <p:ph type="body" idx="2"/>
          </p:nvPr>
        </p:nvSpPr>
        <p:spPr>
          <a:xfrm>
            <a:off x="779930" y="2362201"/>
            <a:ext cx="4814242" cy="398307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sz="2400"/>
              <a:t>Cable of nerves that connects brain to rest of the body</a:t>
            </a:r>
            <a:endParaRPr/>
          </a:p>
          <a:p>
            <a:pPr marL="0" lvl="0" indent="152400" algn="ctr" rtl="0">
              <a:lnSpc>
                <a:spcPct val="90000"/>
              </a:lnSpc>
              <a:spcBef>
                <a:spcPts val="1000"/>
              </a:spcBef>
              <a:spcAft>
                <a:spcPts val="0"/>
              </a:spcAft>
              <a:buClr>
                <a:schemeClr val="dk1"/>
              </a:buClr>
              <a:buSzPts val="2400"/>
              <a:buFont typeface="Arial"/>
              <a:buNone/>
            </a:pPr>
            <a:endParaRPr sz="2400"/>
          </a:p>
          <a:p>
            <a:pPr marL="0" lvl="0" indent="0" algn="ctr" rtl="0">
              <a:lnSpc>
                <a:spcPct val="90000"/>
              </a:lnSpc>
              <a:spcBef>
                <a:spcPts val="1000"/>
              </a:spcBef>
              <a:spcAft>
                <a:spcPts val="0"/>
              </a:spcAft>
              <a:buClr>
                <a:schemeClr val="dk1"/>
              </a:buClr>
              <a:buSzPts val="2400"/>
              <a:buNone/>
            </a:pPr>
            <a:r>
              <a:rPr lang="en-US" sz="2400"/>
              <a:t>Carries motor and sensory impulses.</a:t>
            </a:r>
            <a:endParaRPr/>
          </a:p>
        </p:txBody>
      </p:sp>
      <p:pic>
        <p:nvPicPr>
          <p:cNvPr id="342" name="Google Shape;342;p28" descr="A picture containing text&#10;&#10;Description generated with high confidence"/>
          <p:cNvPicPr preferRelativeResize="0">
            <a:picLocks noGrp="1"/>
          </p:cNvPicPr>
          <p:nvPr>
            <p:ph type="body" idx="1"/>
          </p:nvPr>
        </p:nvPicPr>
        <p:blipFill rotWithShape="1">
          <a:blip r:embed="rId3">
            <a:alphaModFix/>
          </a:blip>
          <a:srcRect r="8034"/>
          <a:stretch/>
        </p:blipFill>
        <p:spPr>
          <a:xfrm>
            <a:off x="7176247" y="10"/>
            <a:ext cx="5015753" cy="685799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29"/>
          <p:cNvSpPr txBox="1">
            <a:spLocks noGrp="1"/>
          </p:cNvSpPr>
          <p:nvPr>
            <p:ph type="title"/>
          </p:nvPr>
        </p:nvSpPr>
        <p:spPr>
          <a:xfrm>
            <a:off x="2131943" y="284162"/>
            <a:ext cx="69342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latin typeface="Calibri"/>
                <a:ea typeface="Calibri"/>
                <a:cs typeface="Calibri"/>
                <a:sym typeface="Calibri"/>
              </a:rPr>
              <a:t>The Spinal Cord</a:t>
            </a:r>
            <a:endParaRPr/>
          </a:p>
        </p:txBody>
      </p:sp>
      <p:sp>
        <p:nvSpPr>
          <p:cNvPr id="349" name="Google Shape;349;p29"/>
          <p:cNvSpPr txBox="1">
            <a:spLocks noGrp="1"/>
          </p:cNvSpPr>
          <p:nvPr>
            <p:ph type="body" idx="1"/>
          </p:nvPr>
        </p:nvSpPr>
        <p:spPr>
          <a:xfrm>
            <a:off x="1560176" y="1620329"/>
            <a:ext cx="9071647" cy="1143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a:t>Controls some </a:t>
            </a:r>
            <a:r>
              <a:rPr lang="en-US" b="1"/>
              <a:t>reflex</a:t>
            </a:r>
            <a:r>
              <a:rPr lang="en-US"/>
              <a:t> movements… without using the brain.</a:t>
            </a:r>
            <a:endParaRPr/>
          </a:p>
        </p:txBody>
      </p:sp>
      <p:pic>
        <p:nvPicPr>
          <p:cNvPr id="350" name="Google Shape;350;p29" descr="Fig02-14"/>
          <p:cNvPicPr preferRelativeResize="0">
            <a:picLocks noGrp="1"/>
          </p:cNvPicPr>
          <p:nvPr>
            <p:ph type="body" idx="4294967295"/>
          </p:nvPr>
        </p:nvPicPr>
        <p:blipFill rotWithShape="1">
          <a:blip r:embed="rId3">
            <a:alphaModFix/>
          </a:blip>
          <a:srcRect/>
          <a:stretch/>
        </p:blipFill>
        <p:spPr>
          <a:xfrm>
            <a:off x="2191578" y="3018042"/>
            <a:ext cx="7562850" cy="291623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9">
                                            <p:txEl>
                                              <p:pRg st="0" end="0"/>
                                            </p:txEl>
                                          </p:spTgt>
                                        </p:tgtEl>
                                        <p:attrNameLst>
                                          <p:attrName>style.visibility</p:attrName>
                                        </p:attrNameLst>
                                      </p:cBhvr>
                                      <p:to>
                                        <p:strVal val="visible"/>
                                      </p:to>
                                    </p:set>
                                  </p:childTnLst>
                                </p:cTn>
                              </p:par>
                            </p:childTnLst>
                          </p:cTn>
                        </p:par>
                        <p:par>
                          <p:cTn id="7" fill="hold">
                            <p:stCondLst>
                              <p:cond delay="1"/>
                            </p:stCondLst>
                            <p:childTnLst>
                              <p:par>
                                <p:cTn id="8" presetID="1" presetClass="entr" presetSubtype="0" fill="hold" nodeType="afterEffect">
                                  <p:stCondLst>
                                    <p:cond delay="0"/>
                                  </p:stCondLst>
                                  <p:childTnLst>
                                    <p:set>
                                      <p:cBhvr>
                                        <p:cTn id="9" dur="1" fill="hold">
                                          <p:stCondLst>
                                            <p:cond delay="0"/>
                                          </p:stCondLst>
                                        </p:cTn>
                                        <p:tgtEl>
                                          <p:spTgt spid="3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3D393-B990-429B-B0E5-190496567BE5}"/>
              </a:ext>
            </a:extLst>
          </p:cNvPr>
          <p:cNvSpPr>
            <a:spLocks noGrp="1"/>
          </p:cNvSpPr>
          <p:nvPr>
            <p:ph type="title"/>
          </p:nvPr>
        </p:nvSpPr>
        <p:spPr/>
        <p:txBody>
          <a:bodyPr/>
          <a:lstStyle/>
          <a:p>
            <a:r>
              <a:rPr lang="en-US" dirty="0"/>
              <a:t>Aim: What is the relationship between our brain and our behavior?</a:t>
            </a:r>
          </a:p>
        </p:txBody>
      </p:sp>
      <p:sp>
        <p:nvSpPr>
          <p:cNvPr id="3" name="Text Placeholder 2">
            <a:extLst>
              <a:ext uri="{FF2B5EF4-FFF2-40B4-BE49-F238E27FC236}">
                <a16:creationId xmlns:a16="http://schemas.microsoft.com/office/drawing/2014/main" id="{1834C058-EAD1-4C46-BD0C-CFEFAA05B9A9}"/>
              </a:ext>
            </a:extLst>
          </p:cNvPr>
          <p:cNvSpPr>
            <a:spLocks noGrp="1"/>
          </p:cNvSpPr>
          <p:nvPr>
            <p:ph type="body" idx="1"/>
          </p:nvPr>
        </p:nvSpPr>
        <p:spPr>
          <a:xfrm>
            <a:off x="20231" y="1690688"/>
            <a:ext cx="5181600" cy="4351338"/>
          </a:xfrm>
        </p:spPr>
        <p:txBody>
          <a:bodyPr/>
          <a:lstStyle/>
          <a:p>
            <a:r>
              <a:rPr lang="en-US" dirty="0"/>
              <a:t>Do Now: </a:t>
            </a:r>
          </a:p>
          <a:p>
            <a:r>
              <a:rPr lang="en-US" dirty="0"/>
              <a:t>In 1848 Phineas Gage was in an accident where a 43 inch long and 1.25 inch in diameter rod shot through the left side of his frontal lobe. </a:t>
            </a:r>
          </a:p>
          <a:p>
            <a:r>
              <a:rPr lang="en-US" b="1" dirty="0"/>
              <a:t>Would this accident cause a change in his behavior?</a:t>
            </a:r>
          </a:p>
          <a:p>
            <a:r>
              <a:rPr lang="en-US" u="sng" dirty="0"/>
              <a:t>Claim Evidence and Reasoning</a:t>
            </a:r>
            <a:r>
              <a:rPr lang="en-US" dirty="0"/>
              <a:t>. </a:t>
            </a:r>
          </a:p>
        </p:txBody>
      </p:sp>
      <p:sp>
        <p:nvSpPr>
          <p:cNvPr id="4" name="Text Placeholder 3">
            <a:extLst>
              <a:ext uri="{FF2B5EF4-FFF2-40B4-BE49-F238E27FC236}">
                <a16:creationId xmlns:a16="http://schemas.microsoft.com/office/drawing/2014/main" id="{F9EEC9CE-67DA-4563-82F2-ADD8CCFF8CE5}"/>
              </a:ext>
            </a:extLst>
          </p:cNvPr>
          <p:cNvSpPr>
            <a:spLocks noGrp="1"/>
          </p:cNvSpPr>
          <p:nvPr>
            <p:ph type="body" idx="2"/>
          </p:nvPr>
        </p:nvSpPr>
        <p:spPr/>
        <p:txBody>
          <a:bodyPr/>
          <a:lstStyle/>
          <a:p>
            <a:endParaRPr lang="en-US" dirty="0"/>
          </a:p>
        </p:txBody>
      </p:sp>
      <p:pic>
        <p:nvPicPr>
          <p:cNvPr id="5" name="Content Placeholder 17">
            <a:extLst>
              <a:ext uri="{FF2B5EF4-FFF2-40B4-BE49-F238E27FC236}">
                <a16:creationId xmlns:a16="http://schemas.microsoft.com/office/drawing/2014/main" id="{07BCEDAA-E46F-4DDE-85F9-540310D7F7AE}"/>
              </a:ext>
            </a:extLst>
          </p:cNvPr>
          <p:cNvPicPr>
            <a:picLocks noGrp="1" noChangeAspect="1"/>
          </p:cNvPicPr>
          <p:nvPr>
            <p:ph idx="1"/>
          </p:nvPr>
        </p:nvPicPr>
        <p:blipFill>
          <a:blip r:embed="rId2"/>
          <a:stretch>
            <a:fillRect/>
          </a:stretch>
        </p:blipFill>
        <p:spPr>
          <a:xfrm>
            <a:off x="5187835" y="1690688"/>
            <a:ext cx="7004165" cy="4351338"/>
          </a:xfrm>
        </p:spPr>
      </p:pic>
    </p:spTree>
    <p:extLst>
      <p:ext uri="{BB962C8B-B14F-4D97-AF65-F5344CB8AC3E}">
        <p14:creationId xmlns:p14="http://schemas.microsoft.com/office/powerpoint/2010/main" val="369939314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937</Words>
  <Application>Microsoft Office PowerPoint</Application>
  <PresentationFormat>Widescreen</PresentationFormat>
  <Paragraphs>150</Paragraphs>
  <Slides>30</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Times New Roman</vt:lpstr>
      <vt:lpstr>Office Theme</vt:lpstr>
      <vt:lpstr>PowerPoint Presentation</vt:lpstr>
      <vt:lpstr>Brain Stem (Automatic Functions)</vt:lpstr>
      <vt:lpstr>The Brain Stem (Automatic Functions) </vt:lpstr>
      <vt:lpstr>Brain Stem</vt:lpstr>
      <vt:lpstr>PowerPoint Presentation</vt:lpstr>
      <vt:lpstr>Cerebellum</vt:lpstr>
      <vt:lpstr>The Limbic System</vt:lpstr>
      <vt:lpstr>Amygdala</vt:lpstr>
      <vt:lpstr>Hypothalamus</vt:lpstr>
      <vt:lpstr>Reward Center</vt:lpstr>
      <vt:lpstr>Cerebral Cortex</vt:lpstr>
      <vt:lpstr>Cerebral Cortex</vt:lpstr>
      <vt:lpstr>Cortex Functions</vt:lpstr>
      <vt:lpstr>Visual Cortex</vt:lpstr>
      <vt:lpstr>PowerPoint Presentation</vt:lpstr>
      <vt:lpstr>Association Areas</vt:lpstr>
      <vt:lpstr>Language</vt:lpstr>
      <vt:lpstr>Specialization &amp; Integration</vt:lpstr>
      <vt:lpstr>Brain Hemispheres</vt:lpstr>
      <vt:lpstr>The Wagner Preference Inventory</vt:lpstr>
      <vt:lpstr>Hemispheric Specialization</vt:lpstr>
      <vt:lpstr>Splitting the Brain</vt:lpstr>
      <vt:lpstr>Fun with your Hemispheres</vt:lpstr>
      <vt:lpstr>PowerPoint Presentation</vt:lpstr>
      <vt:lpstr>Split Brain Patients</vt:lpstr>
      <vt:lpstr>Divided Consciousness</vt:lpstr>
      <vt:lpstr>Interpreter Phenomenon</vt:lpstr>
      <vt:lpstr>The Spinal Cord</vt:lpstr>
      <vt:lpstr>The Spinal Cord</vt:lpstr>
      <vt:lpstr>Aim: What is the relationship between our brain and our behavior?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F</dc:creator>
  <cp:lastModifiedBy>M F</cp:lastModifiedBy>
  <cp:revision>1</cp:revision>
  <dcterms:created xsi:type="dcterms:W3CDTF">2018-11-01T00:07:48Z</dcterms:created>
  <dcterms:modified xsi:type="dcterms:W3CDTF">2021-10-22T17:58:14Z</dcterms:modified>
</cp:coreProperties>
</file>