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35" r:id="rId2"/>
    <p:sldId id="323" r:id="rId3"/>
    <p:sldId id="330" r:id="rId4"/>
    <p:sldId id="321" r:id="rId5"/>
    <p:sldId id="329" r:id="rId6"/>
    <p:sldId id="336" r:id="rId7"/>
    <p:sldId id="341" r:id="rId8"/>
    <p:sldId id="295" r:id="rId9"/>
    <p:sldId id="342" r:id="rId10"/>
    <p:sldId id="325" r:id="rId11"/>
    <p:sldId id="331" r:id="rId12"/>
    <p:sldId id="332" r:id="rId13"/>
    <p:sldId id="343" r:id="rId14"/>
    <p:sldId id="340" r:id="rId15"/>
    <p:sldId id="333" r:id="rId16"/>
    <p:sldId id="296" r:id="rId17"/>
    <p:sldId id="334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203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7BC62E-1AA8-4440-A343-7EAFF9A76BB5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6EEECB8-2921-4BF5-A866-4C078E8F6E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BB2E9F1-FDB3-4AC6-989A-20CD13CE883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5790DCF-61A8-4E5C-948A-4582F59A9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790DCF-61A8-4E5C-948A-4582F59A990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99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B8A09-47EE-47E4-BA03-9B685D510E94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BEB80-C21F-404E-A442-C3E8FBEE5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3B777-A1BF-49AA-B8EE-30CF7E4E339F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C7B7-EEA7-430D-A541-5904DDE5A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226C2-4188-4030-B729-C209E78B1DFB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16DA5-0C14-4863-A228-0B2B49FB1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97C97-6339-4725-A931-8F6CB9678304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8FFBC-C874-4CEA-9EE3-6C497844F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B6C2F-A51B-4260-B055-1845C28E3A5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3E990-91C6-46B0-9EA7-ED0EF4B12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F1F3-7D5A-4698-A191-34471A99F455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58BA0-A96C-4FBD-91EB-AC4FEF173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2D206-8476-436F-AA13-6D407102AF47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05AB5-5DAE-4AE9-A758-8DAD93804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81A1-4614-4636-8723-FB55FE14E992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D709-6F69-4C82-875C-E972C6810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3B82B-A208-46DF-837F-4B04E23FC989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887F9-DD11-46DB-9FC1-7A40C69B1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C6DE7-98CB-4195-AE67-4DC73C3B2164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47348-7CDB-441C-A23F-9C849B44E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B5AE2-28EE-453D-8EBF-B86B42641B36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A2D21-8080-4198-9B02-8F8B5541A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999C0CB-0644-411B-85E4-2867CF346C0E}" type="datetimeFigureOut">
              <a:rPr lang="en-US"/>
              <a:pPr>
                <a:defRPr/>
              </a:pPr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D07E29-F01A-4F7A-BC50-9731E4A9E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1"/>
            <a:ext cx="8229600" cy="1358900"/>
          </a:xfrm>
        </p:spPr>
        <p:txBody>
          <a:bodyPr/>
          <a:lstStyle/>
          <a:p>
            <a:r>
              <a:rPr lang="en-US" b="1" dirty="0"/>
              <a:t>Quantum Fluctuations</a:t>
            </a:r>
            <a:br>
              <a:rPr lang="en-US" b="1" dirty="0"/>
            </a:br>
            <a:r>
              <a:rPr lang="en-US" b="1" dirty="0"/>
              <a:t>(Something from Nothing)</a:t>
            </a:r>
          </a:p>
        </p:txBody>
      </p:sp>
      <p:pic>
        <p:nvPicPr>
          <p:cNvPr id="4" name="Content Placeholder 3" descr="QuantumFluctuations.gif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457200" y="1790700"/>
            <a:ext cx="8301038" cy="470058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3874823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chemeClr val="accent1"/>
                </a:solidFill>
              </a:rPr>
              <a:t>Early Structure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5035739" cy="4930246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800" dirty="0"/>
              <a:t>Slight density differences get larger as the universe expands.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After 1.2 billion years, galaxy regions were twice as dense as empty regions.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Most galaxies formed by this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Galaxy Evolution</a:t>
            </a:r>
          </a:p>
        </p:txBody>
      </p:sp>
      <p:pic>
        <p:nvPicPr>
          <p:cNvPr id="4" name="Content Placeholder 3" descr="GalaxEvC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8793" r="-28793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3760523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chemeClr val="accent1"/>
                </a:solidFill>
              </a:rPr>
              <a:t>Structure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800" dirty="0"/>
              <a:t>Cosmic Microwave Background radiation shows small temperature differences from Big Bang.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2.72</a:t>
            </a:r>
            <a:r>
              <a:rPr lang="en-US" sz="2800" u="sng" dirty="0"/>
              <a:t>49</a:t>
            </a:r>
            <a:r>
              <a:rPr lang="en-US" sz="2800" dirty="0"/>
              <a:t>° K  --  2.72</a:t>
            </a:r>
            <a:r>
              <a:rPr lang="en-US" sz="2800" u="sng" dirty="0"/>
              <a:t>51</a:t>
            </a:r>
            <a:r>
              <a:rPr lang="en-US" sz="2800" dirty="0"/>
              <a:t>° K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u="sng" dirty="0"/>
              <a:t>Temperature</a:t>
            </a:r>
            <a:r>
              <a:rPr lang="en-US" sz="2800" dirty="0"/>
              <a:t> differences mean </a:t>
            </a:r>
            <a:r>
              <a:rPr lang="en-US" sz="2800" u="sng" dirty="0"/>
              <a:t>Density</a:t>
            </a:r>
            <a:r>
              <a:rPr lang="en-US" sz="2800" dirty="0"/>
              <a:t> differences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C31CA3-C67B-4DBD-9A66-601AB0A30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307"/>
            <a:ext cx="9144000" cy="60953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MB-tod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577850"/>
            <a:ext cx="8458200" cy="5702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8F4DB-575E-4215-AEB8-7D4BD69F1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3877"/>
            <a:ext cx="2715893" cy="425582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Horizon Problem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6F30-0E22-4ACB-B5A8-ECA6DDA9D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023" y="428625"/>
            <a:ext cx="4783327" cy="588645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Why is the universe the same temp everywhere we look?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If we look back 13.8 billion years in one direction (Point A) and then 13.8 in the opposite direction (Point B), we see the same temp.  But now Point A is 28 billion years away from Point B (or too far for light/heat to travel between them)… how does heat transfer between them?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Inflation Theory holds that these regions were once close enough to transfer heat and then expanded rapidly away</a:t>
            </a:r>
          </a:p>
        </p:txBody>
      </p:sp>
    </p:spTree>
    <p:extLst>
      <p:ext uri="{BB962C8B-B14F-4D97-AF65-F5344CB8AC3E}">
        <p14:creationId xmlns:p14="http://schemas.microsoft.com/office/powerpoint/2010/main" val="2416862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>
                <a:solidFill>
                  <a:srgbClr val="FFFFFF"/>
                </a:solidFill>
              </a:rPr>
              <a:t>Universe Shape?</a:t>
            </a:r>
          </a:p>
        </p:txBody>
      </p:sp>
      <p:pic>
        <p:nvPicPr>
          <p:cNvPr id="5" name="Content Placeholder 4" descr="A close up of a logo&#10;&#10;Description generated with high confidence">
            <a:extLst>
              <a:ext uri="{FF2B5EF4-FFF2-40B4-BE49-F238E27FC236}">
                <a16:creationId xmlns:a16="http://schemas.microsoft.com/office/drawing/2014/main" id="{A82C47B1-AC28-4CE1-9790-9DD87662C0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895" r="-2" b="6892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03CB75-9225-4286-9458-FB70DCA5C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4538" y="681038"/>
            <a:ext cx="2881312" cy="5600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" defTabSz="914400" eaLnBrk="1" hangingPunct="1">
              <a:lnSpc>
                <a:spcPct val="90000"/>
              </a:lnSpc>
              <a:defRPr/>
            </a:pPr>
            <a:r>
              <a:rPr lang="en-US" sz="2400" b="1" i="1" dirty="0">
                <a:solidFill>
                  <a:srgbClr val="FFFFFF"/>
                </a:solidFill>
              </a:rPr>
              <a:t>Closed (sphere)</a:t>
            </a:r>
          </a:p>
          <a:p>
            <a:pPr marL="57150" defTabSz="91440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rgbClr val="FFFFFF"/>
                </a:solidFill>
              </a:rPr>
              <a:t>  Gravity wins (finite)</a:t>
            </a:r>
          </a:p>
          <a:p>
            <a:pPr marL="57150" defTabSz="914400" eaLnBrk="1" hangingPunct="1">
              <a:lnSpc>
                <a:spcPct val="90000"/>
              </a:lnSpc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57150" defTabSz="914400" eaLnBrk="1" hangingPunct="1">
              <a:lnSpc>
                <a:spcPct val="90000"/>
              </a:lnSpc>
              <a:defRPr/>
            </a:pPr>
            <a:r>
              <a:rPr lang="en-US" sz="2400" b="1" i="1" dirty="0">
                <a:solidFill>
                  <a:srgbClr val="FFFFFF"/>
                </a:solidFill>
              </a:rPr>
              <a:t>Open (saddle)</a:t>
            </a:r>
          </a:p>
          <a:p>
            <a:pPr marL="57150" defTabSz="91440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rgbClr val="FFFFFF"/>
                </a:solidFill>
              </a:rPr>
              <a:t>  Expands forever at same rate (infinite)</a:t>
            </a:r>
          </a:p>
          <a:p>
            <a:pPr marL="285750" defTabSz="914400" eaLnBrk="1" hangingPunct="1">
              <a:lnSpc>
                <a:spcPct val="90000"/>
              </a:lnSpc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57150" defTabSz="914400" eaLnBrk="1" hangingPunct="1">
              <a:lnSpc>
                <a:spcPct val="90000"/>
              </a:lnSpc>
              <a:defRPr/>
            </a:pPr>
            <a:r>
              <a:rPr lang="en-US" sz="2400" b="1" i="1" dirty="0">
                <a:solidFill>
                  <a:srgbClr val="FFFFFF"/>
                </a:solidFill>
              </a:rPr>
              <a:t>Flat</a:t>
            </a:r>
            <a:r>
              <a:rPr lang="en-US" sz="2400" i="1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</a:p>
          <a:p>
            <a:pPr marL="57150" defTabSz="91440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rgbClr val="FFFFFF"/>
                </a:solidFill>
              </a:rPr>
              <a:t>  Expansion slows, but never stops (infinite)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36C73-E9EF-4DEE-AF70-34AECEB54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974" y="492218"/>
            <a:ext cx="5605629" cy="817470"/>
          </a:xfrm>
        </p:spPr>
        <p:txBody>
          <a:bodyPr>
            <a:normAutofit/>
          </a:bodyPr>
          <a:lstStyle/>
          <a:p>
            <a:r>
              <a:rPr lang="en-US" b="1" dirty="0"/>
              <a:t>Is the Universe Flat?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E5D4-876A-47DC-8454-D249DBE58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813" y="1547813"/>
            <a:ext cx="5480729" cy="504348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Why haven’t minor density variations grown over time.  The universe’s density has stayed the same since the beginning. 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Did something flatten it out?  The Inflation Theory solves this.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Like blowing up a balloon.  The balloon is uneven, until inflated.  Inflation causes it to flatten.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Confused Person">
            <a:extLst>
              <a:ext uri="{FF2B5EF4-FFF2-40B4-BE49-F238E27FC236}">
                <a16:creationId xmlns:a16="http://schemas.microsoft.com/office/drawing/2014/main" id="{0B0CFE7F-2116-438B-847F-0247B2D1B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62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b="1">
                <a:solidFill>
                  <a:schemeClr val="accent1"/>
                </a:solidFill>
              </a:rPr>
              <a:t>Inflation Theory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dirty="0"/>
              <a:t>The early universe expanded quickly for a short time.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dirty="0"/>
              <a:t>Explains how small density differences rapidly became galaxies.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dirty="0"/>
              <a:t>Solves both the Horizon Problem and the flatness of universe.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Galaxies and Stars?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Why were there any density/temperature differences?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u="sng" dirty="0"/>
              <a:t>Topological Defects</a:t>
            </a:r>
            <a:r>
              <a:rPr lang="en-US" dirty="0"/>
              <a:t>?   Breakdown in symmetry.  </a:t>
            </a:r>
            <a:r>
              <a:rPr lang="en-US" b="1" i="1" dirty="0"/>
              <a:t>Cosmic strings </a:t>
            </a:r>
            <a:r>
              <a:rPr lang="en-US" dirty="0"/>
              <a:t>may form… similar to cracks forming in ice when water freezes.  </a:t>
            </a:r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2.   </a:t>
            </a:r>
            <a:r>
              <a:rPr lang="en-US" u="sng" dirty="0"/>
              <a:t>Inflation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03412"/>
            <a:ext cx="8229600" cy="981636"/>
          </a:xfrm>
        </p:spPr>
        <p:txBody>
          <a:bodyPr/>
          <a:lstStyle/>
          <a:p>
            <a:r>
              <a:rPr lang="en-US" b="1" dirty="0"/>
              <a:t>Topology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2030506"/>
            <a:ext cx="4114800" cy="3536576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Shapes are the same if  they can change without tearing gluing, or making holes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" name="Content Placeholder 9" descr="Mug_and_Torus_morph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034" b="-6034"/>
          <a:stretch>
            <a:fillRect/>
          </a:stretch>
        </p:blipFill>
        <p:spPr>
          <a:xfrm>
            <a:off x="4648200" y="1604683"/>
            <a:ext cx="4038600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CED4C75-9D78-4443-88CD-7546B6D7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7541"/>
            <a:ext cx="3008313" cy="1286435"/>
          </a:xfrm>
        </p:spPr>
        <p:txBody>
          <a:bodyPr/>
          <a:lstStyle/>
          <a:p>
            <a:pPr algn="ctr"/>
            <a:r>
              <a:rPr lang="en-US" sz="3600" dirty="0">
                <a:solidFill>
                  <a:prstClr val="black"/>
                </a:solidFill>
              </a:rPr>
              <a:t>The Hairy Ball Theorem.</a:t>
            </a:r>
            <a:endParaRPr lang="en-US" sz="3600" dirty="0"/>
          </a:p>
        </p:txBody>
      </p:sp>
      <p:pic>
        <p:nvPicPr>
          <p:cNvPr id="12" name="Content Placeholder 11" descr="A picture containing indoor, person, cat&#10;&#10;Description automatically generated">
            <a:extLst>
              <a:ext uri="{FF2B5EF4-FFF2-40B4-BE49-F238E27FC236}">
                <a16:creationId xmlns:a16="http://schemas.microsoft.com/office/drawing/2014/main" id="{9412B4F6-DEF4-49CA-9B00-3D251F003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6008" y="273050"/>
            <a:ext cx="4389834" cy="585311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CEA0AC-A8AE-4BD6-B6D0-08B1004CD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357718"/>
            <a:ext cx="3008313" cy="3768445"/>
          </a:xfrm>
        </p:spPr>
        <p:txBody>
          <a:bodyPr/>
          <a:lstStyle/>
          <a:p>
            <a:pPr marL="342900" lvl="0" indent="-342900"/>
            <a:endParaRPr lang="en-US" sz="2800" dirty="0">
              <a:solidFill>
                <a:prstClr val="black"/>
              </a:solidFill>
            </a:endParaRPr>
          </a:p>
          <a:p>
            <a:pPr marL="342900" lvl="0" indent="-342900"/>
            <a:r>
              <a:rPr lang="en-US" sz="2800" dirty="0">
                <a:solidFill>
                  <a:prstClr val="black"/>
                </a:solidFill>
              </a:rPr>
              <a:t>“one cannot comb the hair flat on a hairy ball without creating a cowlick.”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7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4A8226-7FF9-4716-AAF2-45280E879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4" y="319704"/>
            <a:ext cx="3030033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dirty="0"/>
              <a:t>Finite, But No Edge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5BF65A-07DC-4C71-A778-24E3F4195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264" y="2438400"/>
            <a:ext cx="3030034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Like a donut (torus)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You could walk around it but never reach an edge.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So, it’s finite but has no edge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4" name="Content Placeholder 3" descr="A picture containing sitting, indoor, table, monitor&#10;&#10;Description automatically generated">
            <a:extLst>
              <a:ext uri="{FF2B5EF4-FFF2-40B4-BE49-F238E27FC236}">
                <a16:creationId xmlns:a16="http://schemas.microsoft.com/office/drawing/2014/main" id="{D6C2C99A-74A7-4F65-9032-2A3B287C3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64" r="3520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55578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Mobius</a:t>
            </a:r>
            <a:r>
              <a:rPr lang="en-US" b="1" dirty="0"/>
              <a:t> Strip (one edge, one surface)</a:t>
            </a:r>
          </a:p>
        </p:txBody>
      </p:sp>
      <p:pic>
        <p:nvPicPr>
          <p:cNvPr id="7" name="Content Placeholder 6" descr="Möbius_strip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368" r="-6368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Observable Universe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buFont typeface="Arial" charset="0"/>
              <a:buNone/>
            </a:pPr>
            <a:r>
              <a:rPr lang="en-US" u="sng" dirty="0"/>
              <a:t>Observable Universe</a:t>
            </a:r>
            <a:r>
              <a:rPr lang="en-US" dirty="0"/>
              <a:t>  -  farthest distance we can see (13.8 billion light years).</a:t>
            </a:r>
          </a:p>
          <a:p>
            <a:pPr marL="514350" indent="-514350" eaLnBrk="1" hangingPunct="1">
              <a:buFont typeface="Arial" charset="0"/>
              <a:buNone/>
            </a:pPr>
            <a:endParaRPr lang="en-US" dirty="0"/>
          </a:p>
          <a:p>
            <a:pPr marL="514350" indent="-514350" eaLnBrk="1" hangingPunct="1">
              <a:buFont typeface="Arial" charset="0"/>
              <a:buNone/>
            </a:pPr>
            <a:r>
              <a:rPr lang="en-US" dirty="0"/>
              <a:t>Actual universe may be ~94 billion light years across.</a:t>
            </a:r>
          </a:p>
          <a:p>
            <a:pPr marL="514350" indent="-514350" eaLnBrk="1" hangingPunct="1">
              <a:buFont typeface="Arial" charset="0"/>
              <a:buNone/>
            </a:pPr>
            <a:endParaRPr lang="en-US" dirty="0"/>
          </a:p>
          <a:p>
            <a:pPr marL="514350" indent="-514350" eaLnBrk="1" hangingPunct="1">
              <a:buFont typeface="Arial" charset="0"/>
              <a:buNone/>
            </a:pPr>
            <a:r>
              <a:rPr lang="en-US" dirty="0"/>
              <a:t>Universe distance has increased during expansion…most of universe is too far away to ever see.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iverse-time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043"/>
            <a:ext cx="9144000" cy="65819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452</Words>
  <Application>Microsoft Office PowerPoint</Application>
  <PresentationFormat>On-screen Show (4:3)</PresentationFormat>
  <Paragraphs>67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Quantum Fluctuations (Something from Nothing)</vt:lpstr>
      <vt:lpstr>Early Structure</vt:lpstr>
      <vt:lpstr>Galaxy Evolution</vt:lpstr>
      <vt:lpstr>Structure</vt:lpstr>
      <vt:lpstr>PowerPoint Presentation</vt:lpstr>
      <vt:lpstr>PowerPoint Presentation</vt:lpstr>
      <vt:lpstr>The Horizon Problem</vt:lpstr>
      <vt:lpstr>Universe Shape?</vt:lpstr>
      <vt:lpstr>Is the Universe Flat?</vt:lpstr>
      <vt:lpstr>Inflation Theory</vt:lpstr>
      <vt:lpstr>Why Galaxies and Stars?</vt:lpstr>
      <vt:lpstr>Topology</vt:lpstr>
      <vt:lpstr>The Hairy Ball Theorem.</vt:lpstr>
      <vt:lpstr>Finite, But No Edge</vt:lpstr>
      <vt:lpstr>Mobius Strip (one edge, one surface)</vt:lpstr>
      <vt:lpstr>Observable Universe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Fluctuations (Something from Nothing)</dc:title>
  <dc:creator>M F</dc:creator>
  <cp:lastModifiedBy>M F</cp:lastModifiedBy>
  <cp:revision>2</cp:revision>
  <dcterms:created xsi:type="dcterms:W3CDTF">2019-04-17T00:37:15Z</dcterms:created>
  <dcterms:modified xsi:type="dcterms:W3CDTF">2023-11-15T02:05:32Z</dcterms:modified>
</cp:coreProperties>
</file>