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25" r:id="rId2"/>
    <p:sldId id="575" r:id="rId3"/>
    <p:sldId id="267" r:id="rId4"/>
    <p:sldId id="268" r:id="rId5"/>
    <p:sldId id="269" r:id="rId6"/>
    <p:sldId id="273" r:id="rId7"/>
    <p:sldId id="270" r:id="rId8"/>
    <p:sldId id="271" r:id="rId9"/>
    <p:sldId id="272" r:id="rId10"/>
    <p:sldId id="274" r:id="rId11"/>
    <p:sldId id="275" r:id="rId12"/>
    <p:sldId id="576"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5" d="100"/>
          <a:sy n="85" d="100"/>
        </p:scale>
        <p:origin x="595"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1F7C70-CB79-407B-8EC6-0CC17F89170A}" type="datetimeFigureOut">
              <a:rPr lang="en-US" smtClean="0"/>
              <a:t>4/11/2022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C8353-DB08-47BC-995A-64392ED8BEC5}" type="slidenum">
              <a:rPr lang="en-US" smtClean="0"/>
              <a:t>‹#›</a:t>
            </a:fld>
            <a:endParaRPr lang="en-US"/>
          </a:p>
        </p:txBody>
      </p:sp>
    </p:spTree>
    <p:extLst>
      <p:ext uri="{BB962C8B-B14F-4D97-AF65-F5344CB8AC3E}">
        <p14:creationId xmlns:p14="http://schemas.microsoft.com/office/powerpoint/2010/main" val="945890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C0EE2590-0515-4FD1-AAD6-E111670BAC6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40DA92E-7224-4DF7-B716-DB10F091A0B8}" type="slidenum">
              <a:rPr lang="en-US" altLang="en-US"/>
              <a:pPr/>
              <a:t>3</a:t>
            </a:fld>
            <a:endParaRPr lang="en-US" altLang="en-US"/>
          </a:p>
        </p:txBody>
      </p:sp>
      <p:sp>
        <p:nvSpPr>
          <p:cNvPr id="16387" name="Rectangle 2">
            <a:extLst>
              <a:ext uri="{FF2B5EF4-FFF2-40B4-BE49-F238E27FC236}">
                <a16:creationId xmlns:a16="http://schemas.microsoft.com/office/drawing/2014/main" id="{43E18B59-F04F-429D-A929-0994DF4A14C1}"/>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D1EC2DE3-3495-4EAC-A6D8-E648BC749589}"/>
              </a:ext>
            </a:extLst>
          </p:cNvPr>
          <p:cNvSpPr>
            <a:spLocks noGrp="1" noChangeArrowheads="1"/>
          </p:cNvSpPr>
          <p:nvPr>
            <p:ph type="body" idx="1"/>
          </p:nvPr>
        </p:nvSpPr>
        <p:spPr>
          <a:xfrm>
            <a:off x="914400" y="4416425"/>
            <a:ext cx="5029200" cy="4183063"/>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7B1D99EE-ECEA-4452-A854-55CD02896C9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11B5711-EB54-44C5-B6DE-9212AB4615DF}" type="slidenum">
              <a:rPr lang="en-US" altLang="en-US"/>
              <a:pPr/>
              <a:t>4</a:t>
            </a:fld>
            <a:endParaRPr lang="en-US" altLang="en-US"/>
          </a:p>
        </p:txBody>
      </p:sp>
      <p:sp>
        <p:nvSpPr>
          <p:cNvPr id="17411" name="Rectangle 2">
            <a:extLst>
              <a:ext uri="{FF2B5EF4-FFF2-40B4-BE49-F238E27FC236}">
                <a16:creationId xmlns:a16="http://schemas.microsoft.com/office/drawing/2014/main" id="{A80C76D0-99F4-469D-BE64-0A57EFD15014}"/>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477696B1-3058-4A93-9E61-2E8F60FB76C5}"/>
              </a:ext>
            </a:extLst>
          </p:cNvPr>
          <p:cNvSpPr>
            <a:spLocks noGrp="1" noChangeArrowheads="1"/>
          </p:cNvSpPr>
          <p:nvPr>
            <p:ph type="body" idx="1"/>
          </p:nvPr>
        </p:nvSpPr>
        <p:spPr>
          <a:xfrm>
            <a:off x="914400" y="4416425"/>
            <a:ext cx="5029200" cy="4183063"/>
          </a:xfrm>
          <a:noFill/>
        </p:spPr>
        <p:txBody>
          <a:bodyPr/>
          <a:lstStyle/>
          <a:p>
            <a:r>
              <a:rPr lang="en-US" altLang="en-US">
                <a:latin typeface="Arial" panose="020B0604020202020204" pitchFamily="34" charset="0"/>
                <a:cs typeface="Arial" panose="020B0604020202020204" pitchFamily="34" charset="0"/>
              </a:rPr>
              <a:t>ACTIVITY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F9725BCF-B088-4ED2-BEC9-C68D2D250B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7E18B9-6D81-4FA5-8D71-E756B7A8ADC1}" type="slidenum">
              <a:rPr lang="en-US" altLang="en-US"/>
              <a:pPr/>
              <a:t>5</a:t>
            </a:fld>
            <a:endParaRPr lang="en-US" altLang="en-US"/>
          </a:p>
        </p:txBody>
      </p:sp>
      <p:sp>
        <p:nvSpPr>
          <p:cNvPr id="18435" name="Rectangle 2">
            <a:extLst>
              <a:ext uri="{FF2B5EF4-FFF2-40B4-BE49-F238E27FC236}">
                <a16:creationId xmlns:a16="http://schemas.microsoft.com/office/drawing/2014/main" id="{AEB2A1BB-4155-474F-BFDA-DC822B7ADEC5}"/>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E03E9BC3-7208-4202-BE59-E5D347FEDBD0}"/>
              </a:ext>
            </a:extLst>
          </p:cNvPr>
          <p:cNvSpPr>
            <a:spLocks noGrp="1" noChangeArrowheads="1"/>
          </p:cNvSpPr>
          <p:nvPr>
            <p:ph type="body" idx="1"/>
          </p:nvPr>
        </p:nvSpPr>
        <p:spPr>
          <a:xfrm>
            <a:off x="914400" y="4416425"/>
            <a:ext cx="5029200" cy="4183063"/>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93F0EAAD-45CA-47FB-9758-EF18127D65D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86DC05-0D2B-46FC-BBA3-5A296D1AF0BE}" type="slidenum">
              <a:rPr lang="en-US" altLang="en-US"/>
              <a:pPr/>
              <a:t>7</a:t>
            </a:fld>
            <a:endParaRPr lang="en-US" altLang="en-US"/>
          </a:p>
        </p:txBody>
      </p:sp>
      <p:sp>
        <p:nvSpPr>
          <p:cNvPr id="19459" name="Rectangle 2">
            <a:extLst>
              <a:ext uri="{FF2B5EF4-FFF2-40B4-BE49-F238E27FC236}">
                <a16:creationId xmlns:a16="http://schemas.microsoft.com/office/drawing/2014/main" id="{A7678A13-09A6-4138-80F7-A24A043E474D}"/>
              </a:ext>
            </a:extLst>
          </p:cNvPr>
          <p:cNvSpPr>
            <a:spLocks noGrp="1" noRot="1" noChangeAspect="1" noChangeArrowheads="1" noTextEdit="1"/>
          </p:cNvSpPr>
          <p:nvPr>
            <p:ph type="sldImg"/>
          </p:nvPr>
        </p:nvSpPr>
        <p:spPr>
          <a:xfrm>
            <a:off x="328613" y="695325"/>
            <a:ext cx="6202362" cy="3489325"/>
          </a:xfrm>
          <a:ln/>
        </p:spPr>
      </p:sp>
      <p:sp>
        <p:nvSpPr>
          <p:cNvPr id="19460" name="Rectangle 3">
            <a:extLst>
              <a:ext uri="{FF2B5EF4-FFF2-40B4-BE49-F238E27FC236}">
                <a16:creationId xmlns:a16="http://schemas.microsoft.com/office/drawing/2014/main" id="{E94F2CBE-41E4-4225-88B1-60113274C004}"/>
              </a:ext>
            </a:extLst>
          </p:cNvPr>
          <p:cNvSpPr>
            <a:spLocks noGrp="1" noChangeArrowheads="1"/>
          </p:cNvSpPr>
          <p:nvPr>
            <p:ph type="body" idx="1"/>
          </p:nvPr>
        </p:nvSpPr>
        <p:spPr>
          <a:xfrm>
            <a:off x="685800" y="4416425"/>
            <a:ext cx="5486400" cy="4184650"/>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28CD-2FC0-4BB8-94AF-2A6CE8C8E5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CF4630-9556-413D-AB65-76A48C3624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6120CF-16EA-4D94-A13E-219349D52BAA}"/>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5" name="Footer Placeholder 4">
            <a:extLst>
              <a:ext uri="{FF2B5EF4-FFF2-40B4-BE49-F238E27FC236}">
                <a16:creationId xmlns:a16="http://schemas.microsoft.com/office/drawing/2014/main" id="{FBB30652-5982-4392-AA70-999D5AC3A9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0D480-7B18-442C-AC6E-14B18ADF3643}"/>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3789454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C8318-17FE-47DB-943B-5A21404B5F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A9C705-ACED-4AC2-82A9-1BCF049F1D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4E61FC-3F96-495C-B132-0C79C67F3580}"/>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5" name="Footer Placeholder 4">
            <a:extLst>
              <a:ext uri="{FF2B5EF4-FFF2-40B4-BE49-F238E27FC236}">
                <a16:creationId xmlns:a16="http://schemas.microsoft.com/office/drawing/2014/main" id="{6741D716-9C11-4332-B53A-C9FAC625A0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54EB7-2CC9-42E1-A925-DE00E6D4EB9A}"/>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217497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F9927-68F1-4FB0-A48B-C6F8DB2747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F5C45B-F9CA-4B9E-BA19-4616E88E0F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8BB9D3-4157-45FB-A54F-920CE7F09F5E}"/>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5" name="Footer Placeholder 4">
            <a:extLst>
              <a:ext uri="{FF2B5EF4-FFF2-40B4-BE49-F238E27FC236}">
                <a16:creationId xmlns:a16="http://schemas.microsoft.com/office/drawing/2014/main" id="{C5A562BB-4583-47B0-A84A-722643833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7C35E-88C6-4539-A61D-8AA74851C3FC}"/>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643622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92E5C-9880-40C8-8415-4E15CF7A99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A5E5D7-45D6-4FCA-BDDC-80826DC8F5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CB471A-BE5F-4E87-82CD-DA35FA31CA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7CC2EE-032B-4AB6-9AEC-F45363460B95}"/>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6" name="Footer Placeholder 5">
            <a:extLst>
              <a:ext uri="{FF2B5EF4-FFF2-40B4-BE49-F238E27FC236}">
                <a16:creationId xmlns:a16="http://schemas.microsoft.com/office/drawing/2014/main" id="{22396516-10A1-4DB7-8B81-B6196943E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E9C01A-7AAA-40A7-AA1A-9D3DF69DFDC0}"/>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3623816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C64DF-16D4-4FC6-A97D-DE0D3907C7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2E61AE-F9A4-4931-8DA1-E958CAC76D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B0BB53-86C8-4EDA-92D4-1D04DD22D5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708307-ED65-486F-A70F-29985888C5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AFE1C9-8FB4-46C4-8671-DA96EEF812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5E6DAF-3317-4BB8-9C60-08D273ACA82C}"/>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8" name="Footer Placeholder 7">
            <a:extLst>
              <a:ext uri="{FF2B5EF4-FFF2-40B4-BE49-F238E27FC236}">
                <a16:creationId xmlns:a16="http://schemas.microsoft.com/office/drawing/2014/main" id="{6F85B1BA-95FE-4FDE-8632-8B5249C613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D8A241-1DDA-41DA-9DAE-699525FF0CA5}"/>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1500087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D48E7-1A27-4BE2-BD36-B3C19561D9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074DF9-A8C1-4183-802F-5890B90544F6}"/>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4" name="Footer Placeholder 3">
            <a:extLst>
              <a:ext uri="{FF2B5EF4-FFF2-40B4-BE49-F238E27FC236}">
                <a16:creationId xmlns:a16="http://schemas.microsoft.com/office/drawing/2014/main" id="{8E462F86-040D-4E93-8321-215E56C1D3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73DD21-28EE-45EB-88FC-C11EEEBA5FEA}"/>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541603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35EFF6-1B1C-4F47-BFD5-24C09C1E2CE3}"/>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3" name="Footer Placeholder 2">
            <a:extLst>
              <a:ext uri="{FF2B5EF4-FFF2-40B4-BE49-F238E27FC236}">
                <a16:creationId xmlns:a16="http://schemas.microsoft.com/office/drawing/2014/main" id="{96DEEB85-BA9A-4939-A0AE-560C2918AB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3518D5-70B4-4022-A170-0893D990C3BA}"/>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3276374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780C2-E15F-4614-AC60-10573B2F9E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80D72D-DF12-46EB-AF9A-A2A9E75B41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BC4B6A-BE50-45BC-9651-0A5B1C678F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899E83-4659-4E28-8CD8-2B040E545EAB}"/>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6" name="Footer Placeholder 5">
            <a:extLst>
              <a:ext uri="{FF2B5EF4-FFF2-40B4-BE49-F238E27FC236}">
                <a16:creationId xmlns:a16="http://schemas.microsoft.com/office/drawing/2014/main" id="{1B5626C4-A4B4-4A73-B26B-5E1FAE2115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B08011-CC61-4718-BBA0-B1CE111C1B4E}"/>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2538481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E861B-4DBB-48A8-BD68-C5D2D91CE3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0B906A-F0EE-4F2C-9B06-F6A92C9FF5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B75856-753B-42A5-86D7-ABBAF4C804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AAB54-733F-47A3-A733-13A3B3BE2820}"/>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6" name="Footer Placeholder 5">
            <a:extLst>
              <a:ext uri="{FF2B5EF4-FFF2-40B4-BE49-F238E27FC236}">
                <a16:creationId xmlns:a16="http://schemas.microsoft.com/office/drawing/2014/main" id="{5D16C2DF-C334-4640-8978-19B4C0E235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AA387F-E5F7-4D12-8399-A66514C05E3B}"/>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307967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DBA9-183F-4020-95BC-885C5FC2C6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5AD011-174D-4F62-B7B3-E95A874F1F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7723B5-7F20-4105-AE5B-041F59C70705}"/>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5" name="Footer Placeholder 4">
            <a:extLst>
              <a:ext uri="{FF2B5EF4-FFF2-40B4-BE49-F238E27FC236}">
                <a16:creationId xmlns:a16="http://schemas.microsoft.com/office/drawing/2014/main" id="{0FE2FD5B-4393-4CCC-989D-E5720BFD4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0932F4-055F-42BA-8CF7-BF8481307EDA}"/>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1866861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90FD64-E182-45C3-BF18-A63260FBE1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D9A3AA-548A-4B76-8F57-AB8AD2D541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898AB3-B990-40E3-8824-233F343A3F48}"/>
              </a:ext>
            </a:extLst>
          </p:cNvPr>
          <p:cNvSpPr>
            <a:spLocks noGrp="1"/>
          </p:cNvSpPr>
          <p:nvPr>
            <p:ph type="dt" sz="half" idx="10"/>
          </p:nvPr>
        </p:nvSpPr>
        <p:spPr/>
        <p:txBody>
          <a:bodyPr/>
          <a:lstStyle/>
          <a:p>
            <a:fld id="{ED9346E5-6B3E-4222-BEC2-0E048045D2D9}" type="datetimeFigureOut">
              <a:rPr lang="en-US" smtClean="0"/>
              <a:t>4/11/2022</a:t>
            </a:fld>
            <a:endParaRPr lang="en-US"/>
          </a:p>
        </p:txBody>
      </p:sp>
      <p:sp>
        <p:nvSpPr>
          <p:cNvPr id="5" name="Footer Placeholder 4">
            <a:extLst>
              <a:ext uri="{FF2B5EF4-FFF2-40B4-BE49-F238E27FC236}">
                <a16:creationId xmlns:a16="http://schemas.microsoft.com/office/drawing/2014/main" id="{91E0D412-9A9C-42B9-AEDF-5D40F24CF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734EB5-8953-45E7-9899-003FE3BA3C3C}"/>
              </a:ext>
            </a:extLst>
          </p:cNvPr>
          <p:cNvSpPr>
            <a:spLocks noGrp="1"/>
          </p:cNvSpPr>
          <p:nvPr>
            <p:ph type="sldNum" sz="quarter" idx="12"/>
          </p:nvPr>
        </p:nvSpPr>
        <p:spPr/>
        <p:txBody>
          <a:bodyPr/>
          <a:lstStyle/>
          <a:p>
            <a:fld id="{8701FAFC-6191-4A8A-892F-AE3E974D68F5}" type="slidenum">
              <a:rPr lang="en-US" smtClean="0"/>
              <a:t>‹#›</a:t>
            </a:fld>
            <a:endParaRPr lang="en-US"/>
          </a:p>
        </p:txBody>
      </p:sp>
    </p:spTree>
    <p:extLst>
      <p:ext uri="{BB962C8B-B14F-4D97-AF65-F5344CB8AC3E}">
        <p14:creationId xmlns:p14="http://schemas.microsoft.com/office/powerpoint/2010/main" val="1247029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0974B7-20F2-4B53-9931-A9B98E0ADB2C}"/>
              </a:ext>
            </a:extLst>
          </p:cNvPr>
          <p:cNvSpPr>
            <a:spLocks noGrp="1"/>
          </p:cNvSpPr>
          <p:nvPr>
            <p:ph type="dt" sz="half" idx="10"/>
          </p:nvPr>
        </p:nvSpPr>
        <p:spPr>
          <a:xfrm>
            <a:off x="609600" y="6245225"/>
            <a:ext cx="2844800" cy="476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US" altLang="en-US"/>
          </a:p>
        </p:txBody>
      </p:sp>
      <p:sp>
        <p:nvSpPr>
          <p:cNvPr id="6" name="Footer Placeholder 5">
            <a:extLst>
              <a:ext uri="{FF2B5EF4-FFF2-40B4-BE49-F238E27FC236}">
                <a16:creationId xmlns:a16="http://schemas.microsoft.com/office/drawing/2014/main" id="{C9689BF6-D9AD-489D-9635-F408237C7F39}"/>
              </a:ext>
            </a:extLst>
          </p:cNvPr>
          <p:cNvSpPr>
            <a:spLocks noGrp="1"/>
          </p:cNvSpPr>
          <p:nvPr>
            <p:ph type="ftr" sz="quarter" idx="11"/>
          </p:nvPr>
        </p:nvSpPr>
        <p:spPr>
          <a:xfrm>
            <a:off x="4165600" y="6245225"/>
            <a:ext cx="3860800" cy="476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US" altLang="en-US"/>
          </a:p>
        </p:txBody>
      </p:sp>
      <p:sp>
        <p:nvSpPr>
          <p:cNvPr id="7" name="Slide Number Placeholder 6">
            <a:extLst>
              <a:ext uri="{FF2B5EF4-FFF2-40B4-BE49-F238E27FC236}">
                <a16:creationId xmlns:a16="http://schemas.microsoft.com/office/drawing/2014/main" id="{A9AFCFB2-531F-4770-BF7B-2AC1ACDA2C17}"/>
              </a:ext>
            </a:extLst>
          </p:cNvPr>
          <p:cNvSpPr>
            <a:spLocks noGrp="1"/>
          </p:cNvSpPr>
          <p:nvPr>
            <p:ph type="sldNum" sz="quarter" idx="12"/>
          </p:nvPr>
        </p:nvSpPr>
        <p:spPr>
          <a:xfrm>
            <a:off x="8737600" y="6245225"/>
            <a:ext cx="2844800" cy="476250"/>
          </a:xfrm>
        </p:spPr>
        <p:txBody>
          <a:bodyPr/>
          <a:lstStyle>
            <a:lvl1pPr>
              <a:defRPr/>
            </a:lvl1pPr>
          </a:lstStyle>
          <a:p>
            <a:fld id="{3DEF5121-F269-406E-BB15-B2EB91E9FEE0}" type="slidenum">
              <a:rPr lang="en-US" altLang="en-US"/>
              <a:pPr/>
              <a:t>‹#›</a:t>
            </a:fld>
            <a:endParaRPr lang="en-US" altLang="en-US"/>
          </a:p>
        </p:txBody>
      </p:sp>
    </p:spTree>
    <p:extLst>
      <p:ext uri="{BB962C8B-B14F-4D97-AF65-F5344CB8AC3E}">
        <p14:creationId xmlns:p14="http://schemas.microsoft.com/office/powerpoint/2010/main" val="1574302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CFA94C-7347-4C99-8349-093F1097B9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9C50D5-1F36-4A8C-97F4-C927152F94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67390E-4DC1-4097-9691-7EFC24FAC4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346E5-6B3E-4222-BEC2-0E048045D2D9}" type="datetimeFigureOut">
              <a:rPr lang="en-US" smtClean="0"/>
              <a:t>4/11/2022</a:t>
            </a:fld>
            <a:endParaRPr lang="en-US"/>
          </a:p>
        </p:txBody>
      </p:sp>
      <p:sp>
        <p:nvSpPr>
          <p:cNvPr id="5" name="Footer Placeholder 4">
            <a:extLst>
              <a:ext uri="{FF2B5EF4-FFF2-40B4-BE49-F238E27FC236}">
                <a16:creationId xmlns:a16="http://schemas.microsoft.com/office/drawing/2014/main" id="{F8B3B3AF-A332-4648-91AB-070E02E0B1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2736FE-75E9-4D66-BFC0-B60B4E3FDC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1FAFC-6191-4A8A-892F-AE3E974D68F5}" type="slidenum">
              <a:rPr lang="en-US" smtClean="0"/>
              <a:t>‹#›</a:t>
            </a:fld>
            <a:endParaRPr lang="en-US"/>
          </a:p>
        </p:txBody>
      </p:sp>
    </p:spTree>
    <p:extLst>
      <p:ext uri="{BB962C8B-B14F-4D97-AF65-F5344CB8AC3E}">
        <p14:creationId xmlns:p14="http://schemas.microsoft.com/office/powerpoint/2010/main" val="1992473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D9045E0-9D8D-4443-8782-68B850B930C1}"/>
              </a:ext>
            </a:extLst>
          </p:cNvPr>
          <p:cNvSpPr>
            <a:spLocks noGrp="1"/>
          </p:cNvSpPr>
          <p:nvPr>
            <p:ph type="title"/>
          </p:nvPr>
        </p:nvSpPr>
        <p:spPr>
          <a:xfrm>
            <a:off x="640079" y="2053641"/>
            <a:ext cx="3669161" cy="2760098"/>
          </a:xfrm>
        </p:spPr>
        <p:txBody>
          <a:bodyPr vert="horz" lIns="91440" tIns="45720" rIns="91440" bIns="45720" rtlCol="0">
            <a:normAutofit/>
          </a:bodyPr>
          <a:lstStyle/>
          <a:p>
            <a:pPr algn="ctr">
              <a:defRPr/>
            </a:pPr>
            <a:r>
              <a:rPr lang="en-US" b="1" dirty="0">
                <a:solidFill>
                  <a:srgbClr val="FFFFFF"/>
                </a:solidFill>
                <a:latin typeface="+mn-lt"/>
              </a:rPr>
              <a:t>Social Psychology</a:t>
            </a:r>
          </a:p>
        </p:txBody>
      </p:sp>
      <p:sp>
        <p:nvSpPr>
          <p:cNvPr id="17" name="Text Placeholder 1">
            <a:extLst>
              <a:ext uri="{FF2B5EF4-FFF2-40B4-BE49-F238E27FC236}">
                <a16:creationId xmlns:a16="http://schemas.microsoft.com/office/drawing/2014/main" id="{F868A2CD-272A-4F7A-9DC2-FD42A08EF9BF}"/>
              </a:ext>
            </a:extLst>
          </p:cNvPr>
          <p:cNvSpPr>
            <a:spLocks noGrp="1"/>
          </p:cNvSpPr>
          <p:nvPr>
            <p:ph idx="1"/>
          </p:nvPr>
        </p:nvSpPr>
        <p:spPr>
          <a:xfrm>
            <a:off x="6090574" y="801866"/>
            <a:ext cx="5306084" cy="5230634"/>
          </a:xfrm>
        </p:spPr>
        <p:txBody>
          <a:bodyPr vert="horz" lIns="91440" tIns="45720" rIns="91440" bIns="45720" rtlCol="0" anchor="ctr">
            <a:normAutofit/>
          </a:bodyPr>
          <a:lstStyle/>
          <a:p>
            <a:pPr marL="0" indent="0">
              <a:buClr>
                <a:schemeClr val="tx2"/>
              </a:buClr>
              <a:buSzPct val="95000"/>
              <a:buNone/>
            </a:pPr>
            <a:r>
              <a:rPr lang="en-US" altLang="en-US" dirty="0">
                <a:solidFill>
                  <a:srgbClr val="000000"/>
                </a:solidFill>
              </a:rPr>
              <a:t>Social psychology investigates how we </a:t>
            </a:r>
            <a:r>
              <a:rPr lang="en-US" altLang="en-US" i="1" dirty="0">
                <a:solidFill>
                  <a:srgbClr val="000000"/>
                </a:solidFill>
              </a:rPr>
              <a:t>think about, influence, </a:t>
            </a:r>
            <a:r>
              <a:rPr lang="en-US" altLang="en-US" dirty="0">
                <a:solidFill>
                  <a:srgbClr val="000000"/>
                </a:solidFill>
              </a:rPr>
              <a:t>and </a:t>
            </a:r>
            <a:r>
              <a:rPr lang="en-US" altLang="en-US" i="1" dirty="0">
                <a:solidFill>
                  <a:srgbClr val="000000"/>
                </a:solidFill>
              </a:rPr>
              <a:t>relate to </a:t>
            </a:r>
            <a:r>
              <a:rPr lang="en-US" altLang="en-US" dirty="0">
                <a:solidFill>
                  <a:srgbClr val="000000"/>
                </a:solidFill>
              </a:rPr>
              <a:t>one another.</a:t>
            </a:r>
          </a:p>
          <a:p>
            <a:endParaRPr lang="en-US" sz="2400" dirty="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2B0F-42DB-4F10-869E-E649D1E4D5D5}"/>
              </a:ext>
            </a:extLst>
          </p:cNvPr>
          <p:cNvSpPr>
            <a:spLocks noGrp="1"/>
          </p:cNvSpPr>
          <p:nvPr>
            <p:ph type="title"/>
          </p:nvPr>
        </p:nvSpPr>
        <p:spPr>
          <a:xfrm>
            <a:off x="838200" y="365125"/>
            <a:ext cx="10515600" cy="1055781"/>
          </a:xfrm>
        </p:spPr>
        <p:txBody>
          <a:bodyPr>
            <a:noAutofit/>
          </a:bodyPr>
          <a:lstStyle/>
          <a:p>
            <a:pPr algn="ctr">
              <a:defRPr/>
            </a:pPr>
            <a:r>
              <a:rPr lang="en-US" sz="4400" b="1" dirty="0">
                <a:latin typeface="+mn-lt"/>
              </a:rPr>
              <a:t>What do Social </a:t>
            </a:r>
            <a:r>
              <a:rPr lang="en-US" b="1" dirty="0">
                <a:latin typeface="+mn-lt"/>
              </a:rPr>
              <a:t>P</a:t>
            </a:r>
            <a:r>
              <a:rPr lang="en-US" sz="4400" b="1" dirty="0">
                <a:latin typeface="+mn-lt"/>
              </a:rPr>
              <a:t>sychologists study?</a:t>
            </a:r>
          </a:p>
        </p:txBody>
      </p:sp>
      <p:sp>
        <p:nvSpPr>
          <p:cNvPr id="16386" name="Content Placeholder 2">
            <a:extLst>
              <a:ext uri="{FF2B5EF4-FFF2-40B4-BE49-F238E27FC236}">
                <a16:creationId xmlns:a16="http://schemas.microsoft.com/office/drawing/2014/main" id="{AB615E28-0917-42F8-8000-17578D156CBA}"/>
              </a:ext>
            </a:extLst>
          </p:cNvPr>
          <p:cNvSpPr>
            <a:spLocks noGrp="1"/>
          </p:cNvSpPr>
          <p:nvPr>
            <p:ph idx="1"/>
          </p:nvPr>
        </p:nvSpPr>
        <p:spPr/>
        <p:txBody>
          <a:bodyPr/>
          <a:lstStyle/>
          <a:p>
            <a:pPr marL="0" indent="0">
              <a:buNone/>
            </a:pPr>
            <a:r>
              <a:rPr lang="en-US" altLang="en-US" sz="3200" b="1" i="1" dirty="0"/>
              <a:t>Social psychologists </a:t>
            </a:r>
            <a:r>
              <a:rPr lang="en-US" altLang="en-US" sz="3200" dirty="0"/>
              <a:t>focus on the situation and how others influence behavior which can explain why </a:t>
            </a:r>
            <a:r>
              <a:rPr lang="en-US" altLang="en-US" sz="3200" i="1" dirty="0"/>
              <a:t>the same person </a:t>
            </a:r>
            <a:r>
              <a:rPr lang="en-US" altLang="en-US" sz="3200" dirty="0"/>
              <a:t>acts differently in </a:t>
            </a:r>
            <a:r>
              <a:rPr lang="en-US" altLang="en-US" sz="3200" i="1" dirty="0"/>
              <a:t>different situations</a:t>
            </a:r>
            <a:r>
              <a:rPr lang="en-US" altLang="en-US" sz="3200" dirty="0"/>
              <a:t>.</a:t>
            </a:r>
            <a:r>
              <a:rPr lang="en-US" altLang="en-US" sz="3200" b="1" i="1" dirty="0"/>
              <a:t> </a:t>
            </a:r>
          </a:p>
          <a:p>
            <a:pPr marL="0" indent="0">
              <a:buNone/>
            </a:pPr>
            <a:endParaRPr lang="en-US" altLang="en-US" sz="3200" b="1" i="1" dirty="0"/>
          </a:p>
          <a:p>
            <a:pPr marL="0" indent="0">
              <a:buNone/>
            </a:pPr>
            <a:r>
              <a:rPr lang="en-US" altLang="en-US" sz="3200" b="1" i="1" dirty="0"/>
              <a:t>Social psychologists </a:t>
            </a:r>
            <a:r>
              <a:rPr lang="en-US" altLang="en-US" sz="3200" dirty="0"/>
              <a:t>study the effect of the home team advantage, the impact of racism, the motivation in gangs, and the explanations we give for our own and others’ behaviors.</a:t>
            </a:r>
          </a:p>
          <a:p>
            <a:pPr algn="l"/>
            <a:endParaRPr lang="en-US" alt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170" name="Rectangle 2">
            <a:extLst>
              <a:ext uri="{FF2B5EF4-FFF2-40B4-BE49-F238E27FC236}">
                <a16:creationId xmlns:a16="http://schemas.microsoft.com/office/drawing/2014/main" id="{49571785-5B12-44D4-A886-6069D6B125A2}"/>
              </a:ext>
            </a:extLst>
          </p:cNvPr>
          <p:cNvSpPr>
            <a:spLocks noGrp="1" noChangeArrowheads="1"/>
          </p:cNvSpPr>
          <p:nvPr>
            <p:ph type="title"/>
          </p:nvPr>
        </p:nvSpPr>
        <p:spPr>
          <a:xfrm>
            <a:off x="5614876" y="228322"/>
            <a:ext cx="6182769" cy="1454051"/>
          </a:xfrm>
        </p:spPr>
        <p:txBody>
          <a:bodyPr>
            <a:normAutofit/>
          </a:bodyPr>
          <a:lstStyle/>
          <a:p>
            <a:pPr algn="ctr"/>
            <a:r>
              <a:rPr lang="en-US" altLang="en-US" b="1" dirty="0">
                <a:solidFill>
                  <a:srgbClr val="000000"/>
                </a:solidFill>
                <a:latin typeface="+mn-lt"/>
              </a:rPr>
              <a:t>Attribution: </a:t>
            </a:r>
            <a:br>
              <a:rPr lang="en-US" altLang="en-US" b="1" dirty="0">
                <a:solidFill>
                  <a:srgbClr val="000000"/>
                </a:solidFill>
                <a:latin typeface="+mn-lt"/>
              </a:rPr>
            </a:br>
            <a:r>
              <a:rPr lang="en-US" altLang="en-US" b="1" dirty="0">
                <a:solidFill>
                  <a:srgbClr val="000000"/>
                </a:solidFill>
                <a:latin typeface="+mn-lt"/>
              </a:rPr>
              <a:t>Why did he do that?</a:t>
            </a:r>
          </a:p>
        </p:txBody>
      </p:sp>
      <p:sp>
        <p:nvSpPr>
          <p:cNvPr id="7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 name="Graphic 70" descr="Help">
            <a:extLst>
              <a:ext uri="{FF2B5EF4-FFF2-40B4-BE49-F238E27FC236}">
                <a16:creationId xmlns:a16="http://schemas.microsoft.com/office/drawing/2014/main" id="{0BCF39AC-CD93-41CD-B600-64CF8DA697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0254" y="1629089"/>
            <a:ext cx="3620021" cy="3620021"/>
          </a:xfrm>
          <a:prstGeom prst="rect">
            <a:avLst/>
          </a:prstGeom>
        </p:spPr>
      </p:pic>
      <p:sp>
        <p:nvSpPr>
          <p:cNvPr id="7171" name="Rectangle 3">
            <a:extLst>
              <a:ext uri="{FF2B5EF4-FFF2-40B4-BE49-F238E27FC236}">
                <a16:creationId xmlns:a16="http://schemas.microsoft.com/office/drawing/2014/main" id="{25CED62F-248D-4A78-85E6-CC51AEFDB5BD}"/>
              </a:ext>
            </a:extLst>
          </p:cNvPr>
          <p:cNvSpPr>
            <a:spLocks noGrp="1" noChangeArrowheads="1"/>
          </p:cNvSpPr>
          <p:nvPr>
            <p:ph type="body" idx="1"/>
          </p:nvPr>
        </p:nvSpPr>
        <p:spPr>
          <a:xfrm>
            <a:off x="6090573" y="1819835"/>
            <a:ext cx="5570383" cy="4411283"/>
          </a:xfrm>
        </p:spPr>
        <p:txBody>
          <a:bodyPr anchor="ctr">
            <a:normAutofit/>
          </a:bodyPr>
          <a:lstStyle/>
          <a:p>
            <a:pPr marL="0" indent="0">
              <a:buNone/>
            </a:pPr>
            <a:r>
              <a:rPr lang="en-US" altLang="en-US" sz="2000" u="sng" dirty="0">
                <a:solidFill>
                  <a:srgbClr val="000000"/>
                </a:solidFill>
              </a:rPr>
              <a:t>Attribution Theory</a:t>
            </a:r>
            <a:r>
              <a:rPr lang="en-US" altLang="en-US" sz="2000" dirty="0">
                <a:solidFill>
                  <a:srgbClr val="000000"/>
                </a:solidFill>
              </a:rPr>
              <a:t>: tries to explain how people make judgments about the causes of other people’s behavior</a:t>
            </a:r>
          </a:p>
          <a:p>
            <a:pPr marL="0" indent="0">
              <a:buNone/>
            </a:pPr>
            <a:endParaRPr lang="en-US" altLang="en-US" sz="2000" dirty="0">
              <a:solidFill>
                <a:srgbClr val="000000"/>
              </a:solidFill>
            </a:endParaRPr>
          </a:p>
          <a:p>
            <a:pPr marL="0" indent="0">
              <a:buNone/>
            </a:pPr>
            <a:r>
              <a:rPr lang="en-US" altLang="en-US" sz="2000" dirty="0">
                <a:solidFill>
                  <a:srgbClr val="000000"/>
                </a:solidFill>
              </a:rPr>
              <a:t>Three criteria used to judge behavior:</a:t>
            </a:r>
          </a:p>
          <a:p>
            <a:pPr marL="0" indent="0">
              <a:buNone/>
            </a:pPr>
            <a:endParaRPr lang="en-US" altLang="en-US" sz="2000" dirty="0">
              <a:solidFill>
                <a:srgbClr val="000000"/>
              </a:solidFill>
            </a:endParaRPr>
          </a:p>
          <a:p>
            <a:pPr marL="457200" lvl="1" indent="0">
              <a:buNone/>
            </a:pPr>
            <a:r>
              <a:rPr lang="en-US" altLang="en-US" sz="2000" u="sng" dirty="0">
                <a:solidFill>
                  <a:srgbClr val="000000"/>
                </a:solidFill>
              </a:rPr>
              <a:t>Distinctiveness</a:t>
            </a:r>
            <a:r>
              <a:rPr lang="en-US" altLang="en-US" sz="2000" dirty="0">
                <a:solidFill>
                  <a:srgbClr val="000000"/>
                </a:solidFill>
              </a:rPr>
              <a:t>:  Is this how the person treats everyone or are you different?</a:t>
            </a:r>
          </a:p>
          <a:p>
            <a:pPr marL="457200" lvl="1" indent="0">
              <a:buNone/>
            </a:pPr>
            <a:r>
              <a:rPr lang="en-US" altLang="en-US" sz="2000" u="sng" dirty="0">
                <a:solidFill>
                  <a:srgbClr val="000000"/>
                </a:solidFill>
              </a:rPr>
              <a:t>Consistency</a:t>
            </a:r>
            <a:r>
              <a:rPr lang="en-US" altLang="en-US" sz="2000" dirty="0">
                <a:solidFill>
                  <a:srgbClr val="000000"/>
                </a:solidFill>
              </a:rPr>
              <a:t>:  Has the person always treated you this way or is this different?</a:t>
            </a:r>
          </a:p>
          <a:p>
            <a:pPr marL="457200" lvl="1" indent="0">
              <a:buNone/>
            </a:pPr>
            <a:r>
              <a:rPr lang="en-US" altLang="en-US" sz="2000" u="sng" dirty="0">
                <a:solidFill>
                  <a:srgbClr val="000000"/>
                </a:solidFill>
              </a:rPr>
              <a:t>Consensus</a:t>
            </a:r>
            <a:r>
              <a:rPr lang="en-US" altLang="en-US" sz="2000" dirty="0">
                <a:solidFill>
                  <a:srgbClr val="000000"/>
                </a:solidFill>
              </a:rPr>
              <a:t>:  Do other people do the same thing or is this really different?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194" name="Rectangle 2">
            <a:extLst>
              <a:ext uri="{FF2B5EF4-FFF2-40B4-BE49-F238E27FC236}">
                <a16:creationId xmlns:a16="http://schemas.microsoft.com/office/drawing/2014/main" id="{B1E7292C-7163-4C0C-A3E7-4484746CFAD6}"/>
              </a:ext>
            </a:extLst>
          </p:cNvPr>
          <p:cNvSpPr>
            <a:spLocks noGrp="1" noChangeArrowheads="1"/>
          </p:cNvSpPr>
          <p:nvPr>
            <p:ph type="title"/>
          </p:nvPr>
        </p:nvSpPr>
        <p:spPr>
          <a:xfrm>
            <a:off x="1179226" y="911522"/>
            <a:ext cx="9833548" cy="1002120"/>
          </a:xfrm>
        </p:spPr>
        <p:txBody>
          <a:bodyPr>
            <a:normAutofit/>
          </a:bodyPr>
          <a:lstStyle/>
          <a:p>
            <a:pPr algn="ctr"/>
            <a:r>
              <a:rPr lang="en-US" altLang="en-US" sz="4000" b="1" dirty="0">
                <a:solidFill>
                  <a:srgbClr val="FFFFFF"/>
                </a:solidFill>
                <a:latin typeface="+mn-lt"/>
              </a:rPr>
              <a:t>Attribution: Why did he do that?</a:t>
            </a:r>
          </a:p>
        </p:txBody>
      </p:sp>
      <p:sp>
        <p:nvSpPr>
          <p:cNvPr id="8195" name="Rectangle 3">
            <a:extLst>
              <a:ext uri="{FF2B5EF4-FFF2-40B4-BE49-F238E27FC236}">
                <a16:creationId xmlns:a16="http://schemas.microsoft.com/office/drawing/2014/main" id="{4C378C1E-FAEE-4BA5-B41E-71BC5290F844}"/>
              </a:ext>
            </a:extLst>
          </p:cNvPr>
          <p:cNvSpPr>
            <a:spLocks noGrp="1" noChangeArrowheads="1"/>
          </p:cNvSpPr>
          <p:nvPr>
            <p:ph type="body" idx="1"/>
          </p:nvPr>
        </p:nvSpPr>
        <p:spPr>
          <a:xfrm>
            <a:off x="1179226" y="2818613"/>
            <a:ext cx="9833548" cy="3351229"/>
          </a:xfrm>
        </p:spPr>
        <p:txBody>
          <a:bodyPr>
            <a:normAutofit/>
          </a:bodyPr>
          <a:lstStyle/>
          <a:p>
            <a:pPr marL="0" indent="0">
              <a:buNone/>
            </a:pPr>
            <a:r>
              <a:rPr lang="en-US" altLang="en-US" sz="2400" dirty="0">
                <a:solidFill>
                  <a:srgbClr val="000000"/>
                </a:solidFill>
              </a:rPr>
              <a:t>Bob walks past you without saying hi.</a:t>
            </a:r>
          </a:p>
          <a:p>
            <a:pPr marL="457200" lvl="1" indent="0">
              <a:buNone/>
            </a:pPr>
            <a:endParaRPr lang="en-US" altLang="en-US" dirty="0">
              <a:solidFill>
                <a:srgbClr val="000000"/>
              </a:solidFill>
            </a:endParaRPr>
          </a:p>
          <a:p>
            <a:pPr marL="457200" lvl="1" indent="0">
              <a:buNone/>
            </a:pPr>
            <a:r>
              <a:rPr lang="en-US" altLang="en-US" u="sng" dirty="0">
                <a:solidFill>
                  <a:srgbClr val="000000"/>
                </a:solidFill>
              </a:rPr>
              <a:t>Distinctiveness</a:t>
            </a:r>
            <a:r>
              <a:rPr lang="en-US" altLang="en-US" dirty="0">
                <a:solidFill>
                  <a:srgbClr val="000000"/>
                </a:solidFill>
              </a:rPr>
              <a:t>:  Your explanation as to why Bob did this will be different if he does this to everyone in the hall or just you</a:t>
            </a:r>
          </a:p>
          <a:p>
            <a:pPr marL="457200" lvl="1" indent="0">
              <a:buNone/>
            </a:pPr>
            <a:r>
              <a:rPr lang="en-US" altLang="en-US" u="sng" dirty="0">
                <a:solidFill>
                  <a:srgbClr val="000000"/>
                </a:solidFill>
              </a:rPr>
              <a:t>Consistency</a:t>
            </a:r>
            <a:r>
              <a:rPr lang="en-US" altLang="en-US" dirty="0">
                <a:solidFill>
                  <a:srgbClr val="000000"/>
                </a:solidFill>
              </a:rPr>
              <a:t>:  Your explanation as to why Bob did this will be different if he always says hi to you or if you don’t really know each other.</a:t>
            </a:r>
          </a:p>
          <a:p>
            <a:pPr marL="457200" lvl="1" indent="0">
              <a:buNone/>
            </a:pPr>
            <a:r>
              <a:rPr lang="en-US" altLang="en-US" u="sng" dirty="0">
                <a:solidFill>
                  <a:srgbClr val="000000"/>
                </a:solidFill>
              </a:rPr>
              <a:t>Consensus</a:t>
            </a:r>
            <a:r>
              <a:rPr lang="en-US" altLang="en-US" dirty="0">
                <a:solidFill>
                  <a:srgbClr val="000000"/>
                </a:solidFill>
              </a:rPr>
              <a:t>:  Whether you’re in New York City vs. a small high school will change how you explain Bob’s behavior.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3" name="Rectangle 73">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218" name="Rectangle 2">
            <a:extLst>
              <a:ext uri="{FF2B5EF4-FFF2-40B4-BE49-F238E27FC236}">
                <a16:creationId xmlns:a16="http://schemas.microsoft.com/office/drawing/2014/main" id="{28753B69-4BE1-4EF5-9106-4F291AF6BB45}"/>
              </a:ext>
            </a:extLst>
          </p:cNvPr>
          <p:cNvSpPr>
            <a:spLocks noGrp="1" noChangeArrowheads="1"/>
          </p:cNvSpPr>
          <p:nvPr>
            <p:ph type="title"/>
          </p:nvPr>
        </p:nvSpPr>
        <p:spPr>
          <a:xfrm>
            <a:off x="640079" y="2053641"/>
            <a:ext cx="3669161" cy="2760098"/>
          </a:xfrm>
        </p:spPr>
        <p:txBody>
          <a:bodyPr>
            <a:normAutofit/>
          </a:bodyPr>
          <a:lstStyle/>
          <a:p>
            <a:pPr>
              <a:tabLst>
                <a:tab pos="3035300" algn="l"/>
              </a:tabLst>
            </a:pPr>
            <a:r>
              <a:rPr lang="en-US" altLang="en-US" b="1">
                <a:solidFill>
                  <a:srgbClr val="FFFFFF"/>
                </a:solidFill>
                <a:latin typeface="+mn-lt"/>
              </a:rPr>
              <a:t>Biases in Attribution</a:t>
            </a:r>
          </a:p>
        </p:txBody>
      </p:sp>
      <p:sp>
        <p:nvSpPr>
          <p:cNvPr id="9224" name="Rectangle 3">
            <a:extLst>
              <a:ext uri="{FF2B5EF4-FFF2-40B4-BE49-F238E27FC236}">
                <a16:creationId xmlns:a16="http://schemas.microsoft.com/office/drawing/2014/main" id="{4BF3BCC0-60FD-4A58-B343-B625E19ABEFC}"/>
              </a:ext>
            </a:extLst>
          </p:cNvPr>
          <p:cNvSpPr>
            <a:spLocks noGrp="1" noChangeArrowheads="1"/>
          </p:cNvSpPr>
          <p:nvPr>
            <p:ph idx="1"/>
          </p:nvPr>
        </p:nvSpPr>
        <p:spPr>
          <a:xfrm>
            <a:off x="5910607" y="674016"/>
            <a:ext cx="5877612" cy="5665510"/>
          </a:xfrm>
        </p:spPr>
        <p:txBody>
          <a:bodyPr anchor="ctr">
            <a:normAutofit/>
          </a:bodyPr>
          <a:lstStyle/>
          <a:p>
            <a:pPr marL="0" indent="0">
              <a:buNone/>
            </a:pPr>
            <a:r>
              <a:rPr lang="en-US" altLang="en-US" sz="2000" b="1" dirty="0">
                <a:solidFill>
                  <a:srgbClr val="000000"/>
                </a:solidFill>
              </a:rPr>
              <a:t>Fundamental attribution error: </a:t>
            </a:r>
            <a:r>
              <a:rPr lang="en-US" altLang="en-US" sz="2000" dirty="0">
                <a:solidFill>
                  <a:srgbClr val="000000"/>
                </a:solidFill>
              </a:rPr>
              <a:t>when explaining the behavior of others, we tend to overemphasize dispositional (personal) causes and underemphasize situational causes</a:t>
            </a:r>
          </a:p>
          <a:p>
            <a:pPr marL="0" indent="0">
              <a:buNone/>
            </a:pPr>
            <a:endParaRPr lang="en-US" altLang="en-US" sz="2000" dirty="0">
              <a:solidFill>
                <a:srgbClr val="000000"/>
              </a:solidFill>
            </a:endParaRPr>
          </a:p>
          <a:p>
            <a:pPr marL="0" indent="0">
              <a:buNone/>
            </a:pPr>
            <a:r>
              <a:rPr lang="en-US" altLang="en-US" sz="2000" b="1" dirty="0">
                <a:solidFill>
                  <a:srgbClr val="000000"/>
                </a:solidFill>
              </a:rPr>
              <a:t>Actor-Observer Bias: </a:t>
            </a:r>
            <a:r>
              <a:rPr lang="en-US" altLang="en-US" sz="2000" dirty="0">
                <a:solidFill>
                  <a:srgbClr val="000000"/>
                </a:solidFill>
              </a:rPr>
              <a:t>When we explain our own behavior, we overemphasize situational causes and downplay disposition (personality).</a:t>
            </a:r>
          </a:p>
          <a:p>
            <a:pPr marL="0" indent="0">
              <a:buNone/>
            </a:pPr>
            <a:endParaRPr lang="en-US" altLang="en-US" sz="2000" dirty="0">
              <a:solidFill>
                <a:srgbClr val="000000"/>
              </a:solidFill>
            </a:endParaRPr>
          </a:p>
          <a:p>
            <a:pPr marL="0" indent="0">
              <a:buNone/>
            </a:pPr>
            <a:r>
              <a:rPr lang="en-US" altLang="en-US" sz="2000" b="1" dirty="0">
                <a:solidFill>
                  <a:srgbClr val="000000"/>
                </a:solidFill>
              </a:rPr>
              <a:t>Defensive attribution</a:t>
            </a:r>
          </a:p>
          <a:p>
            <a:pPr marL="457200" lvl="1" indent="0">
              <a:buNone/>
            </a:pPr>
            <a:r>
              <a:rPr lang="en-US" altLang="en-US" sz="2000" i="1" dirty="0">
                <a:solidFill>
                  <a:srgbClr val="000000"/>
                </a:solidFill>
              </a:rPr>
              <a:t>Self-Serving Bias</a:t>
            </a:r>
            <a:r>
              <a:rPr lang="en-US" altLang="en-US" sz="2000" dirty="0">
                <a:solidFill>
                  <a:srgbClr val="000000"/>
                </a:solidFill>
              </a:rPr>
              <a:t>: Tendency to attribute our successes to our own efforts and our failures to external factors</a:t>
            </a:r>
          </a:p>
          <a:p>
            <a:pPr marL="457200" lvl="1" indent="0">
              <a:buNone/>
            </a:pPr>
            <a:r>
              <a:rPr lang="en-US" altLang="en-US" sz="2000" i="1" dirty="0">
                <a:solidFill>
                  <a:srgbClr val="000000"/>
                </a:solidFill>
              </a:rPr>
              <a:t>Just-world hypothesis</a:t>
            </a:r>
            <a:r>
              <a:rPr lang="en-US" altLang="en-US" sz="2000" dirty="0">
                <a:solidFill>
                  <a:srgbClr val="000000"/>
                </a:solidFill>
              </a:rPr>
              <a:t>: Assume bad things happen to bad people and good things happen to good people</a:t>
            </a:r>
          </a:p>
          <a:p>
            <a:pPr marL="0" indent="0">
              <a:buNone/>
            </a:pPr>
            <a:r>
              <a:rPr lang="en-US" altLang="en-US" sz="2000" dirty="0">
                <a:solidFill>
                  <a:srgbClr val="000000"/>
                </a:solidFill>
              </a:rPr>
              <a:t>Attribution across cultures varies dramatically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94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text on a black background&#10;&#10;Description automatically generated">
            <a:extLst>
              <a:ext uri="{FF2B5EF4-FFF2-40B4-BE49-F238E27FC236}">
                <a16:creationId xmlns:a16="http://schemas.microsoft.com/office/drawing/2014/main" id="{B60DDD11-A171-4C23-8DD9-FEF8B4A175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5010" y="643467"/>
            <a:ext cx="6421979" cy="5571066"/>
          </a:xfrm>
          <a:prstGeom prst="rect">
            <a:avLst/>
          </a:prstGeom>
        </p:spPr>
      </p:pic>
    </p:spTree>
    <p:extLst>
      <p:ext uri="{BB962C8B-B14F-4D97-AF65-F5344CB8AC3E}">
        <p14:creationId xmlns:p14="http://schemas.microsoft.com/office/powerpoint/2010/main" val="3621081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2">
            <a:extLst>
              <a:ext uri="{FF2B5EF4-FFF2-40B4-BE49-F238E27FC236}">
                <a16:creationId xmlns:a16="http://schemas.microsoft.com/office/drawing/2014/main" id="{671C0B2D-D5D7-480C-A4B8-32BBBEDD0B96}"/>
              </a:ext>
            </a:extLst>
          </p:cNvPr>
          <p:cNvSpPr>
            <a:spLocks noGrp="1" noChangeArrowheads="1"/>
          </p:cNvSpPr>
          <p:nvPr>
            <p:ph type="title"/>
          </p:nvPr>
        </p:nvSpPr>
        <p:spPr>
          <a:xfrm>
            <a:off x="742950" y="742951"/>
            <a:ext cx="3476625" cy="4333383"/>
          </a:xfrm>
        </p:spPr>
        <p:txBody>
          <a:bodyPr vert="horz" lIns="91440" tIns="45720" rIns="91440" bIns="45720" rtlCol="0" anchor="ctr">
            <a:normAutofit/>
          </a:bodyPr>
          <a:lstStyle/>
          <a:p>
            <a:pPr algn="ctr"/>
            <a:r>
              <a:rPr lang="en-US" altLang="en-US" sz="4800" b="1" kern="1200" dirty="0">
                <a:solidFill>
                  <a:srgbClr val="FFFFFF"/>
                </a:solidFill>
                <a:latin typeface="+mn-lt"/>
                <a:ea typeface="+mj-ea"/>
                <a:cs typeface="+mj-cs"/>
              </a:rPr>
              <a:t>Effects of Attribution</a:t>
            </a:r>
          </a:p>
        </p:txBody>
      </p:sp>
      <p:pic>
        <p:nvPicPr>
          <p:cNvPr id="10244" name="Picture 4" descr="figure-53-01">
            <a:extLst>
              <a:ext uri="{FF2B5EF4-FFF2-40B4-BE49-F238E27FC236}">
                <a16:creationId xmlns:a16="http://schemas.microsoft.com/office/drawing/2014/main" id="{7759FB16-0C7F-463E-90DE-922B0F58C3F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5153822" y="1442332"/>
            <a:ext cx="6553545" cy="398127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9" name="Rectangle 135">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a:extLst>
              <a:ext uri="{FF2B5EF4-FFF2-40B4-BE49-F238E27FC236}">
                <a16:creationId xmlns:a16="http://schemas.microsoft.com/office/drawing/2014/main" id="{2E082112-3E60-4CC1-84E9-665D5C605C12}"/>
              </a:ext>
            </a:extLst>
          </p:cNvPr>
          <p:cNvSpPr>
            <a:spLocks noGrp="1"/>
          </p:cNvSpPr>
          <p:nvPr>
            <p:ph type="title"/>
          </p:nvPr>
        </p:nvSpPr>
        <p:spPr>
          <a:xfrm>
            <a:off x="518474" y="742951"/>
            <a:ext cx="3855563" cy="1287555"/>
          </a:xfrm>
        </p:spPr>
        <p:txBody>
          <a:bodyPr vert="horz" lIns="91440" tIns="45720" rIns="91440" bIns="45720" rtlCol="0" anchor="ctr">
            <a:normAutofit/>
          </a:bodyPr>
          <a:lstStyle/>
          <a:p>
            <a:pPr algn="ctr"/>
            <a:r>
              <a:rPr lang="en-US" altLang="en-US" sz="2800" b="1" kern="1200" dirty="0">
                <a:solidFill>
                  <a:srgbClr val="FFFFFF"/>
                </a:solidFill>
                <a:latin typeface="+mn-lt"/>
                <a:ea typeface="+mj-ea"/>
                <a:cs typeface="+mj-cs"/>
              </a:rPr>
              <a:t>Collectivistic vs. Individualistic</a:t>
            </a:r>
          </a:p>
        </p:txBody>
      </p:sp>
      <p:pic>
        <p:nvPicPr>
          <p:cNvPr id="11267" name="Picture 2" descr="http://3.bp.blogspot.com/-k4NAKB2pRCY/T_Ga4O9tfrI/AAAAAAAAARE/RPzbahxyV48/s1600/2+key+differences+between+individualist+and+collectivist+societies.png">
            <a:extLst>
              <a:ext uri="{FF2B5EF4-FFF2-40B4-BE49-F238E27FC236}">
                <a16:creationId xmlns:a16="http://schemas.microsoft.com/office/drawing/2014/main" id="{2B05DE7C-5E0E-4D70-82B1-97719DAD82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822" y="504334"/>
            <a:ext cx="6701294" cy="567022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DF85C5F-D86D-4B10-AA08-1FB627F9AA93}"/>
              </a:ext>
            </a:extLst>
          </p:cNvPr>
          <p:cNvSpPr txBox="1"/>
          <p:nvPr/>
        </p:nvSpPr>
        <p:spPr>
          <a:xfrm>
            <a:off x="582706" y="2294965"/>
            <a:ext cx="3791331" cy="3416320"/>
          </a:xfrm>
          <a:prstGeom prst="rect">
            <a:avLst/>
          </a:prstGeom>
          <a:noFill/>
        </p:spPr>
        <p:txBody>
          <a:bodyPr wrap="square" rtlCol="0">
            <a:spAutoFit/>
          </a:bodyPr>
          <a:lstStyle/>
          <a:p>
            <a:r>
              <a:rPr lang="en-US" sz="2400" u="sng" dirty="0">
                <a:solidFill>
                  <a:schemeClr val="bg1"/>
                </a:solidFill>
              </a:rPr>
              <a:t>Individualistic societies</a:t>
            </a:r>
            <a:r>
              <a:rPr lang="en-US" sz="2400" dirty="0">
                <a:solidFill>
                  <a:schemeClr val="bg1"/>
                </a:solidFill>
              </a:rPr>
              <a:t> tend to view motives as dispositional…it’s the person’s fault.</a:t>
            </a:r>
          </a:p>
          <a:p>
            <a:endParaRPr lang="en-US" sz="2400" dirty="0">
              <a:solidFill>
                <a:schemeClr val="bg1"/>
              </a:solidFill>
            </a:endParaRPr>
          </a:p>
          <a:p>
            <a:r>
              <a:rPr lang="en-US" sz="2400" u="sng" dirty="0">
                <a:solidFill>
                  <a:schemeClr val="bg1"/>
                </a:solidFill>
              </a:rPr>
              <a:t>Collectivistic societies</a:t>
            </a:r>
            <a:r>
              <a:rPr lang="en-US" sz="2400" dirty="0">
                <a:solidFill>
                  <a:schemeClr val="bg1"/>
                </a:solidFill>
              </a:rPr>
              <a:t> view events as situational…there’s a good reason for the behavior.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http://image.slidesharecdn.com/prgeertjan2014-150226124510-conversion-gate01/95/culture-is-here-to-stay-18-638.jpg?cb=1450119994">
            <a:extLst>
              <a:ext uri="{FF2B5EF4-FFF2-40B4-BE49-F238E27FC236}">
                <a16:creationId xmlns:a16="http://schemas.microsoft.com/office/drawing/2014/main" id="{D4C34D96-A207-4F51-BD5D-7655B3D81B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77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8699D2-C0EE-42FB-8425-5D7ECC9B139C}"/>
              </a:ext>
            </a:extLst>
          </p:cNvPr>
          <p:cNvSpPr>
            <a:spLocks noGrp="1"/>
          </p:cNvSpPr>
          <p:nvPr>
            <p:ph type="title"/>
          </p:nvPr>
        </p:nvSpPr>
        <p:spPr/>
        <p:txBody>
          <a:bodyPr/>
          <a:lstStyle/>
          <a:p>
            <a:pPr algn="ctr"/>
            <a:r>
              <a:rPr lang="en-US" b="1" dirty="0">
                <a:latin typeface="+mn-lt"/>
              </a:rPr>
              <a:t>Questions</a:t>
            </a:r>
          </a:p>
        </p:txBody>
      </p:sp>
      <p:sp>
        <p:nvSpPr>
          <p:cNvPr id="6" name="Content Placeholder 5">
            <a:extLst>
              <a:ext uri="{FF2B5EF4-FFF2-40B4-BE49-F238E27FC236}">
                <a16:creationId xmlns:a16="http://schemas.microsoft.com/office/drawing/2014/main" id="{AFB294FE-E17D-4589-BA5F-6B2FC5E9829C}"/>
              </a:ext>
            </a:extLst>
          </p:cNvPr>
          <p:cNvSpPr>
            <a:spLocks noGrp="1"/>
          </p:cNvSpPr>
          <p:nvPr>
            <p:ph idx="1"/>
          </p:nvPr>
        </p:nvSpPr>
        <p:spPr/>
        <p:txBody>
          <a:bodyPr>
            <a:normAutofit/>
          </a:bodyPr>
          <a:lstStyle/>
          <a:p>
            <a:pPr marL="0" indent="0">
              <a:buNone/>
            </a:pPr>
            <a:r>
              <a:rPr lang="en-US" dirty="0"/>
              <a:t>The common tendency to assume that the beliefs, values, attitudes, or actions of one’s own group are superior to those of other groups is called</a:t>
            </a:r>
          </a:p>
          <a:p>
            <a:pPr marL="0" indent="0">
              <a:buNone/>
            </a:pPr>
            <a:endParaRPr lang="en-US" dirty="0"/>
          </a:p>
          <a:p>
            <a:pPr marL="0" indent="0">
              <a:buNone/>
            </a:pPr>
            <a:r>
              <a:rPr lang="en-US" sz="2400" dirty="0"/>
              <a:t>(A) Deindividuation </a:t>
            </a:r>
          </a:p>
          <a:p>
            <a:pPr marL="0" indent="0">
              <a:buNone/>
            </a:pPr>
            <a:r>
              <a:rPr lang="en-US" sz="2400" dirty="0"/>
              <a:t>(B) Groupthink </a:t>
            </a:r>
          </a:p>
          <a:p>
            <a:pPr marL="0" indent="0">
              <a:buNone/>
            </a:pPr>
            <a:r>
              <a:rPr lang="en-US" sz="2400" dirty="0"/>
              <a:t>(C) Observer bias </a:t>
            </a:r>
          </a:p>
          <a:p>
            <a:pPr marL="0" indent="0">
              <a:buNone/>
            </a:pPr>
            <a:r>
              <a:rPr lang="en-US" sz="2400" dirty="0"/>
              <a:t>(D) Ethnocentrism </a:t>
            </a:r>
          </a:p>
          <a:p>
            <a:pPr marL="0" indent="0">
              <a:buNone/>
            </a:pPr>
            <a:r>
              <a:rPr lang="en-US" sz="2400" dirty="0"/>
              <a:t>(E) Reactance</a:t>
            </a:r>
          </a:p>
          <a:p>
            <a:endParaRPr lang="en-US" dirty="0"/>
          </a:p>
        </p:txBody>
      </p:sp>
    </p:spTree>
    <p:extLst>
      <p:ext uri="{BB962C8B-B14F-4D97-AF65-F5344CB8AC3E}">
        <p14:creationId xmlns:p14="http://schemas.microsoft.com/office/powerpoint/2010/main" val="3165430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3B41-F98D-480E-8F58-D2D4A8432587}"/>
              </a:ext>
            </a:extLst>
          </p:cNvPr>
          <p:cNvSpPr>
            <a:spLocks noGrp="1"/>
          </p:cNvSpPr>
          <p:nvPr>
            <p:ph type="title"/>
          </p:nvPr>
        </p:nvSpPr>
        <p:spPr>
          <a:xfrm>
            <a:off x="838200" y="365125"/>
            <a:ext cx="10515600" cy="750981"/>
          </a:xfrm>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F3187025-343D-44C8-BF43-7BDFF3469A34}"/>
              </a:ext>
            </a:extLst>
          </p:cNvPr>
          <p:cNvSpPr>
            <a:spLocks noGrp="1"/>
          </p:cNvSpPr>
          <p:nvPr>
            <p:ph idx="1"/>
          </p:nvPr>
        </p:nvSpPr>
        <p:spPr>
          <a:xfrm>
            <a:off x="582706" y="1295401"/>
            <a:ext cx="11152094" cy="5383306"/>
          </a:xfrm>
        </p:spPr>
        <p:txBody>
          <a:bodyPr>
            <a:normAutofit fontScale="62500" lnSpcReduction="20000"/>
          </a:bodyPr>
          <a:lstStyle/>
          <a:p>
            <a:pPr marL="0" indent="0">
              <a:buNone/>
            </a:pPr>
            <a:r>
              <a:rPr lang="en-US" dirty="0"/>
              <a:t>61. Jessie and a friend are driving in rush-hour highway traffic when a car suddenly cuts in front of them in order to reach an unmarked exit ramp. Jessie’s passenger points out that the circumstances may have required the other driver to do so, while Jessie loudly criticizes the personal qualities of the other driver. Jessie’s response is best explained by</a:t>
            </a:r>
          </a:p>
          <a:p>
            <a:pPr marL="0" indent="0">
              <a:buNone/>
            </a:pPr>
            <a:r>
              <a:rPr lang="en-US" dirty="0"/>
              <a:t>(A) cognitive dissonance theory</a:t>
            </a:r>
          </a:p>
          <a:p>
            <a:pPr marL="0" indent="0">
              <a:buNone/>
            </a:pPr>
            <a:r>
              <a:rPr lang="en-US" dirty="0"/>
              <a:t>(B) the fundamental attribution error</a:t>
            </a:r>
          </a:p>
          <a:p>
            <a:pPr marL="0" indent="0">
              <a:buNone/>
            </a:pPr>
            <a:r>
              <a:rPr lang="en-US" dirty="0"/>
              <a:t>(C) a self-fulfilling prophecy</a:t>
            </a:r>
          </a:p>
          <a:p>
            <a:pPr marL="0" indent="0">
              <a:buNone/>
            </a:pPr>
            <a:r>
              <a:rPr lang="en-US" dirty="0"/>
              <a:t>(D) the mere exposure effect</a:t>
            </a:r>
          </a:p>
          <a:p>
            <a:pPr marL="0" indent="0">
              <a:buNone/>
            </a:pPr>
            <a:r>
              <a:rPr lang="en-US" dirty="0"/>
              <a:t>(E) social inhibition theory</a:t>
            </a:r>
          </a:p>
          <a:p>
            <a:pPr marL="0" indent="0">
              <a:buNone/>
            </a:pPr>
            <a:r>
              <a:rPr lang="en-US" dirty="0"/>
              <a:t> </a:t>
            </a:r>
          </a:p>
          <a:p>
            <a:pPr marL="0" indent="0">
              <a:buNone/>
            </a:pPr>
            <a:r>
              <a:rPr lang="en-US" dirty="0"/>
              <a:t>78. Which of the following is true regarding cross- cultural studies on attributional tendencies?</a:t>
            </a:r>
          </a:p>
          <a:p>
            <a:pPr marL="0" lvl="0" indent="0">
              <a:buNone/>
            </a:pPr>
            <a:r>
              <a:rPr lang="en-US" dirty="0"/>
              <a:t>(A)  The actor-observer bias is universal.</a:t>
            </a:r>
          </a:p>
          <a:p>
            <a:pPr marL="0" lvl="0" indent="0">
              <a:buNone/>
            </a:pPr>
            <a:r>
              <a:rPr lang="en-US" dirty="0"/>
              <a:t>(B)  People in collectivist cultures are more likely to commit the fundamental attribution error than people in individualistic cultures.</a:t>
            </a:r>
          </a:p>
          <a:p>
            <a:pPr marL="0" lvl="0" indent="0">
              <a:buNone/>
            </a:pPr>
            <a:r>
              <a:rPr lang="en-US" dirty="0"/>
              <a:t>(C)  People in individualistic cultures are more likely to commit the fundamental attribution error than people in collectivist cultures.</a:t>
            </a:r>
          </a:p>
          <a:p>
            <a:pPr marL="0" lvl="0" indent="0">
              <a:buNone/>
            </a:pPr>
            <a:r>
              <a:rPr lang="en-US" dirty="0"/>
              <a:t>(D)  People in collectivist cultures are more likely to base their attributions about people on their appearance than are people in individualistic cultures.</a:t>
            </a:r>
          </a:p>
          <a:p>
            <a:pPr marL="0" lvl="0" indent="0">
              <a:buNone/>
            </a:pPr>
            <a:r>
              <a:rPr lang="en-US" dirty="0"/>
              <a:t>(E)  It is almost impossible to determine cultural differences in attributional biases with an experimental design.</a:t>
            </a:r>
          </a:p>
          <a:p>
            <a:endParaRPr lang="en-US" dirty="0"/>
          </a:p>
        </p:txBody>
      </p:sp>
    </p:spTree>
    <p:extLst>
      <p:ext uri="{BB962C8B-B14F-4D97-AF65-F5344CB8AC3E}">
        <p14:creationId xmlns:p14="http://schemas.microsoft.com/office/powerpoint/2010/main" val="2821965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9F0D-4A00-4886-AFCF-7FE3704D7865}"/>
              </a:ext>
            </a:extLst>
          </p:cNvPr>
          <p:cNvSpPr>
            <a:spLocks noGrp="1"/>
          </p:cNvSpPr>
          <p:nvPr>
            <p:ph type="title"/>
          </p:nvPr>
        </p:nvSpPr>
        <p:spPr>
          <a:xfrm>
            <a:off x="838200" y="365125"/>
            <a:ext cx="10515600" cy="876487"/>
          </a:xfrm>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289507C9-087F-41A5-BA11-07EAD67EC8B9}"/>
              </a:ext>
            </a:extLst>
          </p:cNvPr>
          <p:cNvSpPr>
            <a:spLocks noGrp="1"/>
          </p:cNvSpPr>
          <p:nvPr>
            <p:ph idx="1"/>
          </p:nvPr>
        </p:nvSpPr>
        <p:spPr>
          <a:xfrm>
            <a:off x="838200" y="1353672"/>
            <a:ext cx="10515600" cy="4823292"/>
          </a:xfrm>
        </p:spPr>
        <p:txBody>
          <a:bodyPr>
            <a:normAutofit/>
          </a:bodyPr>
          <a:lstStyle/>
          <a:p>
            <a:pPr marL="0" indent="0" rtl="0">
              <a:spcBef>
                <a:spcPts val="0"/>
              </a:spcBef>
              <a:spcAft>
                <a:spcPts val="0"/>
              </a:spcAft>
              <a:buNone/>
            </a:pPr>
            <a:r>
              <a:rPr lang="en-US" b="0" i="0" u="none" strike="noStrike" dirty="0">
                <a:solidFill>
                  <a:srgbClr val="000000"/>
                </a:solidFill>
                <a:effectLst/>
                <a:latin typeface="Calibri" panose="020F0502020204030204" pitchFamily="34" charset="0"/>
              </a:rPr>
              <a:t>Two friends attribute their high math scores to their high level of effort and ability in math and their low Spanish scores to their teacher’s subjective grading and favoritism. In this situation these students are exhibiting</a:t>
            </a:r>
          </a:p>
          <a:p>
            <a:pPr marL="0" indent="0" rtl="0">
              <a:spcBef>
                <a:spcPts val="1000"/>
              </a:spcBef>
              <a:spcAft>
                <a:spcPts val="0"/>
              </a:spcAft>
              <a:buNone/>
            </a:pPr>
            <a:endParaRPr lang="en-US" dirty="0"/>
          </a:p>
          <a:p>
            <a:pPr marL="0" indent="0" rtl="0">
              <a:spcBef>
                <a:spcPts val="1000"/>
              </a:spcBef>
              <a:spcAft>
                <a:spcPts val="0"/>
              </a:spcAft>
              <a:buNone/>
            </a:pPr>
            <a:r>
              <a:rPr lang="en-US" b="0" i="0" u="none" strike="noStrike" dirty="0">
                <a:solidFill>
                  <a:srgbClr val="000000"/>
                </a:solidFill>
                <a:effectLst/>
                <a:latin typeface="Calibri" panose="020F0502020204030204" pitchFamily="34" charset="0"/>
              </a:rPr>
              <a:t>(A)  the actor-observer effect</a:t>
            </a:r>
            <a:endParaRPr lang="en-US" dirty="0">
              <a:effectLst/>
            </a:endParaRPr>
          </a:p>
          <a:p>
            <a:pPr marL="0" indent="0" rtl="0">
              <a:spcBef>
                <a:spcPts val="1000"/>
              </a:spcBef>
              <a:spcAft>
                <a:spcPts val="0"/>
              </a:spcAft>
              <a:buNone/>
            </a:pPr>
            <a:r>
              <a:rPr lang="en-US" b="0" i="0" u="none" strike="noStrike" dirty="0">
                <a:solidFill>
                  <a:srgbClr val="000000"/>
                </a:solidFill>
                <a:effectLst/>
                <a:latin typeface="Calibri" panose="020F0502020204030204" pitchFamily="34" charset="0"/>
              </a:rPr>
              <a:t>(B)  the hindsight bias</a:t>
            </a:r>
            <a:endParaRPr lang="en-US" dirty="0">
              <a:effectLst/>
            </a:endParaRPr>
          </a:p>
          <a:p>
            <a:pPr marL="0" indent="0" rtl="0">
              <a:spcBef>
                <a:spcPts val="1000"/>
              </a:spcBef>
              <a:spcAft>
                <a:spcPts val="0"/>
              </a:spcAft>
              <a:buNone/>
            </a:pPr>
            <a:r>
              <a:rPr lang="en-US" b="0" i="0" u="none" strike="noStrike" dirty="0">
                <a:solidFill>
                  <a:srgbClr val="000000"/>
                </a:solidFill>
                <a:effectLst/>
                <a:latin typeface="Calibri" panose="020F0502020204030204" pitchFamily="34" charset="0"/>
              </a:rPr>
              <a:t>(C)  scapegoating</a:t>
            </a:r>
            <a:endParaRPr lang="en-US" dirty="0">
              <a:effectLst/>
            </a:endParaRPr>
          </a:p>
          <a:p>
            <a:pPr marL="0" indent="0" rtl="0">
              <a:spcBef>
                <a:spcPts val="1000"/>
              </a:spcBef>
              <a:spcAft>
                <a:spcPts val="0"/>
              </a:spcAft>
              <a:buNone/>
            </a:pPr>
            <a:r>
              <a:rPr lang="en-US" b="0" i="0" u="none" strike="noStrike" dirty="0">
                <a:solidFill>
                  <a:srgbClr val="000000"/>
                </a:solidFill>
                <a:effectLst/>
                <a:latin typeface="Calibri" panose="020F0502020204030204" pitchFamily="34" charset="0"/>
              </a:rPr>
              <a:t>(D)  equity</a:t>
            </a:r>
            <a:endParaRPr lang="en-US" dirty="0">
              <a:effectLst/>
            </a:endParaRPr>
          </a:p>
          <a:p>
            <a:pPr marL="0" indent="0" rtl="0">
              <a:spcBef>
                <a:spcPts val="1000"/>
              </a:spcBef>
              <a:spcAft>
                <a:spcPts val="0"/>
              </a:spcAft>
              <a:buNone/>
            </a:pPr>
            <a:r>
              <a:rPr lang="en-US" b="0" i="0" u="none" strike="noStrike" dirty="0">
                <a:solidFill>
                  <a:srgbClr val="000000"/>
                </a:solidFill>
                <a:effectLst/>
                <a:latin typeface="Calibri" panose="020F0502020204030204" pitchFamily="34" charset="0"/>
              </a:rPr>
              <a:t>(E)  the self-serving bias</a:t>
            </a:r>
            <a:endParaRPr lang="en-US" dirty="0">
              <a:effectLst/>
            </a:endParaRPr>
          </a:p>
          <a:p>
            <a:endParaRPr lang="en-US" dirty="0"/>
          </a:p>
        </p:txBody>
      </p:sp>
    </p:spTree>
    <p:extLst>
      <p:ext uri="{BB962C8B-B14F-4D97-AF65-F5344CB8AC3E}">
        <p14:creationId xmlns:p14="http://schemas.microsoft.com/office/powerpoint/2010/main" val="2198092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40C8-C45A-456A-8046-075B7B300D20}"/>
              </a:ext>
            </a:extLst>
          </p:cNvPr>
          <p:cNvSpPr>
            <a:spLocks noGrp="1"/>
          </p:cNvSpPr>
          <p:nvPr>
            <p:ph type="title"/>
          </p:nvPr>
        </p:nvSpPr>
        <p:spPr>
          <a:xfrm>
            <a:off x="838200" y="365125"/>
            <a:ext cx="10515600" cy="952687"/>
          </a:xfrm>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D534D74D-8E77-458E-AFED-5A4C44868F6E}"/>
              </a:ext>
            </a:extLst>
          </p:cNvPr>
          <p:cNvSpPr>
            <a:spLocks noGrp="1"/>
          </p:cNvSpPr>
          <p:nvPr>
            <p:ph idx="1"/>
          </p:nvPr>
        </p:nvSpPr>
        <p:spPr>
          <a:xfrm>
            <a:off x="838200" y="1447800"/>
            <a:ext cx="10515600" cy="4729163"/>
          </a:xfrm>
        </p:spPr>
        <p:txBody>
          <a:bodyPr/>
          <a:lstStyle/>
          <a:p>
            <a:pPr marL="0" indent="0">
              <a:buNone/>
            </a:pPr>
            <a:r>
              <a:rPr lang="en-US" dirty="0"/>
              <a:t>According to the theory of fundamental attribution error, when explaining the failures of others, we usually underestimate the significance of</a:t>
            </a:r>
          </a:p>
          <a:p>
            <a:pPr marL="0" lvl="0" indent="0">
              <a:buNone/>
            </a:pPr>
            <a:endParaRPr lang="en-US" dirty="0"/>
          </a:p>
          <a:p>
            <a:pPr marL="0" lvl="0" indent="0">
              <a:buNone/>
            </a:pPr>
            <a:r>
              <a:rPr lang="en-US" dirty="0"/>
              <a:t>(A) situational factors </a:t>
            </a:r>
          </a:p>
          <a:p>
            <a:pPr marL="0" lvl="0" indent="0">
              <a:buNone/>
            </a:pPr>
            <a:r>
              <a:rPr lang="en-US" dirty="0"/>
              <a:t>(B) dispositional factors </a:t>
            </a:r>
          </a:p>
          <a:p>
            <a:pPr marL="0" lvl="0" indent="0">
              <a:buNone/>
            </a:pPr>
            <a:r>
              <a:rPr lang="en-US" dirty="0"/>
              <a:t>(C) motivational factors </a:t>
            </a:r>
          </a:p>
          <a:p>
            <a:pPr marL="0" lvl="0" indent="0">
              <a:buNone/>
            </a:pPr>
            <a:r>
              <a:rPr lang="en-US" dirty="0"/>
              <a:t>(D) support systems </a:t>
            </a:r>
          </a:p>
          <a:p>
            <a:pPr marL="0" lvl="0" indent="0">
              <a:buNone/>
            </a:pPr>
            <a:r>
              <a:rPr lang="en-US" dirty="0"/>
              <a:t>(E)  inherited traits</a:t>
            </a:r>
          </a:p>
          <a:p>
            <a:endParaRPr lang="en-US" dirty="0"/>
          </a:p>
        </p:txBody>
      </p:sp>
    </p:spTree>
    <p:extLst>
      <p:ext uri="{BB962C8B-B14F-4D97-AF65-F5344CB8AC3E}">
        <p14:creationId xmlns:p14="http://schemas.microsoft.com/office/powerpoint/2010/main" val="3864855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756</Words>
  <Application>Microsoft Office PowerPoint</Application>
  <PresentationFormat>Widescreen</PresentationFormat>
  <Paragraphs>77</Paragraphs>
  <Slides>13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Social Psychology</vt:lpstr>
      <vt:lpstr>What do Social Psychologists study?</vt:lpstr>
      <vt:lpstr>Attribution:  Why did he do that?</vt:lpstr>
      <vt:lpstr>Attribution: Why did he do that?</vt:lpstr>
      <vt:lpstr>Biases in Attribution</vt:lpstr>
      <vt:lpstr>PowerPoint Presentation</vt:lpstr>
      <vt:lpstr>Effects of Attribution</vt:lpstr>
      <vt:lpstr>Collectivistic vs. Individualistic</vt:lpstr>
      <vt:lpstr>PowerPoint Presentation</vt:lpstr>
      <vt:lpstr>Questions</vt:lpstr>
      <vt:lpstr>Questions</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Attribution:  Why did he do that?</dc:title>
  <dc:creator>M F</dc:creator>
  <cp:lastModifiedBy>M F</cp:lastModifiedBy>
  <cp:revision>14</cp:revision>
  <dcterms:created xsi:type="dcterms:W3CDTF">2019-03-28T23:46:25Z</dcterms:created>
  <dcterms:modified xsi:type="dcterms:W3CDTF">2022-04-11T17:49:29Z</dcterms:modified>
</cp:coreProperties>
</file>