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2" r:id="rId2"/>
    <p:sldId id="582" r:id="rId3"/>
    <p:sldId id="583" r:id="rId4"/>
    <p:sldId id="580" r:id="rId5"/>
    <p:sldId id="283" r:id="rId6"/>
    <p:sldId id="421" r:id="rId7"/>
    <p:sldId id="284" r:id="rId8"/>
    <p:sldId id="286" r:id="rId9"/>
    <p:sldId id="262" r:id="rId10"/>
    <p:sldId id="278" r:id="rId11"/>
    <p:sldId id="279" r:id="rId12"/>
    <p:sldId id="280" r:id="rId13"/>
    <p:sldId id="281" r:id="rId14"/>
    <p:sldId id="578" r:id="rId15"/>
    <p:sldId id="576" r:id="rId16"/>
    <p:sldId id="577"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5" d="100"/>
          <a:sy n="85" d="100"/>
        </p:scale>
        <p:origin x="595"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2C84E-E64E-4F72-AE84-764907990576}" type="doc">
      <dgm:prSet loTypeId="urn:microsoft.com/office/officeart/2005/8/layout/vList2" loCatId="list" qsTypeId="urn:microsoft.com/office/officeart/2005/8/quickstyle/simple1" qsCatId="simple" csTypeId="urn:microsoft.com/office/officeart/2005/8/colors/accent5_2" csCatId="accent5" phldr="1"/>
      <dgm:spPr/>
      <dgm:t>
        <a:bodyPr/>
        <a:lstStyle/>
        <a:p>
          <a:endParaRPr lang="en-US"/>
        </a:p>
      </dgm:t>
    </dgm:pt>
    <dgm:pt modelId="{7D0B0A91-0A1F-471D-9EA5-47FB32696640}">
      <dgm:prSet/>
      <dgm:spPr/>
      <dgm:t>
        <a:bodyPr/>
        <a:lstStyle/>
        <a:p>
          <a:r>
            <a:rPr lang="en-US" dirty="0"/>
            <a:t>1.  Changing your attitude or belief. </a:t>
          </a:r>
        </a:p>
      </dgm:t>
    </dgm:pt>
    <dgm:pt modelId="{D50AF080-882A-4C23-8BB6-C0710A3E85F9}" type="parTrans" cxnId="{9100F0E4-C9C1-4B7A-9D3A-CD4F98F7470C}">
      <dgm:prSet/>
      <dgm:spPr/>
      <dgm:t>
        <a:bodyPr/>
        <a:lstStyle/>
        <a:p>
          <a:endParaRPr lang="en-US"/>
        </a:p>
      </dgm:t>
    </dgm:pt>
    <dgm:pt modelId="{8034D2D7-BE8B-494D-B534-CBC957807BBF}" type="sibTrans" cxnId="{9100F0E4-C9C1-4B7A-9D3A-CD4F98F7470C}">
      <dgm:prSet/>
      <dgm:spPr/>
      <dgm:t>
        <a:bodyPr/>
        <a:lstStyle/>
        <a:p>
          <a:endParaRPr lang="en-US"/>
        </a:p>
      </dgm:t>
    </dgm:pt>
    <dgm:pt modelId="{AD47DAD2-14F3-4940-9A1B-F1A9E3F24A7A}">
      <dgm:prSet/>
      <dgm:spPr/>
      <dgm:t>
        <a:bodyPr/>
        <a:lstStyle/>
        <a:p>
          <a:r>
            <a:rPr lang="en-US" dirty="0"/>
            <a:t>Either, global warming doesn’t bother me, or</a:t>
          </a:r>
        </a:p>
      </dgm:t>
    </dgm:pt>
    <dgm:pt modelId="{10C921F2-7986-4973-A390-1FCAC0D3AA07}" type="parTrans" cxnId="{2C639E21-1952-4213-8BAF-6E4C9EB78F9F}">
      <dgm:prSet/>
      <dgm:spPr/>
      <dgm:t>
        <a:bodyPr/>
        <a:lstStyle/>
        <a:p>
          <a:endParaRPr lang="en-US"/>
        </a:p>
      </dgm:t>
    </dgm:pt>
    <dgm:pt modelId="{81569A38-0B8D-491B-8165-704C0775B51C}" type="sibTrans" cxnId="{2C639E21-1952-4213-8BAF-6E4C9EB78F9F}">
      <dgm:prSet/>
      <dgm:spPr/>
      <dgm:t>
        <a:bodyPr/>
        <a:lstStyle/>
        <a:p>
          <a:endParaRPr lang="en-US"/>
        </a:p>
      </dgm:t>
    </dgm:pt>
    <dgm:pt modelId="{6B6F8E1A-3930-4F84-9CD3-3092964793E4}">
      <dgm:prSet/>
      <dgm:spPr/>
      <dgm:t>
        <a:bodyPr/>
        <a:lstStyle/>
        <a:p>
          <a:r>
            <a:rPr lang="en-US" dirty="0"/>
            <a:t>2.  Adding beliefs that back one side.</a:t>
          </a:r>
        </a:p>
      </dgm:t>
    </dgm:pt>
    <dgm:pt modelId="{5A899D2E-9335-4A43-B272-982E8F2A8A1A}" type="parTrans" cxnId="{54A5ADC4-87C1-49BC-BC55-DEDAF6CC74C1}">
      <dgm:prSet/>
      <dgm:spPr/>
      <dgm:t>
        <a:bodyPr/>
        <a:lstStyle/>
        <a:p>
          <a:endParaRPr lang="en-US"/>
        </a:p>
      </dgm:t>
    </dgm:pt>
    <dgm:pt modelId="{2749DD8A-92D1-4C74-AE35-A99D3AF4594E}" type="sibTrans" cxnId="{54A5ADC4-87C1-49BC-BC55-DEDAF6CC74C1}">
      <dgm:prSet/>
      <dgm:spPr/>
      <dgm:t>
        <a:bodyPr/>
        <a:lstStyle/>
        <a:p>
          <a:endParaRPr lang="en-US"/>
        </a:p>
      </dgm:t>
    </dgm:pt>
    <dgm:pt modelId="{7FE0DCCF-FFC4-4268-BDD2-2976EC7B0276}">
      <dgm:prSet/>
      <dgm:spPr/>
      <dgm:t>
        <a:bodyPr/>
        <a:lstStyle/>
        <a:p>
          <a:r>
            <a:rPr lang="en-US" dirty="0"/>
            <a:t>3. Reduce the importance of one of the sides</a:t>
          </a:r>
        </a:p>
      </dgm:t>
    </dgm:pt>
    <dgm:pt modelId="{970B284C-BAC8-4851-96A5-32AB1AF3212E}" type="parTrans" cxnId="{4F625601-E9EB-408E-957D-87D1783FE9C4}">
      <dgm:prSet/>
      <dgm:spPr/>
      <dgm:t>
        <a:bodyPr/>
        <a:lstStyle/>
        <a:p>
          <a:endParaRPr lang="en-US"/>
        </a:p>
      </dgm:t>
    </dgm:pt>
    <dgm:pt modelId="{287E3AEA-4D5F-4887-9198-C070610B555F}" type="sibTrans" cxnId="{4F625601-E9EB-408E-957D-87D1783FE9C4}">
      <dgm:prSet/>
      <dgm:spPr/>
      <dgm:t>
        <a:bodyPr/>
        <a:lstStyle/>
        <a:p>
          <a:endParaRPr lang="en-US"/>
        </a:p>
      </dgm:t>
    </dgm:pt>
    <dgm:pt modelId="{45752BA6-8DC5-49CC-B71D-29D6A944B41A}">
      <dgm:prSet/>
      <dgm:spPr/>
      <dgm:t>
        <a:bodyPr/>
        <a:lstStyle/>
        <a:p>
          <a:r>
            <a:rPr lang="en-US" dirty="0"/>
            <a:t>Either, finding new evidence that global warming is not so bad, or</a:t>
          </a:r>
        </a:p>
      </dgm:t>
    </dgm:pt>
    <dgm:pt modelId="{680E6F9A-0580-45A2-8B36-C0251B190B4E}" type="parTrans" cxnId="{F49736F8-1BD2-43BB-9848-88E216518489}">
      <dgm:prSet/>
      <dgm:spPr/>
      <dgm:t>
        <a:bodyPr/>
        <a:lstStyle/>
        <a:p>
          <a:endParaRPr lang="en-US"/>
        </a:p>
      </dgm:t>
    </dgm:pt>
    <dgm:pt modelId="{07C9C33F-9C81-4AC1-B58C-2B15FA568A5E}" type="sibTrans" cxnId="{F49736F8-1BD2-43BB-9848-88E216518489}">
      <dgm:prSet/>
      <dgm:spPr/>
      <dgm:t>
        <a:bodyPr/>
        <a:lstStyle/>
        <a:p>
          <a:endParaRPr lang="en-US"/>
        </a:p>
      </dgm:t>
    </dgm:pt>
    <dgm:pt modelId="{08245142-FB36-4DB0-94DA-3D58D937B566}">
      <dgm:prSet/>
      <dgm:spPr/>
      <dgm:t>
        <a:bodyPr/>
        <a:lstStyle/>
        <a:p>
          <a:r>
            <a:rPr lang="en-US" dirty="0"/>
            <a:t>Either, I own this gas guzzler, but I do many other things that help the environment, or</a:t>
          </a:r>
        </a:p>
      </dgm:t>
    </dgm:pt>
    <dgm:pt modelId="{9BD2BD3F-BE28-43D9-BB36-E46E1296B722}" type="parTrans" cxnId="{E988CD2F-88C0-4F62-8C91-CB591E4814D6}">
      <dgm:prSet/>
      <dgm:spPr/>
      <dgm:t>
        <a:bodyPr/>
        <a:lstStyle/>
        <a:p>
          <a:endParaRPr lang="en-US"/>
        </a:p>
      </dgm:t>
    </dgm:pt>
    <dgm:pt modelId="{6AC554D0-EDF2-44D8-8D1B-548447235E03}" type="sibTrans" cxnId="{E988CD2F-88C0-4F62-8C91-CB591E4814D6}">
      <dgm:prSet/>
      <dgm:spPr/>
      <dgm:t>
        <a:bodyPr/>
        <a:lstStyle/>
        <a:p>
          <a:endParaRPr lang="en-US"/>
        </a:p>
      </dgm:t>
    </dgm:pt>
    <dgm:pt modelId="{FA82C4DF-9D65-4D24-A57A-0995E734D0BB}">
      <dgm:prSet/>
      <dgm:spPr/>
      <dgm:t>
        <a:bodyPr/>
        <a:lstStyle/>
        <a:p>
          <a:r>
            <a:rPr lang="en-US" dirty="0"/>
            <a:t>I may have to sell my car</a:t>
          </a:r>
        </a:p>
      </dgm:t>
    </dgm:pt>
    <dgm:pt modelId="{5E3BB58C-51AE-4C9C-B9ED-326FAA66D21E}" type="parTrans" cxnId="{583A69BE-4259-42AD-8FEE-07E37780E722}">
      <dgm:prSet/>
      <dgm:spPr/>
      <dgm:t>
        <a:bodyPr/>
        <a:lstStyle/>
        <a:p>
          <a:endParaRPr lang="en-US"/>
        </a:p>
      </dgm:t>
    </dgm:pt>
    <dgm:pt modelId="{70F60B89-FA54-402C-A0D7-B5C0F81AE65B}" type="sibTrans" cxnId="{583A69BE-4259-42AD-8FEE-07E37780E722}">
      <dgm:prSet/>
      <dgm:spPr/>
      <dgm:t>
        <a:bodyPr/>
        <a:lstStyle/>
        <a:p>
          <a:endParaRPr lang="en-US"/>
        </a:p>
      </dgm:t>
    </dgm:pt>
    <dgm:pt modelId="{3D299EE2-5BB4-4E9E-8F9E-C2E535156F8A}">
      <dgm:prSet/>
      <dgm:spPr/>
      <dgm:t>
        <a:bodyPr/>
        <a:lstStyle/>
        <a:p>
          <a:r>
            <a:rPr lang="en-US" dirty="0"/>
            <a:t>my car has other good environmental features</a:t>
          </a:r>
        </a:p>
      </dgm:t>
    </dgm:pt>
    <dgm:pt modelId="{4DE6A6B9-AFB1-48D7-92BB-6BA01D7CF882}" type="parTrans" cxnId="{55921373-A7CD-4A59-A54D-F05C547D1C20}">
      <dgm:prSet/>
      <dgm:spPr/>
      <dgm:t>
        <a:bodyPr/>
        <a:lstStyle/>
        <a:p>
          <a:endParaRPr lang="en-US"/>
        </a:p>
      </dgm:t>
    </dgm:pt>
    <dgm:pt modelId="{C89EFE72-956B-4019-B115-9546BE78A3DC}" type="sibTrans" cxnId="{55921373-A7CD-4A59-A54D-F05C547D1C20}">
      <dgm:prSet/>
      <dgm:spPr/>
      <dgm:t>
        <a:bodyPr/>
        <a:lstStyle/>
        <a:p>
          <a:endParaRPr lang="en-US"/>
        </a:p>
      </dgm:t>
    </dgm:pt>
    <dgm:pt modelId="{3F8976E3-FB84-4945-9E6E-AE4C08F436CC}">
      <dgm:prSet/>
      <dgm:spPr/>
      <dgm:t>
        <a:bodyPr/>
        <a:lstStyle/>
        <a:p>
          <a:r>
            <a:rPr lang="en-US" dirty="0"/>
            <a:t>my other car gets good gas mileage.</a:t>
          </a:r>
        </a:p>
      </dgm:t>
    </dgm:pt>
    <dgm:pt modelId="{961AB97E-32D1-4EE4-B44C-CC52D6F4065C}" type="parTrans" cxnId="{B21F2D4C-121B-4B29-8293-AF359CB0E8F2}">
      <dgm:prSet/>
      <dgm:spPr/>
      <dgm:t>
        <a:bodyPr/>
        <a:lstStyle/>
        <a:p>
          <a:endParaRPr lang="en-US"/>
        </a:p>
      </dgm:t>
    </dgm:pt>
    <dgm:pt modelId="{B516F1A4-10D4-4BF5-9D4A-C8ABDD987DFF}" type="sibTrans" cxnId="{B21F2D4C-121B-4B29-8293-AF359CB0E8F2}">
      <dgm:prSet/>
      <dgm:spPr/>
      <dgm:t>
        <a:bodyPr/>
        <a:lstStyle/>
        <a:p>
          <a:endParaRPr lang="en-US"/>
        </a:p>
      </dgm:t>
    </dgm:pt>
    <dgm:pt modelId="{D5DE87AA-F5B3-41D8-B7B3-B5A2EA9BA936}" type="pres">
      <dgm:prSet presAssocID="{9392C84E-E64E-4F72-AE84-764907990576}" presName="linear" presStyleCnt="0">
        <dgm:presLayoutVars>
          <dgm:animLvl val="lvl"/>
          <dgm:resizeHandles val="exact"/>
        </dgm:presLayoutVars>
      </dgm:prSet>
      <dgm:spPr/>
    </dgm:pt>
    <dgm:pt modelId="{CA3624A7-80E8-4545-8579-2DC907F3B371}" type="pres">
      <dgm:prSet presAssocID="{7D0B0A91-0A1F-471D-9EA5-47FB32696640}" presName="parentText" presStyleLbl="node1" presStyleIdx="0" presStyleCnt="3" custScaleY="89305">
        <dgm:presLayoutVars>
          <dgm:chMax val="0"/>
          <dgm:bulletEnabled val="1"/>
        </dgm:presLayoutVars>
      </dgm:prSet>
      <dgm:spPr/>
    </dgm:pt>
    <dgm:pt modelId="{9B6029B0-7308-4016-900A-BB235B4B7F58}" type="pres">
      <dgm:prSet presAssocID="{7D0B0A91-0A1F-471D-9EA5-47FB32696640}" presName="childText" presStyleLbl="revTx" presStyleIdx="0" presStyleCnt="3">
        <dgm:presLayoutVars>
          <dgm:bulletEnabled val="1"/>
        </dgm:presLayoutVars>
      </dgm:prSet>
      <dgm:spPr/>
    </dgm:pt>
    <dgm:pt modelId="{6CBCB053-AB27-44FE-9983-363A05703546}" type="pres">
      <dgm:prSet presAssocID="{6B6F8E1A-3930-4F84-9CD3-3092964793E4}" presName="parentText" presStyleLbl="node1" presStyleIdx="1" presStyleCnt="3">
        <dgm:presLayoutVars>
          <dgm:chMax val="0"/>
          <dgm:bulletEnabled val="1"/>
        </dgm:presLayoutVars>
      </dgm:prSet>
      <dgm:spPr/>
    </dgm:pt>
    <dgm:pt modelId="{16EFF2F5-DA18-4646-B4ED-06B9912AA2F8}" type="pres">
      <dgm:prSet presAssocID="{6B6F8E1A-3930-4F84-9CD3-3092964793E4}" presName="childText" presStyleLbl="revTx" presStyleIdx="1" presStyleCnt="3">
        <dgm:presLayoutVars>
          <dgm:bulletEnabled val="1"/>
        </dgm:presLayoutVars>
      </dgm:prSet>
      <dgm:spPr/>
    </dgm:pt>
    <dgm:pt modelId="{8B93927E-06A8-42B1-B097-83B9C76C9C31}" type="pres">
      <dgm:prSet presAssocID="{7FE0DCCF-FFC4-4268-BDD2-2976EC7B0276}" presName="parentText" presStyleLbl="node1" presStyleIdx="2" presStyleCnt="3" custScaleY="108319">
        <dgm:presLayoutVars>
          <dgm:chMax val="0"/>
          <dgm:bulletEnabled val="1"/>
        </dgm:presLayoutVars>
      </dgm:prSet>
      <dgm:spPr/>
    </dgm:pt>
    <dgm:pt modelId="{E521DEDE-539E-4024-9A83-24139F56B49D}" type="pres">
      <dgm:prSet presAssocID="{7FE0DCCF-FFC4-4268-BDD2-2976EC7B0276}" presName="childText" presStyleLbl="revTx" presStyleIdx="2" presStyleCnt="3">
        <dgm:presLayoutVars>
          <dgm:bulletEnabled val="1"/>
        </dgm:presLayoutVars>
      </dgm:prSet>
      <dgm:spPr/>
    </dgm:pt>
  </dgm:ptLst>
  <dgm:cxnLst>
    <dgm:cxn modelId="{4F625601-E9EB-408E-957D-87D1783FE9C4}" srcId="{9392C84E-E64E-4F72-AE84-764907990576}" destId="{7FE0DCCF-FFC4-4268-BDD2-2976EC7B0276}" srcOrd="2" destOrd="0" parTransId="{970B284C-BAC8-4851-96A5-32AB1AF3212E}" sibTransId="{287E3AEA-4D5F-4887-9198-C070610B555F}"/>
    <dgm:cxn modelId="{1D051B05-58DF-43F8-9AA9-56A25D22AF3F}" type="presOf" srcId="{3D299EE2-5BB4-4E9E-8F9E-C2E535156F8A}" destId="{16EFF2F5-DA18-4646-B4ED-06B9912AA2F8}" srcOrd="0" destOrd="1" presId="urn:microsoft.com/office/officeart/2005/8/layout/vList2"/>
    <dgm:cxn modelId="{A2D4F918-A2BF-49BD-B1EB-B7F5FE1E4D94}" type="presOf" srcId="{08245142-FB36-4DB0-94DA-3D58D937B566}" destId="{E521DEDE-539E-4024-9A83-24139F56B49D}" srcOrd="0" destOrd="0" presId="urn:microsoft.com/office/officeart/2005/8/layout/vList2"/>
    <dgm:cxn modelId="{C9C1731B-5B52-4715-8951-6C52F32FCF41}" type="presOf" srcId="{9392C84E-E64E-4F72-AE84-764907990576}" destId="{D5DE87AA-F5B3-41D8-B7B3-B5A2EA9BA936}" srcOrd="0" destOrd="0" presId="urn:microsoft.com/office/officeart/2005/8/layout/vList2"/>
    <dgm:cxn modelId="{2C639E21-1952-4213-8BAF-6E4C9EB78F9F}" srcId="{7D0B0A91-0A1F-471D-9EA5-47FB32696640}" destId="{AD47DAD2-14F3-4940-9A1B-F1A9E3F24A7A}" srcOrd="0" destOrd="0" parTransId="{10C921F2-7986-4973-A390-1FCAC0D3AA07}" sibTransId="{81569A38-0B8D-491B-8165-704C0775B51C}"/>
    <dgm:cxn modelId="{E988CD2F-88C0-4F62-8C91-CB591E4814D6}" srcId="{7FE0DCCF-FFC4-4268-BDD2-2976EC7B0276}" destId="{08245142-FB36-4DB0-94DA-3D58D937B566}" srcOrd="0" destOrd="0" parTransId="{9BD2BD3F-BE28-43D9-BB36-E46E1296B722}" sibTransId="{6AC554D0-EDF2-44D8-8D1B-548447235E03}"/>
    <dgm:cxn modelId="{4CCD6D5D-55FD-45DF-98FE-3DFBD7F07382}" type="presOf" srcId="{3F8976E3-FB84-4945-9E6E-AE4C08F436CC}" destId="{E521DEDE-539E-4024-9A83-24139F56B49D}" srcOrd="0" destOrd="1" presId="urn:microsoft.com/office/officeart/2005/8/layout/vList2"/>
    <dgm:cxn modelId="{B21F2D4C-121B-4B29-8293-AF359CB0E8F2}" srcId="{7FE0DCCF-FFC4-4268-BDD2-2976EC7B0276}" destId="{3F8976E3-FB84-4945-9E6E-AE4C08F436CC}" srcOrd="1" destOrd="0" parTransId="{961AB97E-32D1-4EE4-B44C-CC52D6F4065C}" sibTransId="{B516F1A4-10D4-4BF5-9D4A-C8ABDD987DFF}"/>
    <dgm:cxn modelId="{55921373-A7CD-4A59-A54D-F05C547D1C20}" srcId="{6B6F8E1A-3930-4F84-9CD3-3092964793E4}" destId="{3D299EE2-5BB4-4E9E-8F9E-C2E535156F8A}" srcOrd="1" destOrd="0" parTransId="{4DE6A6B9-AFB1-48D7-92BB-6BA01D7CF882}" sibTransId="{C89EFE72-956B-4019-B115-9546BE78A3DC}"/>
    <dgm:cxn modelId="{5320787A-0C47-48C1-91EE-F4C274AA2AEE}" type="presOf" srcId="{45752BA6-8DC5-49CC-B71D-29D6A944B41A}" destId="{16EFF2F5-DA18-4646-B4ED-06B9912AA2F8}" srcOrd="0" destOrd="0" presId="urn:microsoft.com/office/officeart/2005/8/layout/vList2"/>
    <dgm:cxn modelId="{19213997-9591-4D0E-B277-CC2E5C680A36}" type="presOf" srcId="{7D0B0A91-0A1F-471D-9EA5-47FB32696640}" destId="{CA3624A7-80E8-4545-8579-2DC907F3B371}" srcOrd="0" destOrd="0" presId="urn:microsoft.com/office/officeart/2005/8/layout/vList2"/>
    <dgm:cxn modelId="{583A69BE-4259-42AD-8FEE-07E37780E722}" srcId="{7D0B0A91-0A1F-471D-9EA5-47FB32696640}" destId="{FA82C4DF-9D65-4D24-A57A-0995E734D0BB}" srcOrd="1" destOrd="0" parTransId="{5E3BB58C-51AE-4C9C-B9ED-326FAA66D21E}" sibTransId="{70F60B89-FA54-402C-A0D7-B5C0F81AE65B}"/>
    <dgm:cxn modelId="{54A5ADC4-87C1-49BC-BC55-DEDAF6CC74C1}" srcId="{9392C84E-E64E-4F72-AE84-764907990576}" destId="{6B6F8E1A-3930-4F84-9CD3-3092964793E4}" srcOrd="1" destOrd="0" parTransId="{5A899D2E-9335-4A43-B272-982E8F2A8A1A}" sibTransId="{2749DD8A-92D1-4C74-AE35-A99D3AF4594E}"/>
    <dgm:cxn modelId="{C41FB7D7-51E3-49A0-A17C-2D298A21A416}" type="presOf" srcId="{FA82C4DF-9D65-4D24-A57A-0995E734D0BB}" destId="{9B6029B0-7308-4016-900A-BB235B4B7F58}" srcOrd="0" destOrd="1" presId="urn:microsoft.com/office/officeart/2005/8/layout/vList2"/>
    <dgm:cxn modelId="{9100F0E4-C9C1-4B7A-9D3A-CD4F98F7470C}" srcId="{9392C84E-E64E-4F72-AE84-764907990576}" destId="{7D0B0A91-0A1F-471D-9EA5-47FB32696640}" srcOrd="0" destOrd="0" parTransId="{D50AF080-882A-4C23-8BB6-C0710A3E85F9}" sibTransId="{8034D2D7-BE8B-494D-B534-CBC957807BBF}"/>
    <dgm:cxn modelId="{F49736F8-1BD2-43BB-9848-88E216518489}" srcId="{6B6F8E1A-3930-4F84-9CD3-3092964793E4}" destId="{45752BA6-8DC5-49CC-B71D-29D6A944B41A}" srcOrd="0" destOrd="0" parTransId="{680E6F9A-0580-45A2-8B36-C0251B190B4E}" sibTransId="{07C9C33F-9C81-4AC1-B58C-2B15FA568A5E}"/>
    <dgm:cxn modelId="{DE4527FA-1A4D-42DA-B6DB-85717B6C2C8C}" type="presOf" srcId="{7FE0DCCF-FFC4-4268-BDD2-2976EC7B0276}" destId="{8B93927E-06A8-42B1-B097-83B9C76C9C31}" srcOrd="0" destOrd="0" presId="urn:microsoft.com/office/officeart/2005/8/layout/vList2"/>
    <dgm:cxn modelId="{134C4FFC-BCAE-43A3-B52A-6A695DE159CB}" type="presOf" srcId="{AD47DAD2-14F3-4940-9A1B-F1A9E3F24A7A}" destId="{9B6029B0-7308-4016-900A-BB235B4B7F58}" srcOrd="0" destOrd="0" presId="urn:microsoft.com/office/officeart/2005/8/layout/vList2"/>
    <dgm:cxn modelId="{54B37AFF-3D22-4B5D-82A8-3E67814CE71F}" type="presOf" srcId="{6B6F8E1A-3930-4F84-9CD3-3092964793E4}" destId="{6CBCB053-AB27-44FE-9983-363A05703546}" srcOrd="0" destOrd="0" presId="urn:microsoft.com/office/officeart/2005/8/layout/vList2"/>
    <dgm:cxn modelId="{2B752386-B8E5-4524-90DC-260201C14128}" type="presParOf" srcId="{D5DE87AA-F5B3-41D8-B7B3-B5A2EA9BA936}" destId="{CA3624A7-80E8-4545-8579-2DC907F3B371}" srcOrd="0" destOrd="0" presId="urn:microsoft.com/office/officeart/2005/8/layout/vList2"/>
    <dgm:cxn modelId="{1CD820E9-A53D-4D20-98DA-A305E367BA62}" type="presParOf" srcId="{D5DE87AA-F5B3-41D8-B7B3-B5A2EA9BA936}" destId="{9B6029B0-7308-4016-900A-BB235B4B7F58}" srcOrd="1" destOrd="0" presId="urn:microsoft.com/office/officeart/2005/8/layout/vList2"/>
    <dgm:cxn modelId="{8B67C7F9-FFB6-49A8-8F49-474B40798331}" type="presParOf" srcId="{D5DE87AA-F5B3-41D8-B7B3-B5A2EA9BA936}" destId="{6CBCB053-AB27-44FE-9983-363A05703546}" srcOrd="2" destOrd="0" presId="urn:microsoft.com/office/officeart/2005/8/layout/vList2"/>
    <dgm:cxn modelId="{03839124-1221-4001-AB5A-73808EAF6F7E}" type="presParOf" srcId="{D5DE87AA-F5B3-41D8-B7B3-B5A2EA9BA936}" destId="{16EFF2F5-DA18-4646-B4ED-06B9912AA2F8}" srcOrd="3" destOrd="0" presId="urn:microsoft.com/office/officeart/2005/8/layout/vList2"/>
    <dgm:cxn modelId="{8E2DF92C-DB39-4F11-A311-698E33D6B841}" type="presParOf" srcId="{D5DE87AA-F5B3-41D8-B7B3-B5A2EA9BA936}" destId="{8B93927E-06A8-42B1-B097-83B9C76C9C31}" srcOrd="4" destOrd="0" presId="urn:microsoft.com/office/officeart/2005/8/layout/vList2"/>
    <dgm:cxn modelId="{AEC3199D-CF14-4D60-B4FF-25931E9C77DC}" type="presParOf" srcId="{D5DE87AA-F5B3-41D8-B7B3-B5A2EA9BA936}" destId="{E521DEDE-539E-4024-9A83-24139F56B49D}"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0AE276-93E0-42FC-9D2A-5C244494649D}"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BB0B0D87-5A87-4177-9C54-88D114FD3D4B}">
      <dgm:prSet custT="1"/>
      <dgm:spPr/>
      <dgm:t>
        <a:bodyPr/>
        <a:lstStyle/>
        <a:p>
          <a:r>
            <a:rPr lang="en-US" sz="2800" b="1" dirty="0"/>
            <a:t>Central Route (high elaboration) </a:t>
          </a:r>
        </a:p>
      </dgm:t>
    </dgm:pt>
    <dgm:pt modelId="{84480D8E-1367-413A-BC9D-D4C0465C177F}" type="parTrans" cxnId="{4DD0C183-8F83-40A6-B20A-78C10E041854}">
      <dgm:prSet/>
      <dgm:spPr/>
      <dgm:t>
        <a:bodyPr/>
        <a:lstStyle/>
        <a:p>
          <a:endParaRPr lang="en-US"/>
        </a:p>
      </dgm:t>
    </dgm:pt>
    <dgm:pt modelId="{0563A345-8798-40E7-BEC0-851D64E30FF0}" type="sibTrans" cxnId="{4DD0C183-8F83-40A6-B20A-78C10E041854}">
      <dgm:prSet/>
      <dgm:spPr/>
      <dgm:t>
        <a:bodyPr/>
        <a:lstStyle/>
        <a:p>
          <a:endParaRPr lang="en-US"/>
        </a:p>
      </dgm:t>
    </dgm:pt>
    <dgm:pt modelId="{D3FAA952-B357-495B-B70C-C4BDEBBD1923}">
      <dgm:prSet custT="1"/>
      <dgm:spPr/>
      <dgm:t>
        <a:bodyPr/>
        <a:lstStyle/>
        <a:p>
          <a:pPr algn="l">
            <a:buNone/>
          </a:pPr>
          <a:r>
            <a:rPr lang="en-US" sz="2800" dirty="0"/>
            <a:t>Changing minds through thoughtful consideration of the message (data, facts, pros-cons). </a:t>
          </a:r>
        </a:p>
      </dgm:t>
    </dgm:pt>
    <dgm:pt modelId="{B5194E8C-CA5A-47F1-B101-89CF585E4136}" type="parTrans" cxnId="{AF4F0B37-2405-4461-937E-D138E0DBCE0A}">
      <dgm:prSet/>
      <dgm:spPr/>
      <dgm:t>
        <a:bodyPr/>
        <a:lstStyle/>
        <a:p>
          <a:endParaRPr lang="en-US"/>
        </a:p>
      </dgm:t>
    </dgm:pt>
    <dgm:pt modelId="{19D58CE9-3615-40B6-BE46-A5B315459389}" type="sibTrans" cxnId="{AF4F0B37-2405-4461-937E-D138E0DBCE0A}">
      <dgm:prSet/>
      <dgm:spPr/>
      <dgm:t>
        <a:bodyPr/>
        <a:lstStyle/>
        <a:p>
          <a:endParaRPr lang="en-US"/>
        </a:p>
      </dgm:t>
    </dgm:pt>
    <dgm:pt modelId="{98765B79-DD05-4365-B1B2-3B2382568883}">
      <dgm:prSet custT="1"/>
      <dgm:spPr/>
      <dgm:t>
        <a:bodyPr/>
        <a:lstStyle/>
        <a:p>
          <a:r>
            <a:rPr lang="en-US" sz="2800" b="1" dirty="0"/>
            <a:t>Peripheral Route (low elaboration)</a:t>
          </a:r>
        </a:p>
      </dgm:t>
    </dgm:pt>
    <dgm:pt modelId="{EFDF9F54-B7CE-41AB-B8D3-20589F8AC894}" type="parTrans" cxnId="{083E1CC1-37B9-4F37-B2FD-63B82192BE90}">
      <dgm:prSet/>
      <dgm:spPr/>
      <dgm:t>
        <a:bodyPr/>
        <a:lstStyle/>
        <a:p>
          <a:endParaRPr lang="en-US"/>
        </a:p>
      </dgm:t>
    </dgm:pt>
    <dgm:pt modelId="{2596AB70-C4A5-436F-945D-23359EFFB560}" type="sibTrans" cxnId="{083E1CC1-37B9-4F37-B2FD-63B82192BE90}">
      <dgm:prSet/>
      <dgm:spPr/>
      <dgm:t>
        <a:bodyPr/>
        <a:lstStyle/>
        <a:p>
          <a:endParaRPr lang="en-US"/>
        </a:p>
      </dgm:t>
    </dgm:pt>
    <dgm:pt modelId="{CD70D40A-E4C7-41D1-A952-78D8B8A253B9}">
      <dgm:prSet custT="1"/>
      <dgm:spPr/>
      <dgm:t>
        <a:bodyPr/>
        <a:lstStyle/>
        <a:p>
          <a:pPr algn="l">
            <a:buNone/>
          </a:pPr>
          <a:r>
            <a:rPr lang="en-US" sz="2800" dirty="0"/>
            <a:t>Using cues associated with the message (images, sounds,  language) .</a:t>
          </a:r>
        </a:p>
      </dgm:t>
    </dgm:pt>
    <dgm:pt modelId="{59C49B53-2374-4275-9AD2-0D6D4F50FA9A}" type="parTrans" cxnId="{F88336B9-CEAD-4198-B891-59F1F1474391}">
      <dgm:prSet/>
      <dgm:spPr/>
      <dgm:t>
        <a:bodyPr/>
        <a:lstStyle/>
        <a:p>
          <a:endParaRPr lang="en-US"/>
        </a:p>
      </dgm:t>
    </dgm:pt>
    <dgm:pt modelId="{D853EC3D-2FCE-4BE1-A054-03FF3B21BDCE}" type="sibTrans" cxnId="{F88336B9-CEAD-4198-B891-59F1F1474391}">
      <dgm:prSet/>
      <dgm:spPr/>
      <dgm:t>
        <a:bodyPr/>
        <a:lstStyle/>
        <a:p>
          <a:endParaRPr lang="en-US"/>
        </a:p>
      </dgm:t>
    </dgm:pt>
    <dgm:pt modelId="{4FDFAA68-89CD-4B09-A2CB-5E8D38F10E21}">
      <dgm:prSet/>
      <dgm:spPr/>
      <dgm:t>
        <a:bodyPr/>
        <a:lstStyle/>
        <a:p>
          <a:pPr algn="ctr">
            <a:buNone/>
          </a:pPr>
          <a:endParaRPr lang="en-US" sz="2700" dirty="0"/>
        </a:p>
      </dgm:t>
    </dgm:pt>
    <dgm:pt modelId="{11436910-2F57-429F-9205-F4378A4B5A3B}" type="parTrans" cxnId="{B74A1877-9FBE-4064-AA71-698DD813C5B8}">
      <dgm:prSet/>
      <dgm:spPr/>
    </dgm:pt>
    <dgm:pt modelId="{8EA16691-3D72-43FB-9956-D7E7041801F5}" type="sibTrans" cxnId="{B74A1877-9FBE-4064-AA71-698DD813C5B8}">
      <dgm:prSet/>
      <dgm:spPr/>
    </dgm:pt>
    <dgm:pt modelId="{B665017F-91B9-45B5-A16B-64F38DDED868}">
      <dgm:prSet custT="1"/>
      <dgm:spPr/>
      <dgm:t>
        <a:bodyPr/>
        <a:lstStyle/>
        <a:p>
          <a:pPr algn="ctr">
            <a:buNone/>
          </a:pPr>
          <a:endParaRPr lang="en-US" sz="2400" dirty="0"/>
        </a:p>
      </dgm:t>
    </dgm:pt>
    <dgm:pt modelId="{B0833EC8-521C-4BAE-836A-E3DDEBF08C4F}" type="parTrans" cxnId="{73EAF6B6-CAAB-485A-9070-75EDCF27342D}">
      <dgm:prSet/>
      <dgm:spPr/>
    </dgm:pt>
    <dgm:pt modelId="{49F74323-B639-4AED-9376-FB1DC4006373}" type="sibTrans" cxnId="{73EAF6B6-CAAB-485A-9070-75EDCF27342D}">
      <dgm:prSet/>
      <dgm:spPr/>
    </dgm:pt>
    <dgm:pt modelId="{0D546159-FBB4-4484-8727-4598677E0365}" type="pres">
      <dgm:prSet presAssocID="{B90AE276-93E0-42FC-9D2A-5C244494649D}" presName="Name0" presStyleCnt="0">
        <dgm:presLayoutVars>
          <dgm:dir/>
          <dgm:animLvl val="lvl"/>
          <dgm:resizeHandles val="exact"/>
        </dgm:presLayoutVars>
      </dgm:prSet>
      <dgm:spPr/>
    </dgm:pt>
    <dgm:pt modelId="{595849BC-D1E6-43D1-99E3-E2C4B56CD25E}" type="pres">
      <dgm:prSet presAssocID="{BB0B0D87-5A87-4177-9C54-88D114FD3D4B}" presName="composite" presStyleCnt="0"/>
      <dgm:spPr/>
    </dgm:pt>
    <dgm:pt modelId="{E5C47DAA-C355-4F00-8FA7-8C38352297A3}" type="pres">
      <dgm:prSet presAssocID="{BB0B0D87-5A87-4177-9C54-88D114FD3D4B}" presName="parTx" presStyleLbl="alignNode1" presStyleIdx="0" presStyleCnt="2" custScaleX="107924">
        <dgm:presLayoutVars>
          <dgm:chMax val="0"/>
          <dgm:chPref val="0"/>
          <dgm:bulletEnabled val="1"/>
        </dgm:presLayoutVars>
      </dgm:prSet>
      <dgm:spPr/>
    </dgm:pt>
    <dgm:pt modelId="{F37E0A26-7574-4109-BFD1-2BA3B7B7EA21}" type="pres">
      <dgm:prSet presAssocID="{BB0B0D87-5A87-4177-9C54-88D114FD3D4B}" presName="desTx" presStyleLbl="alignAccFollowNode1" presStyleIdx="0" presStyleCnt="2" custScaleX="107813">
        <dgm:presLayoutVars>
          <dgm:bulletEnabled val="1"/>
        </dgm:presLayoutVars>
      </dgm:prSet>
      <dgm:spPr/>
    </dgm:pt>
    <dgm:pt modelId="{538D6031-CC0F-411E-B5E0-D67500E46878}" type="pres">
      <dgm:prSet presAssocID="{0563A345-8798-40E7-BEC0-851D64E30FF0}" presName="space" presStyleCnt="0"/>
      <dgm:spPr/>
    </dgm:pt>
    <dgm:pt modelId="{8950C125-9A2F-4215-8F9E-66EC5C04E5AB}" type="pres">
      <dgm:prSet presAssocID="{98765B79-DD05-4365-B1B2-3B2382568883}" presName="composite" presStyleCnt="0"/>
      <dgm:spPr/>
    </dgm:pt>
    <dgm:pt modelId="{51403A2D-ED9C-4A9B-825F-D93484C04B82}" type="pres">
      <dgm:prSet presAssocID="{98765B79-DD05-4365-B1B2-3B2382568883}" presName="parTx" presStyleLbl="alignNode1" presStyleIdx="1" presStyleCnt="2" custScaleX="127228">
        <dgm:presLayoutVars>
          <dgm:chMax val="0"/>
          <dgm:chPref val="0"/>
          <dgm:bulletEnabled val="1"/>
        </dgm:presLayoutVars>
      </dgm:prSet>
      <dgm:spPr/>
    </dgm:pt>
    <dgm:pt modelId="{319BF727-470F-4BF8-B337-505D9BBA93CF}" type="pres">
      <dgm:prSet presAssocID="{98765B79-DD05-4365-B1B2-3B2382568883}" presName="desTx" presStyleLbl="alignAccFollowNode1" presStyleIdx="1" presStyleCnt="2" custScaleX="127384">
        <dgm:presLayoutVars>
          <dgm:bulletEnabled val="1"/>
        </dgm:presLayoutVars>
      </dgm:prSet>
      <dgm:spPr/>
    </dgm:pt>
  </dgm:ptLst>
  <dgm:cxnLst>
    <dgm:cxn modelId="{2607DF1D-C74D-46F3-9A54-FA4911C2B4B0}" type="presOf" srcId="{4FDFAA68-89CD-4B09-A2CB-5E8D38F10E21}" destId="{319BF727-470F-4BF8-B337-505D9BBA93CF}" srcOrd="0" destOrd="0" presId="urn:microsoft.com/office/officeart/2005/8/layout/hList1"/>
    <dgm:cxn modelId="{AF4F0B37-2405-4461-937E-D138E0DBCE0A}" srcId="{BB0B0D87-5A87-4177-9C54-88D114FD3D4B}" destId="{D3FAA952-B357-495B-B70C-C4BDEBBD1923}" srcOrd="1" destOrd="0" parTransId="{B5194E8C-CA5A-47F1-B101-89CF585E4136}" sibTransId="{19D58CE9-3615-40B6-BE46-A5B315459389}"/>
    <dgm:cxn modelId="{C456E45C-5BC7-4FE5-8CC7-53F072DDB6BA}" type="presOf" srcId="{B665017F-91B9-45B5-A16B-64F38DDED868}" destId="{F37E0A26-7574-4109-BFD1-2BA3B7B7EA21}" srcOrd="0" destOrd="0" presId="urn:microsoft.com/office/officeart/2005/8/layout/hList1"/>
    <dgm:cxn modelId="{E02CB274-C127-48B0-ABB7-560D6C21A1F8}" type="presOf" srcId="{BB0B0D87-5A87-4177-9C54-88D114FD3D4B}" destId="{E5C47DAA-C355-4F00-8FA7-8C38352297A3}" srcOrd="0" destOrd="0" presId="urn:microsoft.com/office/officeart/2005/8/layout/hList1"/>
    <dgm:cxn modelId="{FF31DA74-D6AD-4EC5-AF30-1CFB2BF6D7EF}" type="presOf" srcId="{B90AE276-93E0-42FC-9D2A-5C244494649D}" destId="{0D546159-FBB4-4484-8727-4598677E0365}" srcOrd="0" destOrd="0" presId="urn:microsoft.com/office/officeart/2005/8/layout/hList1"/>
    <dgm:cxn modelId="{B74A1877-9FBE-4064-AA71-698DD813C5B8}" srcId="{98765B79-DD05-4365-B1B2-3B2382568883}" destId="{4FDFAA68-89CD-4B09-A2CB-5E8D38F10E21}" srcOrd="0" destOrd="0" parTransId="{11436910-2F57-429F-9205-F4378A4B5A3B}" sibTransId="{8EA16691-3D72-43FB-9956-D7E7041801F5}"/>
    <dgm:cxn modelId="{4DD0C183-8F83-40A6-B20A-78C10E041854}" srcId="{B90AE276-93E0-42FC-9D2A-5C244494649D}" destId="{BB0B0D87-5A87-4177-9C54-88D114FD3D4B}" srcOrd="0" destOrd="0" parTransId="{84480D8E-1367-413A-BC9D-D4C0465C177F}" sibTransId="{0563A345-8798-40E7-BEC0-851D64E30FF0}"/>
    <dgm:cxn modelId="{B18BDE95-7C0E-4F7B-824D-30FF2C5F649A}" type="presOf" srcId="{D3FAA952-B357-495B-B70C-C4BDEBBD1923}" destId="{F37E0A26-7574-4109-BFD1-2BA3B7B7EA21}" srcOrd="0" destOrd="1" presId="urn:microsoft.com/office/officeart/2005/8/layout/hList1"/>
    <dgm:cxn modelId="{4D3683A3-DE3A-4040-BAFF-68BF89A9AEF2}" type="presOf" srcId="{98765B79-DD05-4365-B1B2-3B2382568883}" destId="{51403A2D-ED9C-4A9B-825F-D93484C04B82}" srcOrd="0" destOrd="0" presId="urn:microsoft.com/office/officeart/2005/8/layout/hList1"/>
    <dgm:cxn modelId="{73EAF6B6-CAAB-485A-9070-75EDCF27342D}" srcId="{BB0B0D87-5A87-4177-9C54-88D114FD3D4B}" destId="{B665017F-91B9-45B5-A16B-64F38DDED868}" srcOrd="0" destOrd="0" parTransId="{B0833EC8-521C-4BAE-836A-E3DDEBF08C4F}" sibTransId="{49F74323-B639-4AED-9376-FB1DC4006373}"/>
    <dgm:cxn modelId="{F88336B9-CEAD-4198-B891-59F1F1474391}" srcId="{4FDFAA68-89CD-4B09-A2CB-5E8D38F10E21}" destId="{CD70D40A-E4C7-41D1-A952-78D8B8A253B9}" srcOrd="0" destOrd="0" parTransId="{59C49B53-2374-4275-9AD2-0D6D4F50FA9A}" sibTransId="{D853EC3D-2FCE-4BE1-A054-03FF3B21BDCE}"/>
    <dgm:cxn modelId="{083E1CC1-37B9-4F37-B2FD-63B82192BE90}" srcId="{B90AE276-93E0-42FC-9D2A-5C244494649D}" destId="{98765B79-DD05-4365-B1B2-3B2382568883}" srcOrd="1" destOrd="0" parTransId="{EFDF9F54-B7CE-41AB-B8D3-20589F8AC894}" sibTransId="{2596AB70-C4A5-436F-945D-23359EFFB560}"/>
    <dgm:cxn modelId="{3ABA67E7-3CDE-4297-B510-EF1B52CF17FE}" type="presOf" srcId="{CD70D40A-E4C7-41D1-A952-78D8B8A253B9}" destId="{319BF727-470F-4BF8-B337-505D9BBA93CF}" srcOrd="0" destOrd="1" presId="urn:microsoft.com/office/officeart/2005/8/layout/hList1"/>
    <dgm:cxn modelId="{4E372177-4F77-4141-B17B-A7449533D3F4}" type="presParOf" srcId="{0D546159-FBB4-4484-8727-4598677E0365}" destId="{595849BC-D1E6-43D1-99E3-E2C4B56CD25E}" srcOrd="0" destOrd="0" presId="urn:microsoft.com/office/officeart/2005/8/layout/hList1"/>
    <dgm:cxn modelId="{B7AADA0A-BF5A-4C00-B10B-A31EAE1FE5BB}" type="presParOf" srcId="{595849BC-D1E6-43D1-99E3-E2C4B56CD25E}" destId="{E5C47DAA-C355-4F00-8FA7-8C38352297A3}" srcOrd="0" destOrd="0" presId="urn:microsoft.com/office/officeart/2005/8/layout/hList1"/>
    <dgm:cxn modelId="{796304EF-5DB7-4FB0-B655-F57A4B3200A4}" type="presParOf" srcId="{595849BC-D1E6-43D1-99E3-E2C4B56CD25E}" destId="{F37E0A26-7574-4109-BFD1-2BA3B7B7EA21}" srcOrd="1" destOrd="0" presId="urn:microsoft.com/office/officeart/2005/8/layout/hList1"/>
    <dgm:cxn modelId="{B0012A2A-68B0-4E6C-86D9-7D213CDD4D2A}" type="presParOf" srcId="{0D546159-FBB4-4484-8727-4598677E0365}" destId="{538D6031-CC0F-411E-B5E0-D67500E46878}" srcOrd="1" destOrd="0" presId="urn:microsoft.com/office/officeart/2005/8/layout/hList1"/>
    <dgm:cxn modelId="{6F1C618E-1A56-46B2-8FC0-1C4915E31BCB}" type="presParOf" srcId="{0D546159-FBB4-4484-8727-4598677E0365}" destId="{8950C125-9A2F-4215-8F9E-66EC5C04E5AB}" srcOrd="2" destOrd="0" presId="urn:microsoft.com/office/officeart/2005/8/layout/hList1"/>
    <dgm:cxn modelId="{7E5B22FC-41D8-4F25-944B-81749F0A7938}" type="presParOf" srcId="{8950C125-9A2F-4215-8F9E-66EC5C04E5AB}" destId="{51403A2D-ED9C-4A9B-825F-D93484C04B82}" srcOrd="0" destOrd="0" presId="urn:microsoft.com/office/officeart/2005/8/layout/hList1"/>
    <dgm:cxn modelId="{30E5B4B3-2016-455E-ACC5-7AA82515FC7F}" type="presParOf" srcId="{8950C125-9A2F-4215-8F9E-66EC5C04E5AB}" destId="{319BF727-470F-4BF8-B337-505D9BBA93C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3624A7-80E8-4545-8579-2DC907F3B371}">
      <dsp:nvSpPr>
        <dsp:cNvPr id="0" name=""/>
        <dsp:cNvSpPr/>
      </dsp:nvSpPr>
      <dsp:spPr>
        <a:xfrm>
          <a:off x="0" y="67545"/>
          <a:ext cx="10515600" cy="66401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1.  Changing your attitude or belief. </a:t>
          </a:r>
        </a:p>
      </dsp:txBody>
      <dsp:txXfrm>
        <a:off x="32414" y="99959"/>
        <a:ext cx="10450772" cy="599185"/>
      </dsp:txXfrm>
    </dsp:sp>
    <dsp:sp modelId="{9B6029B0-7308-4016-900A-BB235B4B7F58}">
      <dsp:nvSpPr>
        <dsp:cNvPr id="0" name=""/>
        <dsp:cNvSpPr/>
      </dsp:nvSpPr>
      <dsp:spPr>
        <a:xfrm>
          <a:off x="0" y="731559"/>
          <a:ext cx="10515600" cy="83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Either, global warming doesn’t bother me, or</a:t>
          </a:r>
        </a:p>
        <a:p>
          <a:pPr marL="228600" lvl="1" indent="-228600" algn="l" defTabSz="933450">
            <a:lnSpc>
              <a:spcPct val="90000"/>
            </a:lnSpc>
            <a:spcBef>
              <a:spcPct val="0"/>
            </a:spcBef>
            <a:spcAft>
              <a:spcPct val="20000"/>
            </a:spcAft>
            <a:buChar char="•"/>
          </a:pPr>
          <a:r>
            <a:rPr lang="en-US" sz="2100" kern="1200" dirty="0"/>
            <a:t>I may have to sell my car</a:t>
          </a:r>
        </a:p>
      </dsp:txBody>
      <dsp:txXfrm>
        <a:off x="0" y="731559"/>
        <a:ext cx="10515600" cy="834210"/>
      </dsp:txXfrm>
    </dsp:sp>
    <dsp:sp modelId="{6CBCB053-AB27-44FE-9983-363A05703546}">
      <dsp:nvSpPr>
        <dsp:cNvPr id="0" name=""/>
        <dsp:cNvSpPr/>
      </dsp:nvSpPr>
      <dsp:spPr>
        <a:xfrm>
          <a:off x="0" y="1565769"/>
          <a:ext cx="10515600" cy="7435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2.  Adding beliefs that back one side.</a:t>
          </a:r>
        </a:p>
      </dsp:txBody>
      <dsp:txXfrm>
        <a:off x="36296" y="1602065"/>
        <a:ext cx="10443008" cy="670943"/>
      </dsp:txXfrm>
    </dsp:sp>
    <dsp:sp modelId="{16EFF2F5-DA18-4646-B4ED-06B9912AA2F8}">
      <dsp:nvSpPr>
        <dsp:cNvPr id="0" name=""/>
        <dsp:cNvSpPr/>
      </dsp:nvSpPr>
      <dsp:spPr>
        <a:xfrm>
          <a:off x="0" y="2309304"/>
          <a:ext cx="10515600" cy="83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Either, finding new evidence that global warming is not so bad, or</a:t>
          </a:r>
        </a:p>
        <a:p>
          <a:pPr marL="228600" lvl="1" indent="-228600" algn="l" defTabSz="933450">
            <a:lnSpc>
              <a:spcPct val="90000"/>
            </a:lnSpc>
            <a:spcBef>
              <a:spcPct val="0"/>
            </a:spcBef>
            <a:spcAft>
              <a:spcPct val="20000"/>
            </a:spcAft>
            <a:buChar char="•"/>
          </a:pPr>
          <a:r>
            <a:rPr lang="en-US" sz="2100" kern="1200" dirty="0"/>
            <a:t>my car has other good environmental features</a:t>
          </a:r>
        </a:p>
      </dsp:txBody>
      <dsp:txXfrm>
        <a:off x="0" y="2309304"/>
        <a:ext cx="10515600" cy="834210"/>
      </dsp:txXfrm>
    </dsp:sp>
    <dsp:sp modelId="{8B93927E-06A8-42B1-B097-83B9C76C9C31}">
      <dsp:nvSpPr>
        <dsp:cNvPr id="0" name=""/>
        <dsp:cNvSpPr/>
      </dsp:nvSpPr>
      <dsp:spPr>
        <a:xfrm>
          <a:off x="0" y="3143514"/>
          <a:ext cx="10515600" cy="80538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3. Reduce the importance of one of the sides</a:t>
          </a:r>
        </a:p>
      </dsp:txBody>
      <dsp:txXfrm>
        <a:off x="39316" y="3182830"/>
        <a:ext cx="10436968" cy="726757"/>
      </dsp:txXfrm>
    </dsp:sp>
    <dsp:sp modelId="{E521DEDE-539E-4024-9A83-24139F56B49D}">
      <dsp:nvSpPr>
        <dsp:cNvPr id="0" name=""/>
        <dsp:cNvSpPr/>
      </dsp:nvSpPr>
      <dsp:spPr>
        <a:xfrm>
          <a:off x="0" y="3948904"/>
          <a:ext cx="10515600" cy="1187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Either, I own this gas guzzler, but I do many other things that help the environment, or</a:t>
          </a:r>
        </a:p>
        <a:p>
          <a:pPr marL="228600" lvl="1" indent="-228600" algn="l" defTabSz="933450">
            <a:lnSpc>
              <a:spcPct val="90000"/>
            </a:lnSpc>
            <a:spcBef>
              <a:spcPct val="0"/>
            </a:spcBef>
            <a:spcAft>
              <a:spcPct val="20000"/>
            </a:spcAft>
            <a:buChar char="•"/>
          </a:pPr>
          <a:r>
            <a:rPr lang="en-US" sz="2100" kern="1200" dirty="0"/>
            <a:t>my other car gets good gas mileage.</a:t>
          </a:r>
        </a:p>
      </dsp:txBody>
      <dsp:txXfrm>
        <a:off x="0" y="3948904"/>
        <a:ext cx="10515600" cy="11871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47DAA-C355-4F00-8FA7-8C38352297A3}">
      <dsp:nvSpPr>
        <dsp:cNvPr id="0" name=""/>
        <dsp:cNvSpPr/>
      </dsp:nvSpPr>
      <dsp:spPr>
        <a:xfrm>
          <a:off x="2918" y="6642"/>
          <a:ext cx="4378085" cy="1180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Central Route (high elaboration) </a:t>
          </a:r>
        </a:p>
      </dsp:txBody>
      <dsp:txXfrm>
        <a:off x="2918" y="6642"/>
        <a:ext cx="4378085" cy="1180800"/>
      </dsp:txXfrm>
    </dsp:sp>
    <dsp:sp modelId="{F37E0A26-7574-4109-BFD1-2BA3B7B7EA21}">
      <dsp:nvSpPr>
        <dsp:cNvPr id="0" name=""/>
        <dsp:cNvSpPr/>
      </dsp:nvSpPr>
      <dsp:spPr>
        <a:xfrm>
          <a:off x="5169" y="1187442"/>
          <a:ext cx="4373583" cy="270108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a:lnSpc>
              <a:spcPct val="90000"/>
            </a:lnSpc>
            <a:spcBef>
              <a:spcPct val="0"/>
            </a:spcBef>
            <a:spcAft>
              <a:spcPct val="15000"/>
            </a:spcAft>
            <a:buNone/>
          </a:pPr>
          <a:endParaRPr lang="en-US" sz="2400" kern="1200" dirty="0"/>
        </a:p>
        <a:p>
          <a:pPr marL="285750" lvl="1" indent="-285750" algn="l" defTabSz="1244600">
            <a:lnSpc>
              <a:spcPct val="90000"/>
            </a:lnSpc>
            <a:spcBef>
              <a:spcPct val="0"/>
            </a:spcBef>
            <a:spcAft>
              <a:spcPct val="15000"/>
            </a:spcAft>
            <a:buNone/>
          </a:pPr>
          <a:r>
            <a:rPr lang="en-US" sz="2800" kern="1200" dirty="0"/>
            <a:t>Changing minds through thoughtful consideration of the message (data, facts, pros-cons). </a:t>
          </a:r>
        </a:p>
      </dsp:txBody>
      <dsp:txXfrm>
        <a:off x="5169" y="1187442"/>
        <a:ext cx="4373583" cy="2701080"/>
      </dsp:txXfrm>
    </dsp:sp>
    <dsp:sp modelId="{51403A2D-ED9C-4A9B-825F-D93484C04B82}">
      <dsp:nvSpPr>
        <dsp:cNvPr id="0" name=""/>
        <dsp:cNvSpPr/>
      </dsp:nvSpPr>
      <dsp:spPr>
        <a:xfrm>
          <a:off x="4952097" y="6642"/>
          <a:ext cx="5161179" cy="1180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Peripheral Route (low elaboration)</a:t>
          </a:r>
        </a:p>
      </dsp:txBody>
      <dsp:txXfrm>
        <a:off x="4952097" y="6642"/>
        <a:ext cx="5161179" cy="1180800"/>
      </dsp:txXfrm>
    </dsp:sp>
    <dsp:sp modelId="{319BF727-470F-4BF8-B337-505D9BBA93CF}">
      <dsp:nvSpPr>
        <dsp:cNvPr id="0" name=""/>
        <dsp:cNvSpPr/>
      </dsp:nvSpPr>
      <dsp:spPr>
        <a:xfrm>
          <a:off x="4948933" y="1187442"/>
          <a:ext cx="5167507" cy="270108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28600" lvl="1" indent="-228600" algn="ctr" defTabSz="1200150">
            <a:lnSpc>
              <a:spcPct val="90000"/>
            </a:lnSpc>
            <a:spcBef>
              <a:spcPct val="0"/>
            </a:spcBef>
            <a:spcAft>
              <a:spcPct val="15000"/>
            </a:spcAft>
            <a:buNone/>
          </a:pPr>
          <a:endParaRPr lang="en-US" sz="2700" kern="1200" dirty="0"/>
        </a:p>
        <a:p>
          <a:pPr marL="571500" lvl="2" indent="-285750" algn="l" defTabSz="1244600">
            <a:lnSpc>
              <a:spcPct val="90000"/>
            </a:lnSpc>
            <a:spcBef>
              <a:spcPct val="0"/>
            </a:spcBef>
            <a:spcAft>
              <a:spcPct val="15000"/>
            </a:spcAft>
            <a:buNone/>
          </a:pPr>
          <a:r>
            <a:rPr lang="en-US" sz="2800" kern="1200" dirty="0"/>
            <a:t>Using cues associated with the message (images, sounds,  language) .</a:t>
          </a:r>
        </a:p>
      </dsp:txBody>
      <dsp:txXfrm>
        <a:off x="4948933" y="1187442"/>
        <a:ext cx="5167507" cy="27010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C489F4-AB6D-415A-B29B-AA3A51C1AE9F}" type="datetimeFigureOut">
              <a:rPr lang="en-US" smtClean="0"/>
              <a:t>4/13/2022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DFC18D8-8B16-4BD5-8531-4777B71D4521}" type="slidenum">
              <a:rPr lang="en-US" smtClean="0"/>
              <a:t>‹#›</a:t>
            </a:fld>
            <a:endParaRPr lang="en-US"/>
          </a:p>
        </p:txBody>
      </p:sp>
    </p:spTree>
    <p:extLst>
      <p:ext uri="{BB962C8B-B14F-4D97-AF65-F5344CB8AC3E}">
        <p14:creationId xmlns:p14="http://schemas.microsoft.com/office/powerpoint/2010/main" val="320819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C288A2E7-114C-4E45-8A8B-D6B13166A37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63A10B-2DE0-40B9-A5DB-8B59027ABBB6}" type="slidenum">
              <a:rPr lang="en-US" altLang="en-US" smtClean="0"/>
              <a:pPr/>
              <a:t>7</a:t>
            </a:fld>
            <a:endParaRPr lang="en-US" altLang="en-US"/>
          </a:p>
        </p:txBody>
      </p:sp>
      <p:sp>
        <p:nvSpPr>
          <p:cNvPr id="9219" name="Rectangle 2">
            <a:extLst>
              <a:ext uri="{FF2B5EF4-FFF2-40B4-BE49-F238E27FC236}">
                <a16:creationId xmlns:a16="http://schemas.microsoft.com/office/drawing/2014/main" id="{2A43A1B6-B44D-4827-ADC1-64D911BE2D75}"/>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EEF32035-155B-46AB-8A42-5FC86B8D9C75}"/>
              </a:ext>
            </a:extLst>
          </p:cNvPr>
          <p:cNvSpPr>
            <a:spLocks noGrp="1" noChangeArrowheads="1"/>
          </p:cNvSpPr>
          <p:nvPr>
            <p:ph type="body" idx="1"/>
          </p:nvPr>
        </p:nvSpPr>
        <p:spPr>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2F73E4A7-319B-45CC-83A6-BED6D900D19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72ED99-5097-45AF-BD11-5F8266E49AA4}" type="slidenum">
              <a:rPr lang="en-US" altLang="en-US" smtClean="0"/>
              <a:pPr/>
              <a:t>8</a:t>
            </a:fld>
            <a:endParaRPr lang="en-US" altLang="en-US"/>
          </a:p>
        </p:txBody>
      </p:sp>
      <p:sp>
        <p:nvSpPr>
          <p:cNvPr id="13315" name="Rectangle 2">
            <a:extLst>
              <a:ext uri="{FF2B5EF4-FFF2-40B4-BE49-F238E27FC236}">
                <a16:creationId xmlns:a16="http://schemas.microsoft.com/office/drawing/2014/main" id="{29DC66A3-F751-448A-A2C8-260763C2CAC1}"/>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008603AE-6A08-43BD-8159-FEC08EB8B760}"/>
              </a:ext>
            </a:extLst>
          </p:cNvPr>
          <p:cNvSpPr>
            <a:spLocks noGrp="1" noChangeArrowheads="1"/>
          </p:cNvSpPr>
          <p:nvPr>
            <p:ph type="body" idx="1"/>
          </p:nvPr>
        </p:nvSpPr>
        <p:spPr>
          <a:xfrm>
            <a:off x="934720" y="4490032"/>
            <a:ext cx="5140960" cy="4252781"/>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362E36E1-603F-4B75-B0C5-BADA7402FE2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BFCA57-DE65-4807-98F9-443C0BCDEB46}" type="slidenum">
              <a:rPr lang="en-US" altLang="en-US" smtClean="0"/>
              <a:pPr/>
              <a:t>9</a:t>
            </a:fld>
            <a:endParaRPr lang="en-US" altLang="en-US"/>
          </a:p>
        </p:txBody>
      </p:sp>
      <p:sp>
        <p:nvSpPr>
          <p:cNvPr id="15363" name="Rectangle 2">
            <a:extLst>
              <a:ext uri="{FF2B5EF4-FFF2-40B4-BE49-F238E27FC236}">
                <a16:creationId xmlns:a16="http://schemas.microsoft.com/office/drawing/2014/main" id="{369D47C2-B531-4138-AE0F-E2D15569F853}"/>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635902C6-3FF9-48A4-B14A-5AD1B31E5876}"/>
              </a:ext>
            </a:extLst>
          </p:cNvPr>
          <p:cNvSpPr>
            <a:spLocks noGrp="1" noChangeArrowheads="1"/>
          </p:cNvSpPr>
          <p:nvPr>
            <p:ph type="body" idx="1"/>
          </p:nvPr>
        </p:nvSpPr>
        <p:spPr>
          <a:xfrm>
            <a:off x="934720" y="4415790"/>
            <a:ext cx="5140960" cy="4183380"/>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2885AB18-5982-4DAB-98AF-F886F13E4E6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5B46D02-9930-4C08-8A8E-7CED2FB9CD22}" type="slidenum">
              <a:rPr lang="en-US" altLang="en-US" smtClean="0"/>
              <a:pPr/>
              <a:t>10</a:t>
            </a:fld>
            <a:endParaRPr lang="en-US" altLang="en-US"/>
          </a:p>
        </p:txBody>
      </p:sp>
      <p:sp>
        <p:nvSpPr>
          <p:cNvPr id="21507" name="Rectangle 2">
            <a:extLst>
              <a:ext uri="{FF2B5EF4-FFF2-40B4-BE49-F238E27FC236}">
                <a16:creationId xmlns:a16="http://schemas.microsoft.com/office/drawing/2014/main" id="{60A077FA-6817-46CB-92CD-D82F51AC8974}"/>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D8489DB9-2E4D-4457-8017-F201834B98B8}"/>
              </a:ext>
            </a:extLst>
          </p:cNvPr>
          <p:cNvSpPr>
            <a:spLocks noGrp="1" noChangeArrowheads="1"/>
          </p:cNvSpPr>
          <p:nvPr>
            <p:ph type="body" idx="1"/>
          </p:nvPr>
        </p:nvSpPr>
        <p:spPr>
          <a:xfrm>
            <a:off x="934720" y="4415790"/>
            <a:ext cx="5140960" cy="4183380"/>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2D0B6D0D-8298-4E85-A985-206FE7BF926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FAB6CE-1A50-4FE1-8CF9-E5B1114AD3B3}" type="slidenum">
              <a:rPr lang="en-US" altLang="en-US" smtClean="0"/>
              <a:pPr/>
              <a:t>11</a:t>
            </a:fld>
            <a:endParaRPr lang="en-US" altLang="en-US"/>
          </a:p>
        </p:txBody>
      </p:sp>
      <p:sp>
        <p:nvSpPr>
          <p:cNvPr id="23555" name="Rectangle 2">
            <a:extLst>
              <a:ext uri="{FF2B5EF4-FFF2-40B4-BE49-F238E27FC236}">
                <a16:creationId xmlns:a16="http://schemas.microsoft.com/office/drawing/2014/main" id="{5566DF21-46C2-4579-9CA5-064CDA344403}"/>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4E7C13DB-C2ED-47B5-8704-C689D66E41AC}"/>
              </a:ext>
            </a:extLst>
          </p:cNvPr>
          <p:cNvSpPr>
            <a:spLocks noGrp="1" noChangeArrowheads="1"/>
          </p:cNvSpPr>
          <p:nvPr>
            <p:ph type="body" idx="1"/>
          </p:nvPr>
        </p:nvSpPr>
        <p:spPr>
          <a:xfrm>
            <a:off x="934720" y="4415790"/>
            <a:ext cx="5140960" cy="4183380"/>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FE26-0204-4C4D-9643-6816977480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0EC5CA-A7EF-48A5-B58D-A782F06CB1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7D0A13-C018-4A10-BCCD-426C43F354CF}"/>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5" name="Footer Placeholder 4">
            <a:extLst>
              <a:ext uri="{FF2B5EF4-FFF2-40B4-BE49-F238E27FC236}">
                <a16:creationId xmlns:a16="http://schemas.microsoft.com/office/drawing/2014/main" id="{6FBFA403-9C79-4746-A80A-A5FFA0E000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04C77A-652E-4CDA-9C0C-4C70E29A3DC1}"/>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599730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12B3B-67F6-4842-905F-9E22A8B80D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21BB1F-8C79-40CB-BD4A-D7A10F08EC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D8CBD0-C3A1-4D7F-BA39-5156E8F6B203}"/>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5" name="Footer Placeholder 4">
            <a:extLst>
              <a:ext uri="{FF2B5EF4-FFF2-40B4-BE49-F238E27FC236}">
                <a16:creationId xmlns:a16="http://schemas.microsoft.com/office/drawing/2014/main" id="{3D79BAB0-5AD2-419E-9C2E-1748C6E722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373086-DB77-4578-BF73-0776D46E7F71}"/>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446684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FA121-1C4D-42DD-9457-582F23D22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18900D-8ACE-461B-8034-705DD22797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53F9A7-098C-4AE9-A4E0-9CEE630C323C}"/>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5" name="Footer Placeholder 4">
            <a:extLst>
              <a:ext uri="{FF2B5EF4-FFF2-40B4-BE49-F238E27FC236}">
                <a16:creationId xmlns:a16="http://schemas.microsoft.com/office/drawing/2014/main" id="{02C7D1E9-0AC4-48EE-B1E8-5C4D1ED71B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B7283-30FF-4318-AAF8-8C4C77A18A5A}"/>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17489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514D5-81FB-44A5-8C4C-399945F644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3CCDD1-0ED4-43EC-9DFB-81B70E2B99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C0777E-8B4E-4C65-9E48-34D7034B81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A60988-41F7-4570-9E6C-8BF73844B3E7}"/>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6" name="Footer Placeholder 5">
            <a:extLst>
              <a:ext uri="{FF2B5EF4-FFF2-40B4-BE49-F238E27FC236}">
                <a16:creationId xmlns:a16="http://schemas.microsoft.com/office/drawing/2014/main" id="{1E6D7096-23D3-403A-9437-8109827BF1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F8E644-7311-470D-89EC-FFF506A4066B}"/>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205991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A90D-5571-4C2B-A565-74B2D82030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CBD8EE-7D0F-417D-823A-DD367E4222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894603-B9FC-403A-9522-E3D33AEF3E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D37F81-C333-4B3C-8A7D-2C50E595A7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958B64-F130-49D3-A723-6EDD8DF78B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6F3A6B-9302-44BC-A5B1-95CCD3F6B21D}"/>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8" name="Footer Placeholder 7">
            <a:extLst>
              <a:ext uri="{FF2B5EF4-FFF2-40B4-BE49-F238E27FC236}">
                <a16:creationId xmlns:a16="http://schemas.microsoft.com/office/drawing/2014/main" id="{159840C7-985D-40A5-A890-CA0F9541E6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944473-4278-469B-A091-79491565D620}"/>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1132991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FE9B-5C33-4521-814E-43333523A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07B9ED-4C7A-47D3-88A3-10BCD04B0062}"/>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4" name="Footer Placeholder 3">
            <a:extLst>
              <a:ext uri="{FF2B5EF4-FFF2-40B4-BE49-F238E27FC236}">
                <a16:creationId xmlns:a16="http://schemas.microsoft.com/office/drawing/2014/main" id="{DF769F69-370F-43C5-956D-8C5FCB2BA0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5F4ECD-062C-4987-9DE5-342A1AF7AB2F}"/>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1318214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A26D37-D106-4848-880C-3D6310D6759C}"/>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3" name="Footer Placeholder 2">
            <a:extLst>
              <a:ext uri="{FF2B5EF4-FFF2-40B4-BE49-F238E27FC236}">
                <a16:creationId xmlns:a16="http://schemas.microsoft.com/office/drawing/2014/main" id="{2DC641B9-9AF0-4F0C-9E3D-E498AEB8B7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B27CF7-0413-47E3-95CB-8EC398F304B7}"/>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2588929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28B71-159A-437D-941E-3381AB9418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60F65A-D8E9-4DF7-B515-0B3808F7AB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612374-3E83-46DA-9246-53F5B397C6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71BDAB-E725-4521-ABD8-500C8DCF4C51}"/>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6" name="Footer Placeholder 5">
            <a:extLst>
              <a:ext uri="{FF2B5EF4-FFF2-40B4-BE49-F238E27FC236}">
                <a16:creationId xmlns:a16="http://schemas.microsoft.com/office/drawing/2014/main" id="{E0FDEA6E-B8DD-4749-B2B0-F6163916EA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0F767F-5105-4965-A19E-CDAA9D514BE7}"/>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312169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6B409-B28B-4577-A2E7-85743DDFA3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4DE555-B59E-43A9-A4EB-F98513FF79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FA75E9-BA24-4E43-BA0E-227DE242A5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C54764-C239-4401-91AD-90E36B9A5B8C}"/>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6" name="Footer Placeholder 5">
            <a:extLst>
              <a:ext uri="{FF2B5EF4-FFF2-40B4-BE49-F238E27FC236}">
                <a16:creationId xmlns:a16="http://schemas.microsoft.com/office/drawing/2014/main" id="{5E476300-8820-49B4-8A21-98E3144076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0A6D8E-0B04-49D0-9904-310EBE45A31D}"/>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1054208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B8518-9550-4A53-9F2D-0120612762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E49AEC-7CFF-4DF7-B92B-088FAC4FB9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9A332E-DDB4-4693-9B20-FF35ED49C149}"/>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5" name="Footer Placeholder 4">
            <a:extLst>
              <a:ext uri="{FF2B5EF4-FFF2-40B4-BE49-F238E27FC236}">
                <a16:creationId xmlns:a16="http://schemas.microsoft.com/office/drawing/2014/main" id="{96090A35-B4E9-4FD9-8B0E-E4AC554651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0915C8-27F9-4E12-9AD7-B65E23FEED94}"/>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650096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0A25E1-261E-437B-9039-AB9F60CC34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CA2EA2-57B4-48FC-9B8C-ED4274819D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1E2EFD-E8BD-423C-851D-B5210EB17A22}"/>
              </a:ext>
            </a:extLst>
          </p:cNvPr>
          <p:cNvSpPr>
            <a:spLocks noGrp="1"/>
          </p:cNvSpPr>
          <p:nvPr>
            <p:ph type="dt" sz="half" idx="10"/>
          </p:nvPr>
        </p:nvSpPr>
        <p:spPr/>
        <p:txBody>
          <a:bodyPr/>
          <a:lstStyle/>
          <a:p>
            <a:fld id="{B639B5D1-A93A-42E0-9FE8-EEF2538FFADB}" type="datetimeFigureOut">
              <a:rPr lang="en-US" smtClean="0"/>
              <a:t>4/13/2022</a:t>
            </a:fld>
            <a:endParaRPr lang="en-US"/>
          </a:p>
        </p:txBody>
      </p:sp>
      <p:sp>
        <p:nvSpPr>
          <p:cNvPr id="5" name="Footer Placeholder 4">
            <a:extLst>
              <a:ext uri="{FF2B5EF4-FFF2-40B4-BE49-F238E27FC236}">
                <a16:creationId xmlns:a16="http://schemas.microsoft.com/office/drawing/2014/main" id="{2EAE58B6-6827-44C7-8CA3-69208653A1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201433-6734-474B-A126-4ADB1C3C9FCD}"/>
              </a:ext>
            </a:extLst>
          </p:cNvPr>
          <p:cNvSpPr>
            <a:spLocks noGrp="1"/>
          </p:cNvSpPr>
          <p:nvPr>
            <p:ph type="sldNum" sz="quarter" idx="12"/>
          </p:nvPr>
        </p:nvSpPr>
        <p:spPr/>
        <p:txBody>
          <a:bodyPr/>
          <a:lstStyle/>
          <a:p>
            <a:fld id="{5FD73415-47AD-4FFA-ADA6-838AAF626D25}" type="slidenum">
              <a:rPr lang="en-US" smtClean="0"/>
              <a:t>‹#›</a:t>
            </a:fld>
            <a:endParaRPr lang="en-US"/>
          </a:p>
        </p:txBody>
      </p:sp>
    </p:spTree>
    <p:extLst>
      <p:ext uri="{BB962C8B-B14F-4D97-AF65-F5344CB8AC3E}">
        <p14:creationId xmlns:p14="http://schemas.microsoft.com/office/powerpoint/2010/main" val="2892606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EAD536-351B-4650-9BD0-2C3C186EA94C}"/>
              </a:ext>
            </a:extLst>
          </p:cNvPr>
          <p:cNvSpPr>
            <a:spLocks noGrp="1"/>
          </p:cNvSpPr>
          <p:nvPr>
            <p:ph type="dt" sz="half" idx="10"/>
          </p:nvPr>
        </p:nvSpPr>
        <p:spPr>
          <a:xfrm>
            <a:off x="609600" y="6245225"/>
            <a:ext cx="2844800" cy="476250"/>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518DAAEA-8C52-4AAC-BE4C-7B0E756574C3}"/>
              </a:ext>
            </a:extLst>
          </p:cNvPr>
          <p:cNvSpPr>
            <a:spLocks noGrp="1"/>
          </p:cNvSpPr>
          <p:nvPr>
            <p:ph type="ftr" sz="quarter" idx="11"/>
          </p:nvPr>
        </p:nvSpPr>
        <p:spPr>
          <a:xfrm>
            <a:off x="4165600" y="6245225"/>
            <a:ext cx="3860800" cy="476250"/>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085E774B-5B04-4FFF-BF4F-26929866C650}"/>
              </a:ext>
            </a:extLst>
          </p:cNvPr>
          <p:cNvSpPr>
            <a:spLocks noGrp="1"/>
          </p:cNvSpPr>
          <p:nvPr>
            <p:ph type="sldNum" sz="quarter" idx="12"/>
          </p:nvPr>
        </p:nvSpPr>
        <p:spPr>
          <a:xfrm>
            <a:off x="8737600" y="6245225"/>
            <a:ext cx="2844800" cy="476250"/>
          </a:xfrm>
        </p:spPr>
        <p:txBody>
          <a:bodyPr/>
          <a:lstStyle>
            <a:lvl1pPr>
              <a:defRPr/>
            </a:lvl1pPr>
          </a:lstStyle>
          <a:p>
            <a:pPr>
              <a:defRPr/>
            </a:pPr>
            <a:fld id="{382A59F7-90B7-4C83-8CB9-B5CF0D9B6006}" type="slidenum">
              <a:rPr lang="en-US" altLang="en-US"/>
              <a:pPr>
                <a:defRPr/>
              </a:pPr>
              <a:t>‹#›</a:t>
            </a:fld>
            <a:endParaRPr lang="en-US" altLang="en-US"/>
          </a:p>
        </p:txBody>
      </p:sp>
    </p:spTree>
    <p:extLst>
      <p:ext uri="{BB962C8B-B14F-4D97-AF65-F5344CB8AC3E}">
        <p14:creationId xmlns:p14="http://schemas.microsoft.com/office/powerpoint/2010/main" val="3231798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04088" y="296069"/>
            <a:ext cx="10802112" cy="1325563"/>
          </a:xfrm>
        </p:spPr>
        <p:txBody>
          <a:bodyPr>
            <a:normAutofit/>
          </a:bodyPr>
          <a:lstStyle>
            <a:lvl1pPr algn="ctr">
              <a:lnSpc>
                <a:spcPct val="100000"/>
              </a:lnSpc>
              <a:defRPr sz="2800" b="1"/>
            </a:lvl1pPr>
          </a:lstStyle>
          <a:p>
            <a:r>
              <a:rPr lang="en-US" dirty="0"/>
              <a:t>Click to edit Master title style</a:t>
            </a:r>
          </a:p>
        </p:txBody>
      </p:sp>
      <p:sp>
        <p:nvSpPr>
          <p:cNvPr id="3" name="Content Placeholder 2"/>
          <p:cNvSpPr>
            <a:spLocks noGrp="1"/>
          </p:cNvSpPr>
          <p:nvPr>
            <p:ph idx="1"/>
          </p:nvPr>
        </p:nvSpPr>
        <p:spPr>
          <a:xfrm>
            <a:off x="694944" y="1825626"/>
            <a:ext cx="10802112" cy="2797175"/>
          </a:xfrm>
        </p:spPr>
        <p:txBody>
          <a:bodyPr/>
          <a:lstStyle>
            <a:lvl1pPr marL="0" indent="0" algn="ctr">
              <a:buNone/>
              <a:defRPr sz="2600"/>
            </a:lvl1pPr>
          </a:lstStyle>
          <a:p>
            <a:pPr lvl="0"/>
            <a:r>
              <a:rPr lang="en-US" dirty="0"/>
              <a:t>Click to edit Master text styles</a:t>
            </a:r>
          </a:p>
        </p:txBody>
      </p:sp>
      <p:sp>
        <p:nvSpPr>
          <p:cNvPr id="9" name="Content Placeholder 8"/>
          <p:cNvSpPr>
            <a:spLocks noGrp="1"/>
          </p:cNvSpPr>
          <p:nvPr>
            <p:ph sz="quarter" idx="13"/>
          </p:nvPr>
        </p:nvSpPr>
        <p:spPr>
          <a:xfrm>
            <a:off x="704851" y="4864100"/>
            <a:ext cx="10801349" cy="1219200"/>
          </a:xfrm>
        </p:spPr>
        <p:txBody>
          <a:bodyPr anchor="ctr">
            <a:normAutofit/>
          </a:bodyPr>
          <a:lstStyle>
            <a:lvl1pPr marL="0" indent="0" algn="ctr">
              <a:lnSpc>
                <a:spcPct val="100000"/>
              </a:lnSpc>
              <a:spcBef>
                <a:spcPts val="0"/>
              </a:spcBef>
              <a:buNone/>
              <a:defRPr sz="2400"/>
            </a:lvl1pPr>
          </a:lstStyle>
          <a:p>
            <a:pPr lvl="0"/>
            <a:r>
              <a:rPr lang="en-US" dirty="0"/>
              <a:t>Click to edit Master text styles</a:t>
            </a:r>
          </a:p>
        </p:txBody>
      </p:sp>
      <p:sp>
        <p:nvSpPr>
          <p:cNvPr id="5" name="Date Placeholder 13">
            <a:extLst>
              <a:ext uri="{FF2B5EF4-FFF2-40B4-BE49-F238E27FC236}">
                <a16:creationId xmlns:a16="http://schemas.microsoft.com/office/drawing/2014/main" id="{FC210278-F719-4DDF-B4E5-68E3323CF3A5}"/>
              </a:ext>
            </a:extLst>
          </p:cNvPr>
          <p:cNvSpPr>
            <a:spLocks noGrp="1"/>
          </p:cNvSpPr>
          <p:nvPr>
            <p:ph type="dt" sz="half" idx="14"/>
          </p:nvPr>
        </p:nvSpPr>
        <p:spPr/>
        <p:txBody>
          <a:bodyPr/>
          <a:lstStyle>
            <a:lvl1pPr>
              <a:defRPr/>
            </a:lvl1pPr>
          </a:lstStyle>
          <a:p>
            <a:fld id="{F8F8A157-74E0-4CF1-A3AE-B4F5444CF9AB}" type="datetimeFigureOut">
              <a:rPr lang="en-US" altLang="en-US"/>
              <a:pPr/>
              <a:t>4/13/2022</a:t>
            </a:fld>
            <a:endParaRPr lang="en-US" altLang="en-US"/>
          </a:p>
        </p:txBody>
      </p:sp>
      <p:sp>
        <p:nvSpPr>
          <p:cNvPr id="6" name="Footer Placeholder 2">
            <a:extLst>
              <a:ext uri="{FF2B5EF4-FFF2-40B4-BE49-F238E27FC236}">
                <a16:creationId xmlns:a16="http://schemas.microsoft.com/office/drawing/2014/main" id="{0E99B529-6408-4779-BA42-2264ECD62AD2}"/>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id="{74141B2C-7BEB-4BCD-A132-9B6CF2715165}"/>
              </a:ext>
            </a:extLst>
          </p:cNvPr>
          <p:cNvSpPr>
            <a:spLocks noGrp="1"/>
          </p:cNvSpPr>
          <p:nvPr>
            <p:ph type="sldNum" sz="quarter" idx="16"/>
          </p:nvPr>
        </p:nvSpPr>
        <p:spPr/>
        <p:txBody>
          <a:bodyPr/>
          <a:lstStyle>
            <a:lvl1pPr>
              <a:defRPr/>
            </a:lvl1pPr>
          </a:lstStyle>
          <a:p>
            <a:fld id="{ABCD7CE4-95ED-4EEC-A0B6-1E174F52DB87}" type="slidenum">
              <a:rPr lang="en-US" altLang="en-US"/>
              <a:pPr/>
              <a:t>‹#›</a:t>
            </a:fld>
            <a:endParaRPr lang="en-US" altLang="en-US"/>
          </a:p>
        </p:txBody>
      </p:sp>
    </p:spTree>
    <p:extLst>
      <p:ext uri="{BB962C8B-B14F-4D97-AF65-F5344CB8AC3E}">
        <p14:creationId xmlns:p14="http://schemas.microsoft.com/office/powerpoint/2010/main" val="3883727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A8324-BF0F-4801-B88B-79A7CEDCCE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6D477D-FF7D-48A7-84EF-8312E17E27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F4B2B1-D25D-4D6C-B6EC-F0568C5788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39B5D1-A93A-42E0-9FE8-EEF2538FFADB}" type="datetimeFigureOut">
              <a:rPr lang="en-US" smtClean="0"/>
              <a:t>4/13/2022</a:t>
            </a:fld>
            <a:endParaRPr lang="en-US"/>
          </a:p>
        </p:txBody>
      </p:sp>
      <p:sp>
        <p:nvSpPr>
          <p:cNvPr id="5" name="Footer Placeholder 4">
            <a:extLst>
              <a:ext uri="{FF2B5EF4-FFF2-40B4-BE49-F238E27FC236}">
                <a16:creationId xmlns:a16="http://schemas.microsoft.com/office/drawing/2014/main" id="{065C3B56-8606-4A7A-ADBD-9F6CB6C507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0E21929-4805-44FA-8A2E-8F1686E5FD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D73415-47AD-4FFA-ADA6-838AAF626D25}" type="slidenum">
              <a:rPr lang="en-US" smtClean="0"/>
              <a:t>‹#›</a:t>
            </a:fld>
            <a:endParaRPr lang="en-US"/>
          </a:p>
        </p:txBody>
      </p:sp>
    </p:spTree>
    <p:extLst>
      <p:ext uri="{BB962C8B-B14F-4D97-AF65-F5344CB8AC3E}">
        <p14:creationId xmlns:p14="http://schemas.microsoft.com/office/powerpoint/2010/main" val="663517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npgd6Xlsio0" TargetMode="External"/><Relationship Id="rId2" Type="http://schemas.openxmlformats.org/officeDocument/2006/relationships/hyperlink" Target="https://www.youtube.com/watch?v=8h27FuaUa7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Rectangle 81">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6626" name="Rectangle 2">
            <a:extLst>
              <a:ext uri="{FF2B5EF4-FFF2-40B4-BE49-F238E27FC236}">
                <a16:creationId xmlns:a16="http://schemas.microsoft.com/office/drawing/2014/main" id="{D9C04C4D-5D7C-48D1-89CE-9E5AA0A5F43F}"/>
              </a:ext>
            </a:extLst>
          </p:cNvPr>
          <p:cNvSpPr>
            <a:spLocks noGrp="1" noChangeArrowheads="1"/>
          </p:cNvSpPr>
          <p:nvPr>
            <p:ph type="title"/>
          </p:nvPr>
        </p:nvSpPr>
        <p:spPr>
          <a:xfrm>
            <a:off x="958506" y="800392"/>
            <a:ext cx="10264697" cy="1212102"/>
          </a:xfrm>
        </p:spPr>
        <p:txBody>
          <a:bodyPr>
            <a:normAutofit/>
          </a:bodyPr>
          <a:lstStyle/>
          <a:p>
            <a:r>
              <a:rPr lang="en-US" altLang="en-US" sz="4000" b="1">
                <a:solidFill>
                  <a:srgbClr val="FFFFFF"/>
                </a:solidFill>
                <a:latin typeface="+mn-lt"/>
              </a:rPr>
              <a:t>Cognitive Dissonance Theory</a:t>
            </a:r>
          </a:p>
        </p:txBody>
      </p:sp>
      <p:sp>
        <p:nvSpPr>
          <p:cNvPr id="26627" name="Rectangle 3">
            <a:extLst>
              <a:ext uri="{FF2B5EF4-FFF2-40B4-BE49-F238E27FC236}">
                <a16:creationId xmlns:a16="http://schemas.microsoft.com/office/drawing/2014/main" id="{35315F8A-CA90-4411-9E94-669D11DBFDD0}"/>
              </a:ext>
            </a:extLst>
          </p:cNvPr>
          <p:cNvSpPr>
            <a:spLocks noGrp="1" noChangeArrowheads="1"/>
          </p:cNvSpPr>
          <p:nvPr>
            <p:ph type="body" idx="1"/>
          </p:nvPr>
        </p:nvSpPr>
        <p:spPr>
          <a:xfrm>
            <a:off x="1367624" y="2490436"/>
            <a:ext cx="9708995" cy="3834950"/>
          </a:xfrm>
        </p:spPr>
        <p:txBody>
          <a:bodyPr anchor="ctr">
            <a:normAutofit/>
          </a:bodyPr>
          <a:lstStyle/>
          <a:p>
            <a:pPr marL="0" indent="0">
              <a:buNone/>
            </a:pPr>
            <a:r>
              <a:rPr lang="en-US" altLang="en-US" sz="2400" b="1" dirty="0"/>
              <a:t>(Leon Festinger 1957)</a:t>
            </a:r>
            <a:endParaRPr lang="en-US" altLang="en-US" sz="2400" dirty="0"/>
          </a:p>
          <a:p>
            <a:pPr marL="0" indent="0">
              <a:buNone/>
            </a:pPr>
            <a:r>
              <a:rPr lang="en-US" altLang="en-US" sz="2400" dirty="0"/>
              <a:t>Occurs whenever a person has two contradictory thoughts or beliefs at the same time. They are dissonant because each one implies the opposite of the other.  Examples: smoking, global warming, end of the world adherents.</a:t>
            </a:r>
          </a:p>
          <a:p>
            <a:pPr marL="0" indent="0">
              <a:buNone/>
            </a:pPr>
            <a:endParaRPr lang="en-US" altLang="en-US" sz="2400" dirty="0"/>
          </a:p>
          <a:p>
            <a:pPr marL="0" indent="0">
              <a:buNone/>
            </a:pPr>
            <a:r>
              <a:rPr lang="en-US" altLang="en-US" sz="2400" dirty="0"/>
              <a:t>It creates an unpleasant cognitive tension.  We like to be consistent.</a:t>
            </a:r>
          </a:p>
          <a:p>
            <a:pPr marL="0" indent="0">
              <a:buNone/>
            </a:pPr>
            <a:endParaRPr lang="en-US" altLang="en-US" sz="2400" dirty="0"/>
          </a:p>
          <a:p>
            <a:pPr marL="0" indent="0">
              <a:buNone/>
            </a:pPr>
            <a:r>
              <a:rPr lang="en-US" altLang="en-US" sz="2400" dirty="0"/>
              <a:t>So, we change our attitude or justify our beliefs in other ways.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D8EA05-E332-4C81-8D05-B5D5600A565E}"/>
              </a:ext>
            </a:extLst>
          </p:cNvPr>
          <p:cNvSpPr>
            <a:spLocks noGrp="1"/>
          </p:cNvSpPr>
          <p:nvPr>
            <p:ph type="title"/>
          </p:nvPr>
        </p:nvSpPr>
        <p:spPr>
          <a:xfrm>
            <a:off x="838200" y="204871"/>
            <a:ext cx="10515600" cy="888640"/>
          </a:xfrm>
        </p:spPr>
        <p:txBody>
          <a:bodyPr/>
          <a:lstStyle/>
          <a:p>
            <a:pPr algn="ctr"/>
            <a:r>
              <a:rPr lang="en-US" b="1" dirty="0">
                <a:latin typeface="+mn-lt"/>
              </a:rPr>
              <a:t>Experiment</a:t>
            </a:r>
          </a:p>
        </p:txBody>
      </p:sp>
      <p:sp>
        <p:nvSpPr>
          <p:cNvPr id="5" name="Content Placeholder 4">
            <a:extLst>
              <a:ext uri="{FF2B5EF4-FFF2-40B4-BE49-F238E27FC236}">
                <a16:creationId xmlns:a16="http://schemas.microsoft.com/office/drawing/2014/main" id="{8E376650-F764-4D82-810B-3781FB6A7719}"/>
              </a:ext>
            </a:extLst>
          </p:cNvPr>
          <p:cNvSpPr>
            <a:spLocks noGrp="1"/>
          </p:cNvSpPr>
          <p:nvPr>
            <p:ph idx="1"/>
          </p:nvPr>
        </p:nvSpPr>
        <p:spPr>
          <a:xfrm>
            <a:off x="537328" y="1192492"/>
            <a:ext cx="11180190" cy="5363850"/>
          </a:xfrm>
        </p:spPr>
        <p:txBody>
          <a:bodyPr>
            <a:normAutofit fontScale="92500" lnSpcReduction="10000"/>
          </a:bodyPr>
          <a:lstStyle/>
          <a:p>
            <a:r>
              <a:rPr lang="en-US" dirty="0"/>
              <a:t>You sit at a table and are asked to undertake a series of dull, meaningless tasks for approximately an hour.</a:t>
            </a:r>
          </a:p>
          <a:p>
            <a:endParaRPr lang="en-US" dirty="0"/>
          </a:p>
          <a:p>
            <a:r>
              <a:rPr lang="en-US" dirty="0"/>
              <a:t>Afterward, the experimenter wants you to convince (</a:t>
            </a:r>
            <a:r>
              <a:rPr lang="en-US"/>
              <a:t>lie to) another </a:t>
            </a:r>
            <a:r>
              <a:rPr lang="en-US" dirty="0"/>
              <a:t>participant that the task is highly worthwhile, interesting, and educational.</a:t>
            </a:r>
          </a:p>
          <a:p>
            <a:endParaRPr lang="en-US" dirty="0"/>
          </a:p>
          <a:p>
            <a:r>
              <a:rPr lang="en-US" dirty="0"/>
              <a:t>You were paid either $1 or $20 to do this.</a:t>
            </a:r>
          </a:p>
          <a:p>
            <a:endParaRPr lang="en-US" dirty="0"/>
          </a:p>
          <a:p>
            <a:r>
              <a:rPr lang="en-US" dirty="0"/>
              <a:t>You are then asked to privately rate your enjoyment of the dull task on a questionnaire.</a:t>
            </a:r>
          </a:p>
          <a:p>
            <a:endParaRPr lang="en-US" dirty="0"/>
          </a:p>
          <a:p>
            <a:r>
              <a:rPr lang="en-US" dirty="0"/>
              <a:t>Who had higher enjoyment ratings, those paid $1 or $20? Why?</a:t>
            </a:r>
          </a:p>
        </p:txBody>
      </p:sp>
    </p:spTree>
    <p:extLst>
      <p:ext uri="{BB962C8B-B14F-4D97-AF65-F5344CB8AC3E}">
        <p14:creationId xmlns:p14="http://schemas.microsoft.com/office/powerpoint/2010/main" val="2802166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56A9C-1236-490E-85D7-35996F9D5535}"/>
              </a:ext>
            </a:extLst>
          </p:cNvPr>
          <p:cNvSpPr>
            <a:spLocks noGrp="1"/>
          </p:cNvSpPr>
          <p:nvPr>
            <p:ph type="title"/>
          </p:nvPr>
        </p:nvSpPr>
        <p:spPr>
          <a:xfrm>
            <a:off x="838200" y="365125"/>
            <a:ext cx="10515600" cy="1163357"/>
          </a:xfrm>
        </p:spPr>
        <p:txBody>
          <a:bodyPr/>
          <a:lstStyle/>
          <a:p>
            <a:pPr algn="ctr"/>
            <a:r>
              <a:rPr lang="en-US" b="1" dirty="0">
                <a:latin typeface="+mn-lt"/>
              </a:rPr>
              <a:t>Cognitive Dissonance Video</a:t>
            </a:r>
          </a:p>
        </p:txBody>
      </p:sp>
      <p:sp>
        <p:nvSpPr>
          <p:cNvPr id="3" name="Content Placeholder 2">
            <a:extLst>
              <a:ext uri="{FF2B5EF4-FFF2-40B4-BE49-F238E27FC236}">
                <a16:creationId xmlns:a16="http://schemas.microsoft.com/office/drawing/2014/main" id="{2BAFE935-960F-4286-9C85-1CD7729CF0D8}"/>
              </a:ext>
            </a:extLst>
          </p:cNvPr>
          <p:cNvSpPr>
            <a:spLocks noGrp="1"/>
          </p:cNvSpPr>
          <p:nvPr>
            <p:ph idx="1"/>
          </p:nvPr>
        </p:nvSpPr>
        <p:spPr/>
        <p:txBody>
          <a:bodyPr/>
          <a:lstStyle/>
          <a:p>
            <a:pPr marL="0" indent="0">
              <a:buNone/>
            </a:pPr>
            <a:r>
              <a:rPr lang="en-US" dirty="0">
                <a:hlinkClick r:id="rId2"/>
              </a:rPr>
              <a:t>Festinger Video</a:t>
            </a:r>
            <a:endParaRPr lang="en-US" dirty="0">
              <a:hlinkClick r:id="rId3"/>
            </a:endParaRPr>
          </a:p>
          <a:p>
            <a:pPr marL="0" indent="0">
              <a:buNone/>
            </a:pPr>
            <a:endParaRPr lang="en-US" dirty="0">
              <a:hlinkClick r:id="rId3"/>
            </a:endParaRPr>
          </a:p>
          <a:p>
            <a:pPr marL="0" indent="0">
              <a:buNone/>
            </a:pPr>
            <a:r>
              <a:rPr lang="en-US" dirty="0">
                <a:hlinkClick r:id="rId3"/>
              </a:rPr>
              <a:t>Friends Video</a:t>
            </a:r>
            <a:endParaRPr lang="en-US" dirty="0"/>
          </a:p>
        </p:txBody>
      </p:sp>
    </p:spTree>
    <p:extLst>
      <p:ext uri="{BB962C8B-B14F-4D97-AF65-F5344CB8AC3E}">
        <p14:creationId xmlns:p14="http://schemas.microsoft.com/office/powerpoint/2010/main" val="3180413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9182208E-00D1-4D23-89B2-6665170D4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27549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Rectangle 2">
            <a:extLst>
              <a:ext uri="{FF2B5EF4-FFF2-40B4-BE49-F238E27FC236}">
                <a16:creationId xmlns:a16="http://schemas.microsoft.com/office/drawing/2014/main" id="{B665FD48-5514-401A-92A1-2DF83B8E7B62}"/>
              </a:ext>
            </a:extLst>
          </p:cNvPr>
          <p:cNvSpPr>
            <a:spLocks noGrp="1" noChangeArrowheads="1"/>
          </p:cNvSpPr>
          <p:nvPr>
            <p:ph type="title"/>
          </p:nvPr>
        </p:nvSpPr>
        <p:spPr>
          <a:xfrm>
            <a:off x="795780" y="181538"/>
            <a:ext cx="10515600" cy="1133499"/>
          </a:xfrm>
        </p:spPr>
        <p:txBody>
          <a:bodyPr>
            <a:normAutofit/>
          </a:bodyPr>
          <a:lstStyle/>
          <a:p>
            <a:pPr algn="ctr"/>
            <a:r>
              <a:rPr lang="en-US" altLang="en-US" sz="5200" b="1">
                <a:latin typeface="+mn-lt"/>
              </a:rPr>
              <a:t>Resolution of Cognitive Dissonance</a:t>
            </a:r>
            <a:endParaRPr lang="en-US" altLang="en-US" sz="5200" b="1" dirty="0">
              <a:latin typeface="+mn-lt"/>
            </a:endParaRPr>
          </a:p>
        </p:txBody>
      </p:sp>
      <p:graphicFrame>
        <p:nvGraphicFramePr>
          <p:cNvPr id="27653" name="Rectangle 3">
            <a:extLst>
              <a:ext uri="{FF2B5EF4-FFF2-40B4-BE49-F238E27FC236}">
                <a16:creationId xmlns:a16="http://schemas.microsoft.com/office/drawing/2014/main" id="{E9D06763-9342-48D6-BDEF-0067880122F8}"/>
              </a:ext>
            </a:extLst>
          </p:cNvPr>
          <p:cNvGraphicFramePr>
            <a:graphicFrameLocks noGrp="1"/>
          </p:cNvGraphicFramePr>
          <p:nvPr>
            <p:ph idx="1"/>
            <p:extLst>
              <p:ext uri="{D42A27DB-BD31-4B8C-83A1-F6EECF244321}">
                <p14:modId xmlns:p14="http://schemas.microsoft.com/office/powerpoint/2010/main" val="438546566"/>
              </p:ext>
            </p:extLst>
          </p:nvPr>
        </p:nvGraphicFramePr>
        <p:xfrm>
          <a:off x="838200" y="1348033"/>
          <a:ext cx="10515600" cy="52035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a:extLst>
              <a:ext uri="{FF2B5EF4-FFF2-40B4-BE49-F238E27FC236}">
                <a16:creationId xmlns:a16="http://schemas.microsoft.com/office/drawing/2014/main" id="{B86BC95E-1F49-441C-BF40-4DAAF865A6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0"/>
            <a:ext cx="5170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a:extLst>
              <a:ext uri="{FF2B5EF4-FFF2-40B4-BE49-F238E27FC236}">
                <a16:creationId xmlns:a16="http://schemas.microsoft.com/office/drawing/2014/main" id="{B77077CC-5E3A-42D8-ABCC-065E9650B9F2}"/>
              </a:ext>
            </a:extLst>
          </p:cNvPr>
          <p:cNvSpPr>
            <a:spLocks noGrp="1" noChangeArrowheads="1"/>
          </p:cNvSpPr>
          <p:nvPr>
            <p:ph type="title"/>
          </p:nvPr>
        </p:nvSpPr>
        <p:spPr>
          <a:xfrm>
            <a:off x="448237" y="963877"/>
            <a:ext cx="4052039" cy="4930246"/>
          </a:xfrm>
        </p:spPr>
        <p:txBody>
          <a:bodyPr>
            <a:normAutofit/>
          </a:bodyPr>
          <a:lstStyle/>
          <a:p>
            <a:pPr algn="ctr"/>
            <a:r>
              <a:rPr lang="en-US" altLang="en-US" b="1" dirty="0">
                <a:solidFill>
                  <a:schemeClr val="accent1"/>
                </a:solidFill>
                <a:latin typeface="+mn-lt"/>
              </a:rPr>
              <a:t>Social Cognition: </a:t>
            </a:r>
            <a:br>
              <a:rPr lang="en-US" altLang="en-US" b="1" dirty="0">
                <a:solidFill>
                  <a:schemeClr val="accent1"/>
                </a:solidFill>
                <a:latin typeface="+mn-lt"/>
              </a:rPr>
            </a:br>
            <a:br>
              <a:rPr lang="en-US" altLang="en-US" b="1" dirty="0">
                <a:solidFill>
                  <a:schemeClr val="accent1"/>
                </a:solidFill>
                <a:latin typeface="+mn-lt"/>
              </a:rPr>
            </a:br>
            <a:r>
              <a:rPr lang="en-US" altLang="en-US" b="1" dirty="0">
                <a:solidFill>
                  <a:schemeClr val="accent1"/>
                </a:solidFill>
                <a:latin typeface="+mn-lt"/>
              </a:rPr>
              <a:t>How you think about people?</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195" name="Rectangle 3">
            <a:extLst>
              <a:ext uri="{FF2B5EF4-FFF2-40B4-BE49-F238E27FC236}">
                <a16:creationId xmlns:a16="http://schemas.microsoft.com/office/drawing/2014/main" id="{8EE37D5B-D125-4DAE-B375-DBE9447658CE}"/>
              </a:ext>
            </a:extLst>
          </p:cNvPr>
          <p:cNvSpPr>
            <a:spLocks noGrp="1" noChangeArrowheads="1"/>
          </p:cNvSpPr>
          <p:nvPr>
            <p:ph idx="1"/>
          </p:nvPr>
        </p:nvSpPr>
        <p:spPr>
          <a:xfrm>
            <a:off x="4976031" y="564776"/>
            <a:ext cx="6377769" cy="5773271"/>
          </a:xfrm>
        </p:spPr>
        <p:txBody>
          <a:bodyPr anchor="ctr">
            <a:normAutofit/>
          </a:bodyPr>
          <a:lstStyle/>
          <a:p>
            <a:pPr marL="0" indent="0">
              <a:buNone/>
            </a:pPr>
            <a:endParaRPr lang="en-US" altLang="en-US" sz="2400" u="sng" dirty="0"/>
          </a:p>
          <a:p>
            <a:pPr marL="0" indent="0">
              <a:buNone/>
            </a:pPr>
            <a:r>
              <a:rPr lang="en-US" altLang="en-US" sz="2400" u="sng" dirty="0"/>
              <a:t>Impression Formation</a:t>
            </a:r>
            <a:r>
              <a:rPr lang="en-US" altLang="en-US" sz="2400" dirty="0"/>
              <a:t> – how you construct your views of others</a:t>
            </a:r>
          </a:p>
          <a:p>
            <a:pPr marL="457200" lvl="1" indent="0">
              <a:buNone/>
            </a:pPr>
            <a:endParaRPr lang="en-US" altLang="en-US" b="1" dirty="0"/>
          </a:p>
          <a:p>
            <a:pPr marL="457200" lvl="1" indent="0">
              <a:buNone/>
            </a:pPr>
            <a:r>
              <a:rPr lang="en-US" altLang="en-US" b="1" dirty="0"/>
              <a:t>Primacy effect</a:t>
            </a:r>
          </a:p>
          <a:p>
            <a:pPr marL="914400" lvl="2" indent="0">
              <a:buNone/>
            </a:pPr>
            <a:r>
              <a:rPr lang="en-US" altLang="en-US" sz="2400" dirty="0"/>
              <a:t>First impressions of someone matter</a:t>
            </a:r>
          </a:p>
          <a:p>
            <a:pPr marL="457200" lvl="1" indent="0">
              <a:buNone/>
            </a:pPr>
            <a:endParaRPr lang="en-US" altLang="en-US" dirty="0"/>
          </a:p>
          <a:p>
            <a:pPr marL="457200" lvl="1" indent="0">
              <a:buNone/>
            </a:pPr>
            <a:r>
              <a:rPr lang="en-US" altLang="en-US" b="1" dirty="0"/>
              <a:t>Self-fulfilling prophecy</a:t>
            </a:r>
          </a:p>
          <a:p>
            <a:pPr marL="914400" lvl="2" indent="0">
              <a:buNone/>
            </a:pPr>
            <a:r>
              <a:rPr lang="en-US" altLang="en-US" sz="2400" dirty="0"/>
              <a:t>A person’s expectations elicits behavior from the other person that confirms the expectations </a:t>
            </a:r>
          </a:p>
          <a:p>
            <a:pPr marL="914400" lvl="2" indent="0">
              <a:buNone/>
            </a:pPr>
            <a:endParaRPr lang="en-US" altLang="en-US" sz="2400" dirty="0"/>
          </a:p>
          <a:p>
            <a:pPr marL="914400" lvl="2" indent="0">
              <a:buNone/>
            </a:pPr>
            <a:r>
              <a:rPr lang="en-US" altLang="en-US" sz="2400" dirty="0"/>
              <a:t>Randomly identified “bloomers” made greater gains in school</a:t>
            </a:r>
          </a:p>
          <a:p>
            <a:pPr marL="457200" lvl="1" indent="0">
              <a:buNone/>
            </a:pPr>
            <a:endParaRPr lang="en-US" alt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3" name="Rectangle 71">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4" name="Rectangle 73">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290" name="Rectangle 2">
            <a:extLst>
              <a:ext uri="{FF2B5EF4-FFF2-40B4-BE49-F238E27FC236}">
                <a16:creationId xmlns:a16="http://schemas.microsoft.com/office/drawing/2014/main" id="{4E639997-2636-4D88-9DDC-BE7E619E0849}"/>
              </a:ext>
            </a:extLst>
          </p:cNvPr>
          <p:cNvSpPr>
            <a:spLocks noGrp="1" noChangeArrowheads="1"/>
          </p:cNvSpPr>
          <p:nvPr>
            <p:ph type="title"/>
          </p:nvPr>
        </p:nvSpPr>
        <p:spPr>
          <a:xfrm>
            <a:off x="640079" y="2053641"/>
            <a:ext cx="3669161" cy="2276312"/>
          </a:xfrm>
        </p:spPr>
        <p:txBody>
          <a:bodyPr>
            <a:normAutofit/>
          </a:bodyPr>
          <a:lstStyle/>
          <a:p>
            <a:pPr algn="ctr"/>
            <a:r>
              <a:rPr lang="en-US" altLang="en-US" sz="4800" b="1" dirty="0">
                <a:solidFill>
                  <a:srgbClr val="FFFFFF"/>
                </a:solidFill>
                <a:latin typeface="+mn-lt"/>
              </a:rPr>
              <a:t>Stereotypes</a:t>
            </a:r>
          </a:p>
        </p:txBody>
      </p:sp>
      <p:sp>
        <p:nvSpPr>
          <p:cNvPr id="12291" name="Rectangle 3">
            <a:extLst>
              <a:ext uri="{FF2B5EF4-FFF2-40B4-BE49-F238E27FC236}">
                <a16:creationId xmlns:a16="http://schemas.microsoft.com/office/drawing/2014/main" id="{5AA5F5D6-E2E5-4FA7-A62A-7E30FA26F619}"/>
              </a:ext>
            </a:extLst>
          </p:cNvPr>
          <p:cNvSpPr>
            <a:spLocks noGrp="1" noChangeArrowheads="1"/>
          </p:cNvSpPr>
          <p:nvPr>
            <p:ph idx="1"/>
          </p:nvPr>
        </p:nvSpPr>
        <p:spPr>
          <a:xfrm>
            <a:off x="5687162" y="730148"/>
            <a:ext cx="6021641" cy="5230634"/>
          </a:xfrm>
        </p:spPr>
        <p:txBody>
          <a:bodyPr anchor="ctr">
            <a:normAutofit/>
          </a:bodyPr>
          <a:lstStyle/>
          <a:p>
            <a:pPr marL="457200" lvl="1" indent="0">
              <a:buNone/>
            </a:pPr>
            <a:r>
              <a:rPr lang="en-US" altLang="en-US" dirty="0">
                <a:solidFill>
                  <a:srgbClr val="000000"/>
                </a:solidFill>
              </a:rPr>
              <a:t>characteristics believed to be shared by all members of a social category</a:t>
            </a:r>
          </a:p>
          <a:p>
            <a:pPr marL="457200" lvl="1" indent="0">
              <a:buNone/>
            </a:pPr>
            <a:endParaRPr lang="en-US" altLang="en-US" dirty="0">
              <a:solidFill>
                <a:srgbClr val="000000"/>
              </a:solidFill>
            </a:endParaRPr>
          </a:p>
          <a:p>
            <a:pPr marL="457200" lvl="1" indent="0">
              <a:buNone/>
            </a:pPr>
            <a:r>
              <a:rPr lang="en-US" altLang="en-US" dirty="0">
                <a:solidFill>
                  <a:srgbClr val="000000"/>
                </a:solidFill>
              </a:rPr>
              <a:t>usually unfair</a:t>
            </a:r>
          </a:p>
          <a:p>
            <a:pPr marL="457200" lvl="1" indent="0">
              <a:buNone/>
            </a:pPr>
            <a:endParaRPr lang="en-US" altLang="en-US" dirty="0">
              <a:solidFill>
                <a:srgbClr val="000000"/>
              </a:solidFill>
            </a:endParaRPr>
          </a:p>
          <a:p>
            <a:pPr marL="457200" lvl="1" indent="0">
              <a:buNone/>
            </a:pPr>
            <a:r>
              <a:rPr lang="en-US" altLang="en-US" dirty="0">
                <a:solidFill>
                  <a:srgbClr val="000000"/>
                </a:solidFill>
              </a:rPr>
              <a:t>Most often applied to sex, race, occupation, physical appearance, place of residence, membership in a group or organization</a:t>
            </a:r>
          </a:p>
          <a:p>
            <a:pPr marL="457200" lvl="1" indent="0">
              <a:buNone/>
            </a:pPr>
            <a:endParaRPr lang="en-US" altLang="en-US" dirty="0">
              <a:solidFill>
                <a:srgbClr val="000000"/>
              </a:solidFill>
            </a:endParaRPr>
          </a:p>
          <a:p>
            <a:pPr marL="457200" lvl="1" indent="0">
              <a:buNone/>
            </a:pPr>
            <a:r>
              <a:rPr lang="en-US" altLang="en-US" dirty="0">
                <a:solidFill>
                  <a:srgbClr val="000000"/>
                </a:solidFill>
              </a:rPr>
              <a:t>Can become the basis for self-fulfilling prophecies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F13206F-582A-4170-BB82-2D151A6DED84}"/>
              </a:ext>
            </a:extLst>
          </p:cNvPr>
          <p:cNvSpPr>
            <a:spLocks noGrp="1" noChangeArrowheads="1"/>
          </p:cNvSpPr>
          <p:nvPr>
            <p:ph type="title"/>
          </p:nvPr>
        </p:nvSpPr>
        <p:spPr>
          <a:xfrm>
            <a:off x="900953" y="602690"/>
            <a:ext cx="10515600" cy="939240"/>
          </a:xfrm>
        </p:spPr>
        <p:txBody>
          <a:bodyPr/>
          <a:lstStyle/>
          <a:p>
            <a:pPr algn="ctr"/>
            <a:r>
              <a:rPr lang="en-US" altLang="en-US" b="1" dirty="0">
                <a:latin typeface="+mn-lt"/>
              </a:rPr>
              <a:t>Attitudes</a:t>
            </a:r>
          </a:p>
        </p:txBody>
      </p:sp>
      <p:sp>
        <p:nvSpPr>
          <p:cNvPr id="14339" name="Rectangle 3">
            <a:extLst>
              <a:ext uri="{FF2B5EF4-FFF2-40B4-BE49-F238E27FC236}">
                <a16:creationId xmlns:a16="http://schemas.microsoft.com/office/drawing/2014/main" id="{89CC8B05-387F-438E-AEA0-E97A4BCD836F}"/>
              </a:ext>
            </a:extLst>
          </p:cNvPr>
          <p:cNvSpPr>
            <a:spLocks noGrp="1" noChangeArrowheads="1"/>
          </p:cNvSpPr>
          <p:nvPr>
            <p:ph type="body" idx="1"/>
          </p:nvPr>
        </p:nvSpPr>
        <p:spPr>
          <a:xfrm>
            <a:off x="838200" y="1488141"/>
            <a:ext cx="10515600" cy="4688822"/>
          </a:xfrm>
        </p:spPr>
        <p:txBody>
          <a:bodyPr>
            <a:normAutofit/>
          </a:bodyPr>
          <a:lstStyle/>
          <a:p>
            <a:pPr marL="0" indent="0">
              <a:lnSpc>
                <a:spcPct val="90000"/>
              </a:lnSpc>
              <a:buNone/>
            </a:pPr>
            <a:endParaRPr lang="en-US" altLang="en-US" b="1" dirty="0"/>
          </a:p>
          <a:p>
            <a:pPr marL="0" indent="0">
              <a:lnSpc>
                <a:spcPct val="90000"/>
              </a:lnSpc>
              <a:buNone/>
            </a:pPr>
            <a:r>
              <a:rPr lang="en-US" altLang="en-US" sz="3200" b="1" dirty="0"/>
              <a:t>Relatively stable – can be used to predict behavior</a:t>
            </a:r>
          </a:p>
          <a:p>
            <a:pPr marL="914400" lvl="2" indent="0">
              <a:lnSpc>
                <a:spcPct val="90000"/>
              </a:lnSpc>
              <a:buNone/>
            </a:pPr>
            <a:endParaRPr lang="en-US" altLang="en-US" sz="3200" dirty="0"/>
          </a:p>
          <a:p>
            <a:pPr marL="914400" lvl="2" indent="0">
              <a:lnSpc>
                <a:spcPct val="90000"/>
              </a:lnSpc>
              <a:buNone/>
            </a:pPr>
            <a:r>
              <a:rPr lang="en-US" altLang="en-US" sz="3200" u="sng" dirty="0"/>
              <a:t>Beliefs</a:t>
            </a:r>
            <a:r>
              <a:rPr lang="en-US" altLang="en-US" sz="3200" dirty="0"/>
              <a:t> – facts and general knowledge</a:t>
            </a:r>
          </a:p>
          <a:p>
            <a:pPr marL="914400" lvl="2" indent="0">
              <a:lnSpc>
                <a:spcPct val="90000"/>
              </a:lnSpc>
              <a:buNone/>
            </a:pPr>
            <a:endParaRPr lang="en-US" altLang="en-US" sz="3200" dirty="0"/>
          </a:p>
          <a:p>
            <a:pPr marL="914400" lvl="2" indent="0">
              <a:lnSpc>
                <a:spcPct val="90000"/>
              </a:lnSpc>
              <a:buNone/>
            </a:pPr>
            <a:r>
              <a:rPr lang="en-US" altLang="en-US" sz="3200" u="sng" dirty="0"/>
              <a:t>Feelings</a:t>
            </a:r>
            <a:r>
              <a:rPr lang="en-US" altLang="en-US" sz="3200" dirty="0"/>
              <a:t> – love, hate, like, dislike</a:t>
            </a:r>
          </a:p>
          <a:p>
            <a:pPr marL="0" indent="0">
              <a:lnSpc>
                <a:spcPct val="90000"/>
              </a:lnSpc>
              <a:buNone/>
            </a:pPr>
            <a:endParaRPr lang="en-US" alt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482" name="Rectangle 2">
            <a:extLst>
              <a:ext uri="{FF2B5EF4-FFF2-40B4-BE49-F238E27FC236}">
                <a16:creationId xmlns:a16="http://schemas.microsoft.com/office/drawing/2014/main" id="{F630E3FE-9CC7-45B0-A924-84377054AAD4}"/>
              </a:ext>
            </a:extLst>
          </p:cNvPr>
          <p:cNvSpPr>
            <a:spLocks noGrp="1" noChangeArrowheads="1"/>
          </p:cNvSpPr>
          <p:nvPr>
            <p:ph type="title"/>
          </p:nvPr>
        </p:nvSpPr>
        <p:spPr>
          <a:xfrm>
            <a:off x="6094105" y="802956"/>
            <a:ext cx="4977976" cy="821698"/>
          </a:xfrm>
        </p:spPr>
        <p:txBody>
          <a:bodyPr>
            <a:normAutofit/>
          </a:bodyPr>
          <a:lstStyle/>
          <a:p>
            <a:pPr algn="ctr"/>
            <a:r>
              <a:rPr lang="en-US" altLang="en-US" b="1" dirty="0">
                <a:solidFill>
                  <a:srgbClr val="000000"/>
                </a:solidFill>
                <a:latin typeface="+mn-lt"/>
              </a:rPr>
              <a:t>Attitude Change</a:t>
            </a:r>
          </a:p>
        </p:txBody>
      </p:sp>
      <p:sp>
        <p:nvSpPr>
          <p:cNvPr id="78"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 name="Graphic 70" descr="Head with Gears">
            <a:extLst>
              <a:ext uri="{FF2B5EF4-FFF2-40B4-BE49-F238E27FC236}">
                <a16:creationId xmlns:a16="http://schemas.microsoft.com/office/drawing/2014/main" id="{240930FC-C0CF-4C69-9FED-4B40C7BA8E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0254" y="1629089"/>
            <a:ext cx="3620021" cy="3620021"/>
          </a:xfrm>
          <a:prstGeom prst="rect">
            <a:avLst/>
          </a:prstGeom>
        </p:spPr>
      </p:pic>
      <p:sp>
        <p:nvSpPr>
          <p:cNvPr id="20483" name="Rectangle 3">
            <a:extLst>
              <a:ext uri="{FF2B5EF4-FFF2-40B4-BE49-F238E27FC236}">
                <a16:creationId xmlns:a16="http://schemas.microsoft.com/office/drawing/2014/main" id="{67D5E0EC-4946-4CAF-8A69-217BC22C839D}"/>
              </a:ext>
            </a:extLst>
          </p:cNvPr>
          <p:cNvSpPr>
            <a:spLocks noGrp="1" noChangeArrowheads="1"/>
          </p:cNvSpPr>
          <p:nvPr>
            <p:ph type="body" idx="1"/>
          </p:nvPr>
        </p:nvSpPr>
        <p:spPr>
          <a:xfrm>
            <a:off x="6090574" y="1783976"/>
            <a:ext cx="4977578" cy="4486836"/>
          </a:xfrm>
        </p:spPr>
        <p:txBody>
          <a:bodyPr anchor="ctr">
            <a:normAutofit/>
          </a:bodyPr>
          <a:lstStyle/>
          <a:p>
            <a:pPr marL="0" indent="0">
              <a:buNone/>
            </a:pPr>
            <a:r>
              <a:rPr lang="en-US" altLang="en-US" dirty="0">
                <a:solidFill>
                  <a:srgbClr val="000000"/>
                </a:solidFill>
              </a:rPr>
              <a:t>Process of Persuasion</a:t>
            </a:r>
          </a:p>
          <a:p>
            <a:pPr lvl="1"/>
            <a:endParaRPr lang="en-US" altLang="en-US" sz="2800" dirty="0">
              <a:solidFill>
                <a:srgbClr val="000000"/>
              </a:solidFill>
            </a:endParaRPr>
          </a:p>
          <a:p>
            <a:pPr lvl="1"/>
            <a:r>
              <a:rPr lang="en-US" altLang="en-US" sz="2800" dirty="0">
                <a:solidFill>
                  <a:srgbClr val="000000"/>
                </a:solidFill>
              </a:rPr>
              <a:t>Must get and maintain the person’s attention </a:t>
            </a:r>
          </a:p>
          <a:p>
            <a:pPr lvl="1"/>
            <a:r>
              <a:rPr lang="en-US" altLang="en-US" sz="2800" dirty="0">
                <a:solidFill>
                  <a:srgbClr val="000000"/>
                </a:solidFill>
              </a:rPr>
              <a:t>Must comprehend the message</a:t>
            </a:r>
          </a:p>
          <a:p>
            <a:pPr lvl="1"/>
            <a:r>
              <a:rPr lang="en-US" altLang="en-US" sz="2800" dirty="0">
                <a:solidFill>
                  <a:srgbClr val="000000"/>
                </a:solidFill>
              </a:rPr>
              <a:t>Comprehension leads to acceptance?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0" name="Rectangle 2">
            <a:extLst>
              <a:ext uri="{FF2B5EF4-FFF2-40B4-BE49-F238E27FC236}">
                <a16:creationId xmlns:a16="http://schemas.microsoft.com/office/drawing/2014/main" id="{FF8FA9FC-498D-440A-B990-C7A046EC81E3}"/>
              </a:ext>
            </a:extLst>
          </p:cNvPr>
          <p:cNvSpPr>
            <a:spLocks noGrp="1" noChangeArrowheads="1"/>
          </p:cNvSpPr>
          <p:nvPr>
            <p:ph type="title"/>
          </p:nvPr>
        </p:nvSpPr>
        <p:spPr>
          <a:xfrm>
            <a:off x="838200" y="963877"/>
            <a:ext cx="3494362" cy="4119111"/>
          </a:xfrm>
        </p:spPr>
        <p:txBody>
          <a:bodyPr>
            <a:normAutofit/>
          </a:bodyPr>
          <a:lstStyle/>
          <a:p>
            <a:pPr algn="ctr"/>
            <a:r>
              <a:rPr lang="en-US" altLang="en-US" b="1" dirty="0">
                <a:solidFill>
                  <a:schemeClr val="accent1"/>
                </a:solidFill>
                <a:latin typeface="+mn-lt"/>
              </a:rPr>
              <a:t>Attitude Change</a:t>
            </a:r>
          </a:p>
        </p:txBody>
      </p:sp>
      <p:cxnSp>
        <p:nvCxnSpPr>
          <p:cNvPr id="138" name="Straight Connector 137">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2531" name="Rectangle 3">
            <a:extLst>
              <a:ext uri="{FF2B5EF4-FFF2-40B4-BE49-F238E27FC236}">
                <a16:creationId xmlns:a16="http://schemas.microsoft.com/office/drawing/2014/main" id="{8E0DA8CC-2B55-42F4-B458-683394BDF3AE}"/>
              </a:ext>
            </a:extLst>
          </p:cNvPr>
          <p:cNvSpPr>
            <a:spLocks noGrp="1" noChangeArrowheads="1"/>
          </p:cNvSpPr>
          <p:nvPr>
            <p:ph idx="1"/>
          </p:nvPr>
        </p:nvSpPr>
        <p:spPr>
          <a:xfrm>
            <a:off x="4976031" y="804672"/>
            <a:ext cx="6377769" cy="5346191"/>
          </a:xfrm>
        </p:spPr>
        <p:txBody>
          <a:bodyPr anchor="ctr">
            <a:normAutofit/>
          </a:bodyPr>
          <a:lstStyle/>
          <a:p>
            <a:pPr marL="0" indent="0">
              <a:buNone/>
            </a:pPr>
            <a:r>
              <a:rPr lang="en-US" altLang="en-US" sz="2400" b="1" dirty="0"/>
              <a:t>Elaboration Likelihood Model</a:t>
            </a:r>
            <a:r>
              <a:rPr lang="en-US" altLang="en-US" sz="2400" dirty="0"/>
              <a:t> – how much time/investment is spent on the topic.  Likelihood of changing minds.</a:t>
            </a:r>
          </a:p>
          <a:p>
            <a:pPr marL="457200" lvl="1" indent="0">
              <a:buNone/>
            </a:pPr>
            <a:endParaRPr lang="en-US" altLang="en-US" dirty="0"/>
          </a:p>
          <a:p>
            <a:pPr lvl="1"/>
            <a:r>
              <a:rPr lang="en-US" altLang="en-US" dirty="0"/>
              <a:t>Source (credibility is key)</a:t>
            </a:r>
          </a:p>
          <a:p>
            <a:pPr lvl="1"/>
            <a:endParaRPr lang="en-US" altLang="en-US" dirty="0"/>
          </a:p>
          <a:p>
            <a:pPr lvl="1"/>
            <a:r>
              <a:rPr lang="en-US" altLang="en-US" dirty="0"/>
              <a:t>Message itself (more effective when it acknowledges other arguments and then gives novel ones)</a:t>
            </a:r>
          </a:p>
          <a:p>
            <a:pPr lvl="1"/>
            <a:endParaRPr lang="en-US" altLang="en-US" dirty="0"/>
          </a:p>
          <a:p>
            <a:pPr lvl="1"/>
            <a:r>
              <a:rPr lang="en-US" altLang="en-US" dirty="0"/>
              <a:t>Medium of communication (face-to-face best, writing good for complex)</a:t>
            </a:r>
          </a:p>
          <a:p>
            <a:pPr marL="457200" lvl="1" indent="0">
              <a:buNone/>
            </a:pPr>
            <a:endParaRPr lang="en-US" altLang="en-US" dirty="0"/>
          </a:p>
          <a:p>
            <a:pPr lvl="1"/>
            <a:r>
              <a:rPr lang="en-US" altLang="en-US" dirty="0"/>
              <a:t>Audience’s characteristics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578" name="Rectangle 2">
            <a:extLst>
              <a:ext uri="{FF2B5EF4-FFF2-40B4-BE49-F238E27FC236}">
                <a16:creationId xmlns:a16="http://schemas.microsoft.com/office/drawing/2014/main" id="{C63D1C4F-3E78-4133-A9FA-7EF198C9249A}"/>
              </a:ext>
            </a:extLst>
          </p:cNvPr>
          <p:cNvSpPr>
            <a:spLocks noGrp="1" noChangeArrowheads="1"/>
          </p:cNvSpPr>
          <p:nvPr>
            <p:ph type="title"/>
          </p:nvPr>
        </p:nvSpPr>
        <p:spPr>
          <a:xfrm>
            <a:off x="1179226" y="826680"/>
            <a:ext cx="9833548" cy="1020049"/>
          </a:xfrm>
        </p:spPr>
        <p:txBody>
          <a:bodyPr>
            <a:normAutofit/>
          </a:bodyPr>
          <a:lstStyle/>
          <a:p>
            <a:pPr algn="ctr"/>
            <a:r>
              <a:rPr lang="en-US" altLang="en-US" sz="4000" b="1" dirty="0">
                <a:solidFill>
                  <a:srgbClr val="FFFFFF"/>
                </a:solidFill>
                <a:latin typeface="+mn-lt"/>
              </a:rPr>
              <a:t>Routes of Persuasion</a:t>
            </a:r>
          </a:p>
        </p:txBody>
      </p:sp>
      <p:graphicFrame>
        <p:nvGraphicFramePr>
          <p:cNvPr id="24581" name="Rectangle 3">
            <a:extLst>
              <a:ext uri="{FF2B5EF4-FFF2-40B4-BE49-F238E27FC236}">
                <a16:creationId xmlns:a16="http://schemas.microsoft.com/office/drawing/2014/main" id="{4EDB452D-95BE-4904-AFF4-ADBE22C8128F}"/>
              </a:ext>
            </a:extLst>
          </p:cNvPr>
          <p:cNvGraphicFramePr>
            <a:graphicFrameLocks noGrp="1"/>
          </p:cNvGraphicFramePr>
          <p:nvPr>
            <p:ph idx="1"/>
            <p:extLst>
              <p:ext uri="{D42A27DB-BD31-4B8C-83A1-F6EECF244321}">
                <p14:modId xmlns:p14="http://schemas.microsoft.com/office/powerpoint/2010/main" val="15742272"/>
              </p:ext>
            </p:extLst>
          </p:nvPr>
        </p:nvGraphicFramePr>
        <p:xfrm>
          <a:off x="1036320" y="2554941"/>
          <a:ext cx="10119360" cy="38951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2EA347E-ED5C-48B3-943E-57C2E47115F7}"/>
              </a:ext>
            </a:extLst>
          </p:cNvPr>
          <p:cNvSpPr>
            <a:spLocks noGrp="1" noChangeArrowheads="1"/>
          </p:cNvSpPr>
          <p:nvPr>
            <p:ph type="title"/>
          </p:nvPr>
        </p:nvSpPr>
        <p:spPr/>
        <p:txBody>
          <a:bodyPr/>
          <a:lstStyle/>
          <a:p>
            <a:pPr algn="ctr"/>
            <a:r>
              <a:rPr lang="en-US" altLang="en-US" b="1" dirty="0">
                <a:latin typeface="+mn-lt"/>
              </a:rPr>
              <a:t>Audience Characteristics</a:t>
            </a:r>
          </a:p>
        </p:txBody>
      </p:sp>
      <p:sp>
        <p:nvSpPr>
          <p:cNvPr id="25603" name="Rectangle 3">
            <a:extLst>
              <a:ext uri="{FF2B5EF4-FFF2-40B4-BE49-F238E27FC236}">
                <a16:creationId xmlns:a16="http://schemas.microsoft.com/office/drawing/2014/main" id="{AF5165B9-18EE-40A2-B091-9D8DDD697CE3}"/>
              </a:ext>
            </a:extLst>
          </p:cNvPr>
          <p:cNvSpPr>
            <a:spLocks noGrp="1" noChangeArrowheads="1"/>
          </p:cNvSpPr>
          <p:nvPr>
            <p:ph type="body" idx="1"/>
          </p:nvPr>
        </p:nvSpPr>
        <p:spPr/>
        <p:txBody>
          <a:bodyPr>
            <a:normAutofit/>
          </a:bodyPr>
          <a:lstStyle/>
          <a:p>
            <a:pPr marL="0" indent="0">
              <a:lnSpc>
                <a:spcPct val="90000"/>
              </a:lnSpc>
              <a:buNone/>
            </a:pPr>
            <a:endParaRPr lang="en-US" altLang="en-US" sz="3200" dirty="0"/>
          </a:p>
          <a:p>
            <a:pPr marL="0" indent="0">
              <a:lnSpc>
                <a:spcPct val="90000"/>
              </a:lnSpc>
              <a:buNone/>
            </a:pPr>
            <a:r>
              <a:rPr lang="en-US" altLang="en-US" sz="3200" dirty="0"/>
              <a:t>Most difficult to change if</a:t>
            </a:r>
          </a:p>
          <a:p>
            <a:pPr marL="0" indent="0">
              <a:lnSpc>
                <a:spcPct val="90000"/>
              </a:lnSpc>
              <a:buNone/>
            </a:pPr>
            <a:endParaRPr lang="en-US" altLang="en-US" sz="3200" dirty="0"/>
          </a:p>
          <a:p>
            <a:pPr marL="457200" lvl="1" indent="0">
              <a:lnSpc>
                <a:spcPct val="90000"/>
              </a:lnSpc>
              <a:buNone/>
            </a:pPr>
            <a:r>
              <a:rPr lang="en-US" altLang="en-US" sz="2800" dirty="0"/>
              <a:t>Strong commitment to present attitude</a:t>
            </a:r>
          </a:p>
          <a:p>
            <a:pPr marL="457200" lvl="1" indent="0">
              <a:lnSpc>
                <a:spcPct val="90000"/>
              </a:lnSpc>
              <a:buNone/>
            </a:pPr>
            <a:r>
              <a:rPr lang="en-US" altLang="en-US" sz="2800" dirty="0"/>
              <a:t>Attitude is shared by others</a:t>
            </a:r>
          </a:p>
          <a:p>
            <a:pPr marL="457200" lvl="1" indent="0">
              <a:lnSpc>
                <a:spcPct val="90000"/>
              </a:lnSpc>
              <a:buNone/>
            </a:pPr>
            <a:r>
              <a:rPr lang="en-US" altLang="en-US" sz="2800" dirty="0"/>
              <a:t>The attitude has been held since early childhood</a:t>
            </a:r>
          </a:p>
          <a:p>
            <a:pPr marL="0" indent="0">
              <a:lnSpc>
                <a:spcPct val="90000"/>
              </a:lnSpc>
              <a:buNone/>
            </a:pPr>
            <a:endParaRPr lang="en-US" alt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DB61-5DEB-4114-93BA-FE1E15551BB6}"/>
              </a:ext>
            </a:extLst>
          </p:cNvPr>
          <p:cNvSpPr>
            <a:spLocks noGrp="1"/>
          </p:cNvSpPr>
          <p:nvPr>
            <p:ph type="title"/>
          </p:nvPr>
        </p:nvSpPr>
        <p:spPr>
          <a:xfrm>
            <a:off x="838200" y="365125"/>
            <a:ext cx="10515600" cy="822699"/>
          </a:xfrm>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1E5AB2CF-072E-4180-B2D7-53420A573C03}"/>
              </a:ext>
            </a:extLst>
          </p:cNvPr>
          <p:cNvSpPr>
            <a:spLocks noGrp="1"/>
          </p:cNvSpPr>
          <p:nvPr>
            <p:ph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Tension from an inconsistency between an individual’s attitudes and behavior is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Cognitive Dissonance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 Altruism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 Deindividuation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 Information Propinquity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 Constancy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endParaRPr lang="en-US" dirty="0"/>
          </a:p>
        </p:txBody>
      </p:sp>
    </p:spTree>
    <p:extLst>
      <p:ext uri="{BB962C8B-B14F-4D97-AF65-F5344CB8AC3E}">
        <p14:creationId xmlns:p14="http://schemas.microsoft.com/office/powerpoint/2010/main" val="234385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22A8-C31C-482E-A2E9-FC7F9790FFD1}"/>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9B4D6970-052A-4D58-B858-91632C837FEC}"/>
              </a:ext>
            </a:extLst>
          </p:cNvPr>
          <p:cNvSpPr>
            <a:spLocks noGrp="1"/>
          </p:cNvSpPr>
          <p:nvPr>
            <p:ph idx="1"/>
          </p:nvPr>
        </p:nvSpPr>
        <p:spPr/>
        <p:txBody>
          <a:bodyPr>
            <a:normAutofit/>
          </a:bodyPr>
          <a:lstStyle/>
          <a:p>
            <a:pPr marL="0" indent="0">
              <a:buNone/>
            </a:pPr>
            <a:r>
              <a:rPr lang="en-US" dirty="0"/>
              <a:t>According to cognitive dissonance theory, human beings are motivated to</a:t>
            </a:r>
          </a:p>
          <a:p>
            <a:pPr marL="0" indent="0">
              <a:buNone/>
            </a:pPr>
            <a:endParaRPr lang="en-US" dirty="0"/>
          </a:p>
          <a:p>
            <a:pPr marL="0" lvl="0" indent="0">
              <a:buNone/>
            </a:pPr>
            <a:r>
              <a:rPr lang="en-US" sz="2400" dirty="0"/>
              <a:t>(A)   respond to an inborn need to pass their genes to the next generation</a:t>
            </a:r>
          </a:p>
          <a:p>
            <a:pPr marL="0" lvl="0" indent="0">
              <a:buNone/>
            </a:pPr>
            <a:r>
              <a:rPr lang="en-US" sz="2400" dirty="0"/>
              <a:t>(B)   maintain an optimal ]</a:t>
            </a:r>
            <a:r>
              <a:rPr lang="en-US" sz="2400" dirty="0" err="1"/>
              <a:t>evel</a:t>
            </a:r>
            <a:r>
              <a:rPr lang="en-US" sz="2400" dirty="0"/>
              <a:t> of arousal</a:t>
            </a:r>
          </a:p>
          <a:p>
            <a:pPr marL="0" lvl="0" indent="0">
              <a:buNone/>
            </a:pPr>
            <a:r>
              <a:rPr lang="en-US" sz="2400" dirty="0"/>
              <a:t>(C)   satisfy basic needs such as hunger before proceeding to higher needs such as self- actualization </a:t>
            </a:r>
          </a:p>
          <a:p>
            <a:pPr marL="0" lvl="0" indent="0">
              <a:buNone/>
            </a:pPr>
            <a:r>
              <a:rPr lang="en-US" sz="2400" dirty="0"/>
              <a:t>(D)  reduce tensions produced by inconsistent thoughts satisfy needs resulting from tissue deficits</a:t>
            </a:r>
          </a:p>
          <a:p>
            <a:pPr marL="0" indent="0">
              <a:buNone/>
            </a:pPr>
            <a:r>
              <a:rPr lang="en-US" sz="2400" dirty="0"/>
              <a:t> </a:t>
            </a:r>
          </a:p>
          <a:p>
            <a:endParaRPr lang="en-US" dirty="0"/>
          </a:p>
        </p:txBody>
      </p:sp>
    </p:spTree>
    <p:extLst>
      <p:ext uri="{BB962C8B-B14F-4D97-AF65-F5344CB8AC3E}">
        <p14:creationId xmlns:p14="http://schemas.microsoft.com/office/powerpoint/2010/main" val="1543934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8F8D-215D-43BD-A194-CA30A172B4E7}"/>
              </a:ext>
            </a:extLst>
          </p:cNvPr>
          <p:cNvSpPr>
            <a:spLocks noGrp="1"/>
          </p:cNvSpPr>
          <p:nvPr>
            <p:ph type="title"/>
          </p:nvPr>
        </p:nvSpPr>
        <p:spPr/>
        <p:txBody>
          <a:bodyPr/>
          <a:lstStyle/>
          <a:p>
            <a:pPr algn="ctr"/>
            <a:r>
              <a:rPr lang="en-US" b="1" dirty="0">
                <a:latin typeface="+mn-lt"/>
              </a:rPr>
              <a:t>Questions</a:t>
            </a:r>
          </a:p>
        </p:txBody>
      </p:sp>
      <p:sp>
        <p:nvSpPr>
          <p:cNvPr id="3" name="Content Placeholder 2">
            <a:extLst>
              <a:ext uri="{FF2B5EF4-FFF2-40B4-BE49-F238E27FC236}">
                <a16:creationId xmlns:a16="http://schemas.microsoft.com/office/drawing/2014/main" id="{8FF20A8A-4AAE-4B81-916F-7F11EEB78D55}"/>
              </a:ext>
            </a:extLst>
          </p:cNvPr>
          <p:cNvSpPr>
            <a:spLocks noGrp="1"/>
          </p:cNvSpPr>
          <p:nvPr>
            <p:ph idx="1"/>
          </p:nvPr>
        </p:nvSpPr>
        <p:spPr/>
        <p:txBody>
          <a:bodyPr>
            <a:normAutofit fontScale="92500"/>
          </a:bodyPr>
          <a:lstStyle/>
          <a:p>
            <a:pPr marL="0" indent="0">
              <a:buNone/>
            </a:pPr>
            <a:r>
              <a:rPr lang="en-US" dirty="0"/>
              <a:t>A teacher who is mistakenly informed that a student is learning disabled begins to treat that student differently from others. The teacher does not call on the student in class or help her with challenging material. The student’s grades gradually decline. This result is an example of which of the following?</a:t>
            </a:r>
          </a:p>
          <a:p>
            <a:pPr marL="0" indent="0">
              <a:buNone/>
            </a:pPr>
            <a:endParaRPr lang="en-US" dirty="0"/>
          </a:p>
          <a:p>
            <a:pPr marL="0" lvl="0" indent="0">
              <a:buNone/>
            </a:pPr>
            <a:r>
              <a:rPr lang="en-US" sz="2400" dirty="0"/>
              <a:t>(A) Reactance</a:t>
            </a:r>
          </a:p>
          <a:p>
            <a:pPr marL="0" lvl="0" indent="0">
              <a:buNone/>
            </a:pPr>
            <a:r>
              <a:rPr lang="en-US" sz="2400" dirty="0"/>
              <a:t>(B) Social loafing</a:t>
            </a:r>
          </a:p>
          <a:p>
            <a:pPr marL="0" lvl="0" indent="0">
              <a:buNone/>
            </a:pPr>
            <a:r>
              <a:rPr lang="en-US" sz="2400" dirty="0"/>
              <a:t>(C) Actor-observer bias</a:t>
            </a:r>
          </a:p>
          <a:p>
            <a:pPr marL="0" lvl="0" indent="0">
              <a:buNone/>
            </a:pPr>
            <a:r>
              <a:rPr lang="en-US" sz="2400" dirty="0"/>
              <a:t>(D) Self-fulfilling prophecy</a:t>
            </a:r>
          </a:p>
          <a:p>
            <a:pPr marL="0" indent="0">
              <a:buNone/>
            </a:pPr>
            <a:r>
              <a:rPr lang="en-US" sz="2400" dirty="0"/>
              <a:t>(E)  Fundamental attribution error</a:t>
            </a:r>
          </a:p>
        </p:txBody>
      </p:sp>
    </p:spTree>
    <p:extLst>
      <p:ext uri="{BB962C8B-B14F-4D97-AF65-F5344CB8AC3E}">
        <p14:creationId xmlns:p14="http://schemas.microsoft.com/office/powerpoint/2010/main" val="2467319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738</Words>
  <Application>Microsoft Office PowerPoint</Application>
  <PresentationFormat>Widescreen</PresentationFormat>
  <Paragraphs>115</Paragraphs>
  <Slides>16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Cognitive Dissonance Theory</vt:lpstr>
      <vt:lpstr>Experiment</vt:lpstr>
      <vt:lpstr>Cognitive Dissonance Video</vt:lpstr>
      <vt:lpstr>PowerPoint Presentation</vt:lpstr>
      <vt:lpstr>Resolution of Cognitive Dissonance</vt:lpstr>
      <vt:lpstr>PowerPoint Presentation</vt:lpstr>
      <vt:lpstr>Social Cognition:   How you think about people?</vt:lpstr>
      <vt:lpstr>Stereotypes</vt:lpstr>
      <vt:lpstr>Attitudes</vt:lpstr>
      <vt:lpstr>Attitude Change</vt:lpstr>
      <vt:lpstr>Attitude Change</vt:lpstr>
      <vt:lpstr>Routes of Persuasion</vt:lpstr>
      <vt:lpstr>Audience Characteristics</vt:lpstr>
      <vt:lpstr>Questions</vt:lpstr>
      <vt:lpstr>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Psychology</dc:title>
  <dc:creator>M F</dc:creator>
  <cp:lastModifiedBy>M F</cp:lastModifiedBy>
  <cp:revision>15</cp:revision>
  <cp:lastPrinted>2022-04-12T00:27:24Z</cp:lastPrinted>
  <dcterms:created xsi:type="dcterms:W3CDTF">2019-03-28T23:22:32Z</dcterms:created>
  <dcterms:modified xsi:type="dcterms:W3CDTF">2022-04-13T12:12:07Z</dcterms:modified>
</cp:coreProperties>
</file>