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03" r:id="rId1"/>
    <p:sldMasterId id="2147483817" r:id="rId2"/>
    <p:sldMasterId id="2147483831" r:id="rId3"/>
  </p:sldMasterIdLst>
  <p:notesMasterIdLst>
    <p:notesMasterId r:id="rId20"/>
  </p:notesMasterIdLst>
  <p:handoutMasterIdLst>
    <p:handoutMasterId r:id="rId21"/>
  </p:handoutMasterIdLst>
  <p:sldIdLst>
    <p:sldId id="304" r:id="rId4"/>
    <p:sldId id="315" r:id="rId5"/>
    <p:sldId id="257" r:id="rId6"/>
    <p:sldId id="258" r:id="rId7"/>
    <p:sldId id="297" r:id="rId8"/>
    <p:sldId id="259" r:id="rId9"/>
    <p:sldId id="289" r:id="rId10"/>
    <p:sldId id="274" r:id="rId11"/>
    <p:sldId id="313" r:id="rId12"/>
    <p:sldId id="293" r:id="rId13"/>
    <p:sldId id="308" r:id="rId14"/>
    <p:sldId id="309" r:id="rId15"/>
    <p:sldId id="311" r:id="rId16"/>
    <p:sldId id="312" r:id="rId17"/>
    <p:sldId id="314" r:id="rId18"/>
    <p:sldId id="294" r:id="rId19"/>
  </p:sldIdLst>
  <p:sldSz cx="9144000" cy="6858000" type="screen4x3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3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9" autoAdjust="0"/>
    <p:restoredTop sz="94767"/>
  </p:normalViewPr>
  <p:slideViewPr>
    <p:cSldViewPr snapToGrid="0" snapToObjects="1">
      <p:cViewPr varScale="1">
        <p:scale>
          <a:sx n="80" d="100"/>
          <a:sy n="80" d="100"/>
        </p:scale>
        <p:origin x="1529" y="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B68B6E0-65DD-49E2-B667-30E6CFBE3C2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DB0E63F-3AD7-47D1-A88D-ECB731912AD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95518F6-6C9A-417D-9A0B-744721AE4BEE}" type="datetimeFigureOut">
              <a:rPr lang="en-US"/>
              <a:pPr>
                <a:defRPr/>
              </a:pPr>
              <a:t>10/2/2019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E800BD-6A7A-4720-9056-6F7F89C69B6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606DEC-AE49-4FA2-90AD-4542A743EAD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E487FCB9-7D71-461E-B968-FE9A83B7DB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11B6E83-83AA-4CE8-9777-22B8C3CEF4E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927C319-D6A4-42C9-9990-0DA12A8EC40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4B5735A-6AAF-4C04-B0BC-7EBB96C5903C}" type="datetimeFigureOut">
              <a:rPr lang="en-US"/>
              <a:pPr>
                <a:defRPr/>
              </a:pPr>
              <a:t>10/2/2019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F33CD61F-1E53-4BD4-9752-B338BC88C3A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9D1EA8C4-E46E-424C-A758-25D41FC8BB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97BE9C-D58C-4C7F-A6C9-05B993422064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F7AF49-EE1B-4751-9984-9F9071753D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1777750-1D66-4305-A7F9-041E10BA6A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>
            <a:extLst>
              <a:ext uri="{FF2B5EF4-FFF2-40B4-BE49-F238E27FC236}">
                <a16:creationId xmlns:a16="http://schemas.microsoft.com/office/drawing/2014/main" id="{1C10F3FA-31C4-4312-9A1A-683977AE75D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Notes Placeholder 2">
            <a:extLst>
              <a:ext uri="{FF2B5EF4-FFF2-40B4-BE49-F238E27FC236}">
                <a16:creationId xmlns:a16="http://schemas.microsoft.com/office/drawing/2014/main" id="{51EBB758-6016-497D-9315-15F94EAF261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51B028-F6BE-4BC0-B4C3-96E2CA9CF14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7F5A985-3157-4788-AA2A-FC47282F7E69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1777750-1D66-4305-A7F9-041E10BA6A52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6377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EC1BA1-ADF3-496E-A4EC-E3D7E4DBC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5DAFD6-6BFB-4048-9CC3-466187BD7CD7}" type="datetimeFigureOut">
              <a:rPr lang="en-US"/>
              <a:pPr>
                <a:defRPr/>
              </a:pPr>
              <a:t>10/2/2019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254C56-2E66-456A-8794-90AD608B27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573070-B28B-40A4-AF3E-C5B05498E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B90645-2B24-4058-B54C-28392C542F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89719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5556BE-070B-470D-8248-FDB259DE07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A479C6-8422-42E6-B662-152C3F99AF5A}" type="datetimeFigureOut">
              <a:rPr lang="en-US"/>
              <a:pPr>
                <a:defRPr/>
              </a:pPr>
              <a:t>10/2/2019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8043FB-EB8A-4C47-8698-BC52296951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D58ECD-48D5-4546-A125-EC5DD02A21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741152-64D3-4A7B-99A5-8AD616A24E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0360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DDAA18-0AA2-40B4-8EA4-6A0A360114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A4EE05-F332-42BC-8675-860666288B1D}" type="datetimeFigureOut">
              <a:rPr lang="en-US"/>
              <a:pPr>
                <a:defRPr/>
              </a:pPr>
              <a:t>10/2/2019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CE7286-3C36-4B1B-B0FA-748802C479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9CE239-ECAD-4599-B8ED-23B0411D9B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2D90DB-78DC-4A79-8071-D1E6B267C6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2710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AAA01BE0-E2B6-41D9-85E3-697E99DC26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7D8D19-4580-4D6F-AD1A-3701A91B6AA6}" type="datetimeFigureOut">
              <a:rPr lang="en-US"/>
              <a:pPr>
                <a:defRPr/>
              </a:pPr>
              <a:t>10/2/2019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B00D7CF-428E-412D-9BE1-EE48A2B97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6E1B0BE-296D-4927-AF3E-41CFBF6840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B46201-80B8-418A-991E-B51867BBCE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2510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D3B68BBA-95E0-443C-A975-295AAA9D04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4B6893-1C0B-4FF2-82E0-E88BDD01FD02}" type="datetimeFigureOut">
              <a:rPr lang="en-US"/>
              <a:pPr>
                <a:defRPr/>
              </a:pPr>
              <a:t>10/2/2019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99860B07-7C38-4B8D-987E-3A952CD3E5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909F8DA-348B-470F-9CAE-F450840FA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DB675C-48DD-433E-A9AF-26CECA9872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6856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0C54C44B-E03E-413B-882B-E5EE416490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72B596-C9EB-4071-8EFB-F3E7991DDC4B}" type="datetimeFigureOut">
              <a:rPr lang="en-US"/>
              <a:pPr>
                <a:defRPr/>
              </a:pPr>
              <a:t>10/2/2019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45B98FC-590E-4E98-930C-1AAE15BEDB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94B3EE1F-0306-41AD-9BC2-3E75C81CA7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D50F99-55AB-421C-BB56-C7A9E4D268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2604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DCD2A7D4-F7E2-46E3-B507-D2EB08D821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B88D1F-3E19-4BFE-A544-E4AF00197B2F}" type="datetimeFigureOut">
              <a:rPr lang="en-US"/>
              <a:pPr>
                <a:defRPr/>
              </a:pPr>
              <a:t>10/2/2019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5294E3F3-1B0A-4374-8EC5-6EFFF1F950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8B867228-5A71-4173-B97F-818F3D52A9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560979-F0D4-4F2C-AFB8-A9CAF2FE0A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5790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CC82AF5-3EB5-49E3-A9FD-AA5B9E924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2228F0-4AAF-4782-B53A-440B972B647C}" type="datetimeFigureOut">
              <a:rPr lang="en-US"/>
              <a:pPr>
                <a:defRPr/>
              </a:pPr>
              <a:t>10/2/2019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8750867-BB6D-49C4-802A-DBA22F2672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239AE02-DF9F-480C-B802-125F7950DF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4F2D85-F3DD-45E5-98D6-1D8A6D1BAA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9296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3B0865D-FB61-4C25-8EC7-74AC3498B9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94F4EA-627E-4688-99CC-5FC482195B72}" type="datetimeFigureOut">
              <a:rPr lang="en-US"/>
              <a:pPr>
                <a:defRPr/>
              </a:pPr>
              <a:t>10/2/2019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2D39777-F885-4C46-8DAD-A479CC8DFF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F096540-6707-469D-A167-19442F0DB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A05445-2758-450D-9254-48EC7CF33C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2901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38675A-923D-44C3-9BC5-1389F6758C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6C1492-5412-427A-A5F8-E1410AD1D5A9}" type="datetimeFigureOut">
              <a:rPr lang="en-US"/>
              <a:pPr>
                <a:defRPr/>
              </a:pPr>
              <a:t>10/2/2019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D5E3A5-D5F8-407D-831F-221C3197C5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30E934-92D9-4E36-B0E9-718396442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2595BE-9C83-45B6-B0A8-AC6B657631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5506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A8C7FB-54FF-4CBF-800C-073B59DB38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91825A-E25A-4F0B-A67C-878BA4221E2C}" type="datetimeFigureOut">
              <a:rPr lang="en-US"/>
              <a:pPr>
                <a:defRPr/>
              </a:pPr>
              <a:t>10/2/2019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483A2A-EFC7-49C1-BA62-686FD435FD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D44EF9-09EC-4F18-97CC-01118E4BA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CDFCB1-EDBC-4259-BA23-C10D7D7F94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0788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8256E67B-38E1-4CE2-9B0B-C5E15BBEC5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51260C-65D6-414D-AC98-CE0DA6FA8C38}" type="datetimeFigureOut">
              <a:rPr lang="en-US"/>
              <a:pPr>
                <a:defRPr/>
              </a:pPr>
              <a:t>10/2/2019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53EE9CB-2D04-447D-A074-560DADC765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2BBD921-D918-46BF-B761-45E422C269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634F1A-2510-4751-A093-E4523878A9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8863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0DE893F-5902-4CE8-A5D5-B7419E178A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A3F0C8-1967-422B-85A2-F545C5B57CD1}" type="datetimeFigureOut">
              <a:rPr lang="en-US"/>
              <a:pPr>
                <a:defRPr/>
              </a:pPr>
              <a:t>10/2/2019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4FA6F2FE-CA04-4D7D-A6A2-3DDBB2B22D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8B10E701-01CB-4B8E-9847-11369CB9F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7A570D-DCE5-48C4-BCA5-A543CE8F09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67055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CB8C54-790B-424F-BFEB-CAF18B4E86B8}" type="datetimeFigureOut">
              <a:rPr lang="en-US"/>
              <a:pPr>
                <a:defRPr/>
              </a:pPr>
              <a:t>10/2/2019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FD1E02-BC34-4C21-A066-09585341F0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8891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F1F8B4-834E-4B7D-A2D5-F6C60BC68744}" type="datetimeFigureOut">
              <a:rPr lang="en-US"/>
              <a:pPr>
                <a:defRPr/>
              </a:pPr>
              <a:t>10/2/2019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B2D167-E9AB-4CAD-BD99-D3C2423F8F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5129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EC4693-4302-4439-BB2F-A294CFA83505}" type="datetimeFigureOut">
              <a:rPr lang="en-US"/>
              <a:pPr>
                <a:defRPr/>
              </a:pPr>
              <a:t>10/2/2019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0F5DED-3DA6-4BF3-9B94-7A0FC6AA5D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3854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CE20B1-5984-4DE5-A404-2A637D6CB4D2}" type="datetimeFigureOut">
              <a:rPr lang="en-US"/>
              <a:pPr>
                <a:defRPr/>
              </a:pPr>
              <a:t>10/2/2019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56AD84-16C3-4CB1-BFB2-CE4DAC2EF7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532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A2DAE5-0C86-4973-B2F2-B018CDB97F12}" type="datetimeFigureOut">
              <a:rPr lang="en-US"/>
              <a:pPr>
                <a:defRPr/>
              </a:pPr>
              <a:t>10/2/2019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7743E5-CDD1-42FE-9FAD-F40DB6C8E0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4756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40DA11-C3A3-4595-B503-2FA1E067FB4C}" type="datetimeFigureOut">
              <a:rPr lang="en-US"/>
              <a:pPr>
                <a:defRPr/>
              </a:pPr>
              <a:t>10/2/2019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0192A2-7252-4D41-B66F-929F90672D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2730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2FC4F0-46AB-4CFE-98D1-CB59A34132E7}" type="datetimeFigureOut">
              <a:rPr lang="en-US"/>
              <a:pPr>
                <a:defRPr/>
              </a:pPr>
              <a:t>10/2/2019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BF17EF-A9EC-4C55-9122-759BC5539E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94457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9D64CA-7F12-4AE2-9ADA-0DAF0468F222}" type="datetimeFigureOut">
              <a:rPr lang="en-US"/>
              <a:pPr>
                <a:defRPr/>
              </a:pPr>
              <a:t>10/2/2019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00ABB5-64F3-4355-801E-915207276A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1766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F00B1E-37BD-4DA1-BF31-CB11E2495365}" type="datetimeFigureOut">
              <a:rPr lang="en-US"/>
              <a:pPr>
                <a:defRPr/>
              </a:pPr>
              <a:t>10/2/2019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168645-56D8-4FFB-A406-A5D8834023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95222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6D5993-4232-47F0-8D4F-47E0D7388FBA}" type="datetimeFigureOut">
              <a:rPr lang="en-US"/>
              <a:pPr>
                <a:defRPr/>
              </a:pPr>
              <a:t>10/2/2019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0EB174-971E-41BD-9529-7503BA54A8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22865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15D13A-9A7B-4A6D-A32A-404EDBF1EEE6}" type="datetimeFigureOut">
              <a:rPr lang="en-US"/>
              <a:pPr>
                <a:defRPr/>
              </a:pPr>
              <a:t>10/2/2019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5AA358-24AF-4C8C-9F48-8F2CE492EE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18981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7E3CB8-2A97-49B4-8AC4-2259C27949A9}" type="datetimeFigureOut">
              <a:rPr lang="en-US"/>
              <a:pPr>
                <a:defRPr/>
              </a:pPr>
              <a:t>10/2/2019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EA4411-0210-4AD0-96C3-8B6206EBAB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135750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4DDF6C-E3C4-4B51-BB34-495ACE240DA6}" type="datetimeFigureOut">
              <a:rPr lang="en-US"/>
              <a:pPr>
                <a:defRPr/>
              </a:pPr>
              <a:t>10/2/2019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47E64C-244B-4911-92BB-35C1D76920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9243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536FF6-6277-403F-AB57-7759B41822F0}" type="datetimeFigureOut">
              <a:rPr lang="en-US"/>
              <a:pPr>
                <a:defRPr/>
              </a:pPr>
              <a:t>10/2/2019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2766EE-49B6-4C2A-B2D2-74BCE78E1A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12942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13599C-B8E8-428D-8426-6AE8800C6FBB}" type="datetimeFigureOut">
              <a:rPr lang="en-US"/>
              <a:pPr>
                <a:defRPr/>
              </a:pPr>
              <a:t>10/2/2019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CEF353-B622-42AC-8E8E-AAC8655155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35510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0A00B3-3CD8-4492-9AA5-9C36CBCC53D6}" type="datetimeFigureOut">
              <a:rPr lang="en-US"/>
              <a:pPr>
                <a:defRPr/>
              </a:pPr>
              <a:t>10/2/2019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57443A-6B00-4043-AAC2-2E0990ED69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56647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7308C0-3327-4345-A855-38628595E77E}" type="datetimeFigureOut">
              <a:rPr lang="en-US"/>
              <a:pPr>
                <a:defRPr/>
              </a:pPr>
              <a:t>10/2/2019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507DEA-D87D-4927-9FBC-E70C2E7B45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34747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76F770-D3E3-4FCE-89E4-3A8C1DF6D5FF}" type="datetimeFigureOut">
              <a:rPr lang="en-US"/>
              <a:pPr>
                <a:defRPr/>
              </a:pPr>
              <a:t>10/2/2019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6F818C-30B0-4CD9-BB71-54185CA9A9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12758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C4768C-B363-47F4-9170-45E6A526B741}" type="datetimeFigureOut">
              <a:rPr lang="en-US"/>
              <a:pPr>
                <a:defRPr/>
              </a:pPr>
              <a:t>10/2/2019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1A2FDD-64C4-4939-A587-B6CBFE6D33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06137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1F47FB-BB54-4A61-8F9F-C94AF5FB33CC}" type="datetimeFigureOut">
              <a:rPr lang="en-US"/>
              <a:pPr>
                <a:defRPr/>
              </a:pPr>
              <a:t>10/2/2019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0586D3-61BC-425C-A8D8-EBBD8E0552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368229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DA9D90-399C-4DA4-B6B8-3D2788520B7F}" type="datetimeFigureOut">
              <a:rPr lang="en-US"/>
              <a:pPr>
                <a:defRPr/>
              </a:pPr>
              <a:t>10/2/2019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977788-CD9A-4EB0-832B-7C60E18298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7112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A404AE-57FC-4166-8158-F807B548EDC9}" type="datetimeFigureOut">
              <a:rPr lang="en-US"/>
              <a:pPr>
                <a:defRPr/>
              </a:pPr>
              <a:t>10/2/2019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3EAB43-0C54-424C-B200-48BBE2BEE1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93930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DD6271-3D2B-44FB-B374-7532E824F629}" type="datetimeFigureOut">
              <a:rPr lang="en-US"/>
              <a:pPr>
                <a:defRPr/>
              </a:pPr>
              <a:t>10/2/2019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1C6559-8E72-4BEA-9445-47A38D63E9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25619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3E2BC6-DEF6-4B2D-8B3D-2CE245CFF074}" type="datetimeFigureOut">
              <a:rPr lang="en-US"/>
              <a:pPr>
                <a:defRPr/>
              </a:pPr>
              <a:t>10/2/2019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4D15EB-80F2-4EB6-8B55-F023850F13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16885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A62B87-FA8B-4581-A46F-A2AC45ED004C}" type="datetimeFigureOut">
              <a:rPr lang="en-US"/>
              <a:pPr>
                <a:defRPr/>
              </a:pPr>
              <a:t>10/2/2019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69F557-7760-4D73-A2F3-694BBAA621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4415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50BCFF4B-83F0-4AC4-BC21-E2B02401D2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8D36D843-387C-4D10-8124-51F1A7ADDDC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03FFBA-46DE-4C2F-9734-5B1804DF89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7C4B3DDD-6E35-4E21-AE9A-A0BE73F43E33}" type="datetimeFigureOut">
              <a:rPr lang="en-US"/>
              <a:pPr>
                <a:defRPr/>
              </a:pPr>
              <a:t>10/2/2019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9DC2C3-0633-43EA-B6F6-F0419914C5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326296-0A7E-444E-B997-C044FB809E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DFA5140A-F415-4A0C-BEB9-9BDF5B951D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4" r:id="rId1"/>
    <p:sldLayoutId id="2147483805" r:id="rId2"/>
    <p:sldLayoutId id="2147483806" r:id="rId3"/>
    <p:sldLayoutId id="2147483807" r:id="rId4"/>
    <p:sldLayoutId id="2147483808" r:id="rId5"/>
    <p:sldLayoutId id="2147483809" r:id="rId6"/>
    <p:sldLayoutId id="2147483810" r:id="rId7"/>
    <p:sldLayoutId id="2147483811" r:id="rId8"/>
    <p:sldLayoutId id="2147483812" r:id="rId9"/>
    <p:sldLayoutId id="2147483813" r:id="rId10"/>
    <p:sldLayoutId id="2147483814" r:id="rId11"/>
    <p:sldLayoutId id="2147483815" r:id="rId12"/>
    <p:sldLayoutId id="2147483816" r:id="rId13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fld id="{72F5B8BA-A698-4EA5-8CF6-8CDF0A491AFE}" type="datetimeFigureOut">
              <a:rPr lang="en-US"/>
              <a:pPr>
                <a:defRPr/>
              </a:pPr>
              <a:t>10/2/2019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fld id="{0984F93A-AEB8-4A58-8364-1B8199C33A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693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8" r:id="rId1"/>
    <p:sldLayoutId id="2147483819" r:id="rId2"/>
    <p:sldLayoutId id="2147483820" r:id="rId3"/>
    <p:sldLayoutId id="2147483821" r:id="rId4"/>
    <p:sldLayoutId id="2147483822" r:id="rId5"/>
    <p:sldLayoutId id="2147483823" r:id="rId6"/>
    <p:sldLayoutId id="2147483824" r:id="rId7"/>
    <p:sldLayoutId id="2147483825" r:id="rId8"/>
    <p:sldLayoutId id="2147483826" r:id="rId9"/>
    <p:sldLayoutId id="2147483827" r:id="rId10"/>
    <p:sldLayoutId id="2147483828" r:id="rId11"/>
    <p:sldLayoutId id="2147483829" r:id="rId12"/>
    <p:sldLayoutId id="2147483830" r:id="rId13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AE85659-2B77-457F-AFD5-5ADDA3B6A7E2}" type="datetimeFigureOut">
              <a:rPr lang="en-US"/>
              <a:pPr>
                <a:defRPr/>
              </a:pPr>
              <a:t>10/2/2019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ABCE25F-C0EC-4474-9E68-59F77C6072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8174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33" r:id="rId2"/>
    <p:sldLayoutId id="2147483834" r:id="rId3"/>
    <p:sldLayoutId id="2147483835" r:id="rId4"/>
    <p:sldLayoutId id="2147483836" r:id="rId5"/>
    <p:sldLayoutId id="2147483837" r:id="rId6"/>
    <p:sldLayoutId id="2147483838" r:id="rId7"/>
    <p:sldLayoutId id="2147483839" r:id="rId8"/>
    <p:sldLayoutId id="2147483840" r:id="rId9"/>
    <p:sldLayoutId id="2147483841" r:id="rId10"/>
    <p:sldLayoutId id="2147483842" r:id="rId11"/>
    <p:sldLayoutId id="2147483843" r:id="rId12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3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3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1E4A9457-3963-484E-870A-2DD64F3283D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49350" y="328613"/>
            <a:ext cx="6419850" cy="806450"/>
          </a:xfrm>
        </p:spPr>
        <p:txBody>
          <a:bodyPr/>
          <a:lstStyle/>
          <a:p>
            <a:pPr algn="ctr"/>
            <a:r>
              <a:rPr lang="en-US" altLang="en-US" sz="4400"/>
              <a:t>Solar Nebula Theory</a:t>
            </a:r>
          </a:p>
        </p:txBody>
      </p:sp>
      <p:pic>
        <p:nvPicPr>
          <p:cNvPr id="4" name="Content Placeholder 3" descr="A screenshot of a cell phone&#10;&#10;Description generated with high confidence">
            <a:extLst>
              <a:ext uri="{FF2B5EF4-FFF2-40B4-BE49-F238E27FC236}">
                <a16:creationId xmlns:a16="http://schemas.microsoft.com/office/drawing/2014/main" id="{991A7BCA-33F0-4392-BC43-FF9E689091E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75050" y="1844675"/>
            <a:ext cx="5111750" cy="3833813"/>
          </a:xfrm>
        </p:spPr>
      </p:pic>
      <p:sp>
        <p:nvSpPr>
          <p:cNvPr id="44035" name="Rectangle 3">
            <a:extLst>
              <a:ext uri="{FF2B5EF4-FFF2-40B4-BE49-F238E27FC236}">
                <a16:creationId xmlns:a16="http://schemas.microsoft.com/office/drawing/2014/main" id="{78E2DC79-1186-4875-A43E-8DE46202E5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2713" y="1435100"/>
            <a:ext cx="3352800" cy="4691063"/>
          </a:xfrm>
        </p:spPr>
        <p:txBody>
          <a:bodyPr/>
          <a:lstStyle/>
          <a:p>
            <a:pPr algn="ctr">
              <a:lnSpc>
                <a:spcPct val="90000"/>
              </a:lnSpc>
              <a:buFont typeface="Arial" charset="0"/>
              <a:buNone/>
              <a:defRPr/>
            </a:pPr>
            <a:r>
              <a:rPr lang="en-US" sz="2400" u="sng" dirty="0"/>
              <a:t>How To Make A Star </a:t>
            </a:r>
          </a:p>
          <a:p>
            <a:pPr algn="ctr">
              <a:lnSpc>
                <a:spcPct val="90000"/>
              </a:lnSpc>
              <a:buFont typeface="Arial" charset="0"/>
              <a:buNone/>
              <a:defRPr/>
            </a:pPr>
            <a:r>
              <a:rPr lang="en-US" sz="2400" u="sng" dirty="0"/>
              <a:t>(and Planets)</a:t>
            </a:r>
            <a:r>
              <a:rPr lang="en-US" sz="2400" dirty="0"/>
              <a:t>:</a:t>
            </a:r>
            <a:endParaRPr lang="en-US" sz="2400" u="sng" dirty="0"/>
          </a:p>
          <a:p>
            <a:pPr>
              <a:lnSpc>
                <a:spcPct val="90000"/>
              </a:lnSpc>
              <a:buFont typeface="Arial" charset="0"/>
              <a:buNone/>
              <a:defRPr/>
            </a:pPr>
            <a:endParaRPr lang="en-US" sz="2400" dirty="0"/>
          </a:p>
          <a:p>
            <a:pPr marL="514350" indent="-514350">
              <a:lnSpc>
                <a:spcPct val="90000"/>
              </a:lnSpc>
              <a:buFont typeface="Arial" charset="0"/>
              <a:buAutoNum type="arabicPeriod"/>
              <a:defRPr/>
            </a:pPr>
            <a:r>
              <a:rPr lang="en-US" sz="2400" u="sng" dirty="0"/>
              <a:t>nebula</a:t>
            </a:r>
            <a:r>
              <a:rPr lang="en-US" sz="2400" dirty="0"/>
              <a:t>  =  a large cloud of dust and gas. </a:t>
            </a:r>
          </a:p>
          <a:p>
            <a:pPr marL="514350" indent="-514350">
              <a:buFont typeface="Arial" charset="0"/>
              <a:buNone/>
              <a:defRPr/>
            </a:pPr>
            <a:endParaRPr lang="en-US" sz="2400" dirty="0"/>
          </a:p>
          <a:p>
            <a:pPr marL="514350" indent="-514350">
              <a:buFont typeface="Arial" charset="0"/>
              <a:buNone/>
              <a:defRPr/>
            </a:pPr>
            <a:r>
              <a:rPr lang="en-US" sz="2400" dirty="0"/>
              <a:t>2.	</a:t>
            </a:r>
            <a:r>
              <a:rPr lang="en-US" sz="2400" b="1" dirty="0"/>
              <a:t>GRAVITY</a:t>
            </a:r>
            <a:r>
              <a:rPr lang="en-US" sz="2400" dirty="0"/>
              <a:t> makes the nebula </a:t>
            </a:r>
            <a:r>
              <a:rPr lang="en-US" sz="2400" b="1" dirty="0"/>
              <a:t>spin and flatten</a:t>
            </a:r>
            <a:r>
              <a:rPr lang="en-US" sz="2400" dirty="0"/>
              <a:t>….like making pizza</a:t>
            </a:r>
          </a:p>
          <a:p>
            <a:pPr marL="514350" indent="-514350">
              <a:lnSpc>
                <a:spcPct val="90000"/>
              </a:lnSpc>
              <a:buFont typeface="Arial" charset="0"/>
              <a:buAutoNum type="arabicPeriod"/>
              <a:defRPr/>
            </a:pPr>
            <a:endParaRPr lang="en-US" sz="2400" dirty="0"/>
          </a:p>
          <a:p>
            <a:pPr marL="514350" indent="-514350">
              <a:lnSpc>
                <a:spcPct val="90000"/>
              </a:lnSpc>
              <a:buFont typeface="Arial" charset="0"/>
              <a:buAutoNum type="arabicPeriod"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EE1FC7B4-E4A7-4452-B413-1A623E3A72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9144000" cy="6861324"/>
          </a:xfrm>
          <a:prstGeom prst="rect">
            <a:avLst/>
          </a:prstGeom>
          <a:solidFill>
            <a:schemeClr val="bg1">
              <a:alpha val="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13">
            <a:extLst>
              <a:ext uri="{FF2B5EF4-FFF2-40B4-BE49-F238E27FC236}">
                <a16:creationId xmlns:a16="http://schemas.microsoft.com/office/drawing/2014/main" id="{E0709AF0-24F0-4486-B189-BE6386BDB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840065" cy="6858000"/>
          </a:xfrm>
          <a:custGeom>
            <a:avLst/>
            <a:gdLst>
              <a:gd name="connsiteX0" fmla="*/ 0 w 11786754"/>
              <a:gd name="connsiteY0" fmla="*/ 0 h 6858000"/>
              <a:gd name="connsiteX1" fmla="*/ 8610600 w 11786754"/>
              <a:gd name="connsiteY1" fmla="*/ 0 h 6858000"/>
              <a:gd name="connsiteX2" fmla="*/ 11786754 w 11786754"/>
              <a:gd name="connsiteY2" fmla="*/ 6858000 h 6858000"/>
              <a:gd name="connsiteX3" fmla="*/ 0 w 1178675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86754" h="6858000">
                <a:moveTo>
                  <a:pt x="0" y="0"/>
                </a:moveTo>
                <a:lnTo>
                  <a:pt x="8610600" y="0"/>
                </a:lnTo>
                <a:lnTo>
                  <a:pt x="1178675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 11">
            <a:extLst>
              <a:ext uri="{FF2B5EF4-FFF2-40B4-BE49-F238E27FC236}">
                <a16:creationId xmlns:a16="http://schemas.microsoft.com/office/drawing/2014/main" id="{FBE3B62F-5853-4A3C-B050-6186351A71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686050" cy="6858000"/>
          </a:xfrm>
          <a:custGeom>
            <a:avLst/>
            <a:gdLst>
              <a:gd name="connsiteX0" fmla="*/ 0 w 3581400"/>
              <a:gd name="connsiteY0" fmla="*/ 0 h 6858000"/>
              <a:gd name="connsiteX1" fmla="*/ 405246 w 3581400"/>
              <a:gd name="connsiteY1" fmla="*/ 0 h 6858000"/>
              <a:gd name="connsiteX2" fmla="*/ 3581400 w 3581400"/>
              <a:gd name="connsiteY2" fmla="*/ 6858000 h 6858000"/>
              <a:gd name="connsiteX3" fmla="*/ 0 w 35814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81400" h="6858000">
                <a:moveTo>
                  <a:pt x="0" y="0"/>
                </a:moveTo>
                <a:lnTo>
                  <a:pt x="405246" y="0"/>
                </a:lnTo>
                <a:lnTo>
                  <a:pt x="35814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39A6F7E-2F28-4E9D-80EB-F05558E2D0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751" y="448253"/>
            <a:ext cx="7890527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 eaLnBrk="1" hangingPunct="1">
              <a:lnSpc>
                <a:spcPct val="90000"/>
              </a:lnSpc>
            </a:pPr>
            <a:r>
              <a:rPr lang="en-US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Solar Nebula Theory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A5B2F94-37EB-4E73-9574-B9A75031C69C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332510" y="1867957"/>
            <a:ext cx="4166465" cy="3985155"/>
          </a:xfrm>
        </p:spPr>
        <p:txBody>
          <a:bodyPr vert="horz" lIns="91440" tIns="45720" rIns="91440" bIns="45720" rtlCol="0">
            <a:normAutofit/>
          </a:bodyPr>
          <a:lstStyle/>
          <a:p>
            <a:pPr marL="0" lvl="0" indent="0" defTabSz="914400" eaLnBrk="1" hangingPunct="1">
              <a:lnSpc>
                <a:spcPct val="90000"/>
              </a:lnSpc>
              <a:buNone/>
              <a:defRPr/>
            </a:pPr>
            <a:r>
              <a:rPr lang="en-US" sz="2800" dirty="0"/>
              <a:t>3.   The center reaches 15 million and ignites!</a:t>
            </a:r>
          </a:p>
          <a:p>
            <a:pPr marL="57150" lvl="0" indent="0" defTabSz="914400" eaLnBrk="1" hangingPunct="1">
              <a:lnSpc>
                <a:spcPct val="90000"/>
              </a:lnSpc>
              <a:buNone/>
              <a:defRPr/>
            </a:pPr>
            <a:endParaRPr lang="en-US" sz="2800" dirty="0"/>
          </a:p>
          <a:p>
            <a:pPr marL="0" lvl="0" indent="0" defTabSz="914400" eaLnBrk="1" hangingPunct="1">
              <a:lnSpc>
                <a:spcPct val="90000"/>
              </a:lnSpc>
              <a:buNone/>
              <a:defRPr/>
            </a:pPr>
            <a:r>
              <a:rPr lang="en-US" sz="2800" dirty="0"/>
              <a:t>4.   </a:t>
            </a:r>
            <a:r>
              <a:rPr lang="en-US" sz="2800" u="sng" dirty="0"/>
              <a:t>Nuclear Fusion</a:t>
            </a:r>
            <a:r>
              <a:rPr lang="en-US" sz="2800" dirty="0"/>
              <a:t>  when lighter elements combine to make heavier elements.</a:t>
            </a:r>
          </a:p>
          <a:p>
            <a:pPr marL="57150" lvl="0" indent="0" defTabSz="914400" eaLnBrk="1" hangingPunct="1">
              <a:lnSpc>
                <a:spcPct val="90000"/>
              </a:lnSpc>
              <a:buNone/>
              <a:defRPr/>
            </a:pPr>
            <a:endParaRPr lang="en-US" sz="2800" dirty="0"/>
          </a:p>
          <a:p>
            <a:pPr marL="0" lvl="0" indent="0" defTabSz="914400" eaLnBrk="1" hangingPunct="1">
              <a:lnSpc>
                <a:spcPct val="90000"/>
              </a:lnSpc>
              <a:buNone/>
              <a:defRPr/>
            </a:pPr>
            <a:r>
              <a:rPr lang="en-US" sz="2800" dirty="0"/>
              <a:t>5.  Voila… a star and planets are formed.</a:t>
            </a:r>
          </a:p>
          <a:p>
            <a:pPr indent="-228600" defTabSz="914400" eaLnBrk="1" hangingPunct="1">
              <a:lnSpc>
                <a:spcPct val="90000"/>
              </a:lnSpc>
            </a:pPr>
            <a:endParaRPr lang="en-US" sz="1700" dirty="0"/>
          </a:p>
        </p:txBody>
      </p:sp>
      <p:pic>
        <p:nvPicPr>
          <p:cNvPr id="9" name="Content Placeholder 8" descr="A picture containing indoor, sitting, monitor, table&#10;&#10;Description automatically generated">
            <a:extLst>
              <a:ext uri="{FF2B5EF4-FFF2-40B4-BE49-F238E27FC236}">
                <a16:creationId xmlns:a16="http://schemas.microsoft.com/office/drawing/2014/main" id="{B6FC4CF6-003B-482F-9F18-AC827F00FA1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491469" y="2415115"/>
            <a:ext cx="4500563" cy="2890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389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Content Placeholder 2" descr="Sun.tif"/>
          <p:cNvPicPr>
            <a:picLocks noGrp="1" noChangeAspect="1"/>
          </p:cNvPicPr>
          <p:nvPr>
            <p:ph/>
          </p:nvPr>
        </p:nvPicPr>
        <p:blipFill>
          <a:blip r:embed="rId2"/>
          <a:srcRect l="-20320" r="-20320"/>
          <a:stretch>
            <a:fillRect/>
          </a:stretch>
        </p:blipFill>
        <p:spPr/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Content Placeholder 4" descr="Sun_ultraviolet.jpg"/>
          <p:cNvPicPr>
            <a:picLocks noGrp="1" noChangeAspect="1"/>
          </p:cNvPicPr>
          <p:nvPr>
            <p:ph/>
          </p:nvPr>
        </p:nvPicPr>
        <p:blipFill>
          <a:blip r:embed="rId2"/>
          <a:srcRect l="-20320" r="-20320"/>
          <a:stretch>
            <a:fillRect/>
          </a:stretch>
        </p:blipFill>
        <p:spPr/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picture containing music&#10;&#10;Description automatically generated">
            <a:extLst>
              <a:ext uri="{FF2B5EF4-FFF2-40B4-BE49-F238E27FC236}">
                <a16:creationId xmlns:a16="http://schemas.microsoft.com/office/drawing/2014/main" id="{AF3ABCF6-170C-48F2-B948-C3FCB3D389C7}"/>
              </a:ext>
            </a:extLst>
          </p:cNvPr>
          <p:cNvPicPr>
            <a:picLocks noGrp="1" noChangeAspect="1"/>
          </p:cNvPicPr>
          <p:nvPr>
            <p:ph/>
          </p:nvPr>
        </p:nvPicPr>
        <p:blipFill>
          <a:blip r:embed="rId2"/>
          <a:stretch>
            <a:fillRect/>
          </a:stretch>
        </p:blipFill>
        <p:spPr>
          <a:xfrm>
            <a:off x="457200" y="467861"/>
            <a:ext cx="8229600" cy="5465079"/>
          </a:xfrm>
        </p:spPr>
      </p:pic>
    </p:spTree>
    <p:extLst>
      <p:ext uri="{BB962C8B-B14F-4D97-AF65-F5344CB8AC3E}">
        <p14:creationId xmlns:p14="http://schemas.microsoft.com/office/powerpoint/2010/main" val="38793049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Rectangle 69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90722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385" name="Title 3"/>
          <p:cNvSpPr>
            <a:spLocks noGrp="1"/>
          </p:cNvSpPr>
          <p:nvPr>
            <p:ph type="title"/>
          </p:nvPr>
        </p:nvSpPr>
        <p:spPr>
          <a:xfrm>
            <a:off x="482600" y="643467"/>
            <a:ext cx="2522980" cy="1013883"/>
          </a:xfrm>
          <a:noFill/>
          <a:ln w="19050">
            <a:solidFill>
              <a:schemeClr val="bg1"/>
            </a:solidFill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algn="ctr" defTabSz="914400" eaLnBrk="1" hangingPunct="1">
              <a:lnSpc>
                <a:spcPct val="90000"/>
              </a:lnSpc>
            </a:pPr>
            <a:r>
              <a:rPr lang="en-US" sz="44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The Sun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C65896C-ACD2-4DB2-916E-456DC13EA6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1926" y="1995489"/>
            <a:ext cx="3281362" cy="4681536"/>
          </a:xfrm>
        </p:spPr>
        <p:txBody>
          <a:bodyPr vert="horz" lIns="91440" tIns="45720" rIns="91440" bIns="45720" rtlCol="0">
            <a:normAutofit/>
          </a:bodyPr>
          <a:lstStyle/>
          <a:p>
            <a:pPr defTabSz="914400" eaLnBrk="1" hangingPunct="1">
              <a:lnSpc>
                <a:spcPct val="90000"/>
              </a:lnSpc>
            </a:pPr>
            <a:r>
              <a:rPr lang="en-US" sz="2000" dirty="0">
                <a:solidFill>
                  <a:schemeClr val="bg1"/>
                </a:solidFill>
              </a:rPr>
              <a:t>The Sun is a star</a:t>
            </a:r>
          </a:p>
          <a:p>
            <a:pPr indent="-228600" defTabSz="9144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bg1"/>
              </a:solidFill>
            </a:endParaRPr>
          </a:p>
          <a:p>
            <a:pPr defTabSz="914400" eaLnBrk="1" hangingPunct="1">
              <a:lnSpc>
                <a:spcPct val="90000"/>
              </a:lnSpc>
            </a:pPr>
            <a:r>
              <a:rPr lang="en-US" sz="2000" dirty="0">
                <a:solidFill>
                  <a:schemeClr val="bg1"/>
                </a:solidFill>
              </a:rPr>
              <a:t>Huge ball of plasma (electrically charged gas).</a:t>
            </a:r>
          </a:p>
          <a:p>
            <a:pPr indent="-228600" defTabSz="9144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bg1"/>
              </a:solidFill>
            </a:endParaRPr>
          </a:p>
          <a:p>
            <a:pPr algn="ctr" defTabSz="914400" eaLnBrk="1" hangingPunct="1">
              <a:lnSpc>
                <a:spcPct val="90000"/>
              </a:lnSpc>
            </a:pPr>
            <a:r>
              <a:rPr lang="en-US" sz="2000" i="1" u="sng" dirty="0">
                <a:solidFill>
                  <a:schemeClr val="bg1"/>
                </a:solidFill>
              </a:rPr>
              <a:t>Hydrostatic Equilibrium</a:t>
            </a:r>
            <a:endParaRPr lang="en-US" sz="2000" i="1" dirty="0">
              <a:solidFill>
                <a:schemeClr val="bg1"/>
              </a:solidFill>
            </a:endParaRPr>
          </a:p>
          <a:p>
            <a:pPr algn="ctr" defTabSz="914400" eaLnBrk="1" hangingPunct="1">
              <a:lnSpc>
                <a:spcPct val="90000"/>
              </a:lnSpc>
            </a:pPr>
            <a:r>
              <a:rPr lang="en-US" sz="2000" dirty="0">
                <a:solidFill>
                  <a:schemeClr val="bg1"/>
                </a:solidFill>
              </a:rPr>
              <a:t>(Gravity vs. Fusion)</a:t>
            </a:r>
          </a:p>
          <a:p>
            <a:pPr indent="-228600" defTabSz="9144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000" i="1" u="sng" dirty="0">
              <a:solidFill>
                <a:schemeClr val="bg1"/>
              </a:solidFill>
            </a:endParaRPr>
          </a:p>
          <a:p>
            <a:pPr defTabSz="914400" eaLnBrk="1" hangingPunct="1">
              <a:lnSpc>
                <a:spcPct val="90000"/>
              </a:lnSpc>
            </a:pPr>
            <a:r>
              <a:rPr lang="en-US" sz="2000" dirty="0">
                <a:solidFill>
                  <a:schemeClr val="bg1"/>
                </a:solidFill>
              </a:rPr>
              <a:t>Gravity wants to crush the star</a:t>
            </a:r>
          </a:p>
          <a:p>
            <a:pPr defTabSz="914400" eaLnBrk="1" hangingPunct="1">
              <a:lnSpc>
                <a:spcPct val="90000"/>
              </a:lnSpc>
            </a:pPr>
            <a:endParaRPr lang="en-US" sz="2000" dirty="0">
              <a:solidFill>
                <a:schemeClr val="bg1"/>
              </a:solidFill>
            </a:endParaRPr>
          </a:p>
          <a:p>
            <a:pPr defTabSz="914400" eaLnBrk="1" hangingPunct="1">
              <a:lnSpc>
                <a:spcPct val="90000"/>
              </a:lnSpc>
            </a:pPr>
            <a:r>
              <a:rPr lang="en-US" sz="2000" dirty="0">
                <a:solidFill>
                  <a:schemeClr val="bg1"/>
                </a:solidFill>
              </a:rPr>
              <a:t>Nuclear Fusion wants to explode the star</a:t>
            </a:r>
          </a:p>
          <a:p>
            <a:pPr indent="-228600" defTabSz="9144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700" dirty="0">
              <a:solidFill>
                <a:schemeClr val="bg1"/>
              </a:solidFill>
            </a:endParaRPr>
          </a:p>
        </p:txBody>
      </p:sp>
      <p:pic>
        <p:nvPicPr>
          <p:cNvPr id="15" name="Content Placeholder 14" descr="A close up of a sign&#10;&#10;Description automatically generated">
            <a:extLst>
              <a:ext uri="{FF2B5EF4-FFF2-40B4-BE49-F238E27FC236}">
                <a16:creationId xmlns:a16="http://schemas.microsoft.com/office/drawing/2014/main" id="{4BF345D4-FD94-4511-B469-2BBAEBFF2E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73322" y="1590538"/>
            <a:ext cx="4688077" cy="351605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Content Placeholder 2">
            <a:extLst>
              <a:ext uri="{FF2B5EF4-FFF2-40B4-BE49-F238E27FC236}">
                <a16:creationId xmlns:a16="http://schemas.microsoft.com/office/drawing/2014/main" id="{0674DF73-E17C-4D63-A765-B56E03FEFA9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876300"/>
            <a:ext cx="8229600" cy="4525963"/>
          </a:xfrm>
        </p:spPr>
        <p:txBody>
          <a:bodyPr/>
          <a:lstStyle/>
          <a:p>
            <a:pPr>
              <a:buFont typeface="Arial" panose="020B0604020202020204" pitchFamily="34" charset="0"/>
              <a:buNone/>
            </a:pPr>
            <a:endParaRPr lang="en-US" altLang="en-US" b="1" u="sng" dirty="0"/>
          </a:p>
          <a:p>
            <a:pPr algn="ctr">
              <a:buFont typeface="Arial" panose="020B0604020202020204" pitchFamily="34" charset="0"/>
              <a:buNone/>
            </a:pPr>
            <a:r>
              <a:rPr lang="en-US" altLang="en-US" sz="5400" b="1" dirty="0"/>
              <a:t>How a star lives and dies </a:t>
            </a:r>
          </a:p>
          <a:p>
            <a:pPr algn="ctr">
              <a:buFont typeface="Arial" panose="020B0604020202020204" pitchFamily="34" charset="0"/>
              <a:buNone/>
            </a:pPr>
            <a:r>
              <a:rPr lang="en-US" altLang="en-US" sz="5400" b="1" dirty="0"/>
              <a:t>depends on its </a:t>
            </a:r>
            <a:r>
              <a:rPr lang="en-US" altLang="en-US" sz="5400" b="1" dirty="0">
                <a:solidFill>
                  <a:srgbClr val="FF0000"/>
                </a:solidFill>
              </a:rPr>
              <a:t>MASS!</a:t>
            </a:r>
          </a:p>
          <a:p>
            <a:pPr algn="ctr">
              <a:buFont typeface="Arial" panose="020B0604020202020204" pitchFamily="34" charset="0"/>
              <a:buNone/>
            </a:pPr>
            <a:endParaRPr lang="en-US" altLang="en-US" sz="5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 descr="A star in the background&#10;&#10;Description automatically generated">
            <a:extLst>
              <a:ext uri="{FF2B5EF4-FFF2-40B4-BE49-F238E27FC236}">
                <a16:creationId xmlns:a16="http://schemas.microsoft.com/office/drawing/2014/main" id="{163567B7-DD29-42D4-8B0A-2EFBFEF3E56F}"/>
              </a:ext>
            </a:extLst>
          </p:cNvPr>
          <p:cNvPicPr>
            <a:picLocks noGrp="1" noChangeAspect="1"/>
          </p:cNvPicPr>
          <p:nvPr>
            <p:ph/>
          </p:nvPr>
        </p:nvPicPr>
        <p:blipFill>
          <a:blip r:embed="rId2"/>
          <a:stretch>
            <a:fillRect/>
          </a:stretch>
        </p:blipFill>
        <p:spPr>
          <a:xfrm>
            <a:off x="670983" y="274638"/>
            <a:ext cx="7802033" cy="5851525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picture containing monitor, screen, phone, remote&#10;&#10;Description automatically generated">
            <a:extLst>
              <a:ext uri="{FF2B5EF4-FFF2-40B4-BE49-F238E27FC236}">
                <a16:creationId xmlns:a16="http://schemas.microsoft.com/office/drawing/2014/main" id="{178E2473-27A3-4C1E-BB90-AA80153301A5}"/>
              </a:ext>
            </a:extLst>
          </p:cNvPr>
          <p:cNvPicPr>
            <a:picLocks noGrp="1" noChangeAspect="1"/>
          </p:cNvPicPr>
          <p:nvPr>
            <p:ph/>
          </p:nvPr>
        </p:nvPicPr>
        <p:blipFill>
          <a:blip r:embed="rId2"/>
          <a:stretch>
            <a:fillRect/>
          </a:stretch>
        </p:blipFill>
        <p:spPr>
          <a:xfrm>
            <a:off x="670983" y="274638"/>
            <a:ext cx="7802033" cy="5851525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A349A2-FEA4-4DF3-A77A-5AFECF69E5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4050" y="195264"/>
            <a:ext cx="3343275" cy="587936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 eaLnBrk="1" hangingPunct="1">
              <a:lnSpc>
                <a:spcPct val="90000"/>
              </a:lnSpc>
            </a:pPr>
            <a:r>
              <a:rPr lang="en-US" b="1" u="sng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HR Diagram</a:t>
            </a:r>
            <a:br>
              <a:rPr lang="en-US" sz="32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2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(</a:t>
            </a:r>
            <a:r>
              <a:rPr lang="en-US" sz="28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Hertzprung</a:t>
            </a:r>
            <a:r>
              <a:rPr lang="en-US" sz="2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-Russell)</a:t>
            </a:r>
            <a:br>
              <a:rPr lang="en-US" sz="2800" b="1" dirty="0"/>
            </a:br>
            <a:br>
              <a:rPr lang="en-US" sz="2800" b="1" dirty="0"/>
            </a:br>
            <a:r>
              <a:rPr lang="en-US" sz="1800" b="1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brightest stars </a:t>
            </a:r>
            <a:r>
              <a:rPr lang="en-US" sz="1800" b="1" dirty="0">
                <a:solidFill>
                  <a:schemeClr val="accent1"/>
                </a:solidFill>
              </a:rPr>
              <a:t>= </a:t>
            </a:r>
            <a:r>
              <a:rPr lang="en-US" sz="1800" b="1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large and hot</a:t>
            </a:r>
            <a:br>
              <a:rPr lang="en-US" sz="1800" b="1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</a:br>
            <a:br>
              <a:rPr lang="en-US" sz="1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1800" b="1" kern="12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dimmest stars = small and cool</a:t>
            </a:r>
            <a:br>
              <a:rPr lang="en-US" sz="1800" b="1" kern="12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</a:br>
            <a:br>
              <a:rPr lang="en-US" sz="1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1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Temp = color</a:t>
            </a:r>
            <a:br>
              <a:rPr lang="en-US" sz="1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1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1800" b="1" dirty="0">
                <a:solidFill>
                  <a:schemeClr val="accent1"/>
                </a:solidFill>
              </a:rPr>
              <a:t>Blue</a:t>
            </a:r>
            <a:r>
              <a:rPr lang="en-US" sz="1800" b="1" dirty="0">
                <a:solidFill>
                  <a:srgbClr val="000000"/>
                </a:solidFill>
              </a:rPr>
              <a:t>  =  hottest</a:t>
            </a:r>
            <a:br>
              <a:rPr lang="en-US" sz="1800" b="1" dirty="0">
                <a:solidFill>
                  <a:srgbClr val="000000"/>
                </a:solidFill>
              </a:rPr>
            </a:br>
            <a:r>
              <a:rPr lang="en-US" sz="1800" b="1" dirty="0">
                <a:solidFill>
                  <a:srgbClr val="FF0000"/>
                </a:solidFill>
              </a:rPr>
              <a:t>Red</a:t>
            </a:r>
            <a:r>
              <a:rPr lang="en-US" sz="1800" b="1" dirty="0">
                <a:solidFill>
                  <a:srgbClr val="000000"/>
                </a:solidFill>
              </a:rPr>
              <a:t>  =  coolest </a:t>
            </a:r>
            <a:endParaRPr lang="en-US" sz="18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7" name="Rectangle 15">
            <a:extLst>
              <a:ext uri="{FF2B5EF4-FFF2-40B4-BE49-F238E27FC236}">
                <a16:creationId xmlns:a16="http://schemas.microsoft.com/office/drawing/2014/main" id="{90BB9581-2E1D-405D-AC21-AD669748D5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2600" y="643467"/>
            <a:ext cx="5168390" cy="5546414"/>
          </a:xfrm>
          <a:prstGeom prst="rect">
            <a:avLst/>
          </a:prstGeom>
          <a:solidFill>
            <a:srgbClr val="FFFFFF"/>
          </a:solidFill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9F4B558-E3E6-455F-8BCB-3371B8F890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21359" y="1165055"/>
            <a:ext cx="4690872" cy="4503237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6" name="Rectangle 135">
            <a:extLst>
              <a:ext uri="{FF2B5EF4-FFF2-40B4-BE49-F238E27FC236}">
                <a16:creationId xmlns:a16="http://schemas.microsoft.com/office/drawing/2014/main" id="{217BE31F-A129-45DD-8071-A63EC47D94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7CA163AC-F477-454A-9FB4-81324C004B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13134" y="0"/>
            <a:ext cx="9438087" cy="6853238"/>
            <a:chOff x="-417513" y="0"/>
            <a:chExt cx="12584114" cy="6853238"/>
          </a:xfrm>
        </p:grpSpPr>
        <p:sp>
          <p:nvSpPr>
            <p:cNvPr id="139" name="Freeform 5">
              <a:extLst>
                <a:ext uri="{FF2B5EF4-FFF2-40B4-BE49-F238E27FC236}">
                  <a16:creationId xmlns:a16="http://schemas.microsoft.com/office/drawing/2014/main" id="{609D7097-03A6-4239-A2E0-784E82C236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>
                <a:gd name="T0" fmla="*/ 813 w 813"/>
                <a:gd name="T1" fmla="*/ 0 h 1440"/>
                <a:gd name="T2" fmla="*/ 435 w 81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0" name="Freeform 6">
              <a:extLst>
                <a:ext uri="{FF2B5EF4-FFF2-40B4-BE49-F238E27FC236}">
                  <a16:creationId xmlns:a16="http://schemas.microsoft.com/office/drawing/2014/main" id="{813887E5-2F5F-4C9D-92F5-F80D937A8D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>
                <a:gd name="T0" fmla="*/ 324 w 324"/>
                <a:gd name="T1" fmla="*/ 117 h 117"/>
                <a:gd name="T2" fmla="*/ 0 w 324"/>
                <a:gd name="T3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1" name="Freeform 7">
              <a:extLst>
                <a:ext uri="{FF2B5EF4-FFF2-40B4-BE49-F238E27FC236}">
                  <a16:creationId xmlns:a16="http://schemas.microsoft.com/office/drawing/2014/main" id="{57A4F98D-BAD2-4F7F-93D3-FD86C479A9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>
                <a:gd name="T0" fmla="*/ 0 w 404"/>
                <a:gd name="T1" fmla="*/ 385 h 385"/>
                <a:gd name="T2" fmla="*/ 404 w 404"/>
                <a:gd name="T3" fmla="*/ 0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2" name="Freeform 8">
              <a:extLst>
                <a:ext uri="{FF2B5EF4-FFF2-40B4-BE49-F238E27FC236}">
                  <a16:creationId xmlns:a16="http://schemas.microsoft.com/office/drawing/2014/main" id="{FBA2120E-6E1E-4A2B-9CD8-94C39AD806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>
                <a:gd name="T0" fmla="*/ 774 w 774"/>
                <a:gd name="T1" fmla="*/ 0 h 1440"/>
                <a:gd name="T2" fmla="*/ 411 w 774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3" name="Freeform 9">
              <a:extLst>
                <a:ext uri="{FF2B5EF4-FFF2-40B4-BE49-F238E27FC236}">
                  <a16:creationId xmlns:a16="http://schemas.microsoft.com/office/drawing/2014/main" id="{264DA4AC-C3A7-46CE-96BA-018B8FCFEF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>
                <a:gd name="T0" fmla="*/ 203 w 203"/>
                <a:gd name="T1" fmla="*/ 77 h 77"/>
                <a:gd name="T2" fmla="*/ 0 w 203"/>
                <a:gd name="T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4" name="Freeform 10">
              <a:extLst>
                <a:ext uri="{FF2B5EF4-FFF2-40B4-BE49-F238E27FC236}">
                  <a16:creationId xmlns:a16="http://schemas.microsoft.com/office/drawing/2014/main" id="{A73A5202-BD67-46B2-9FAB-C1B28AB424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>
                <a:gd name="T0" fmla="*/ 0 w 351"/>
                <a:gd name="T1" fmla="*/ 332 h 332"/>
                <a:gd name="T2" fmla="*/ 351 w 351"/>
                <a:gd name="T3" fmla="*/ 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5" name="Freeform 11">
              <a:extLst>
                <a:ext uri="{FF2B5EF4-FFF2-40B4-BE49-F238E27FC236}">
                  <a16:creationId xmlns:a16="http://schemas.microsoft.com/office/drawing/2014/main" id="{01E70EE5-EE26-44BD-A18E-777A1A3D52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>
                <a:gd name="T0" fmla="*/ 762 w 762"/>
                <a:gd name="T1" fmla="*/ 0 h 1440"/>
                <a:gd name="T2" fmla="*/ 403 w 76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6" name="Freeform 12">
              <a:extLst>
                <a:ext uri="{FF2B5EF4-FFF2-40B4-BE49-F238E27FC236}">
                  <a16:creationId xmlns:a16="http://schemas.microsoft.com/office/drawing/2014/main" id="{504A980C-59CB-46F2-A571-87612CDD22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>
                <a:gd name="T0" fmla="*/ 140 w 140"/>
                <a:gd name="T1" fmla="*/ 54 h 54"/>
                <a:gd name="T2" fmla="*/ 0 w 140"/>
                <a:gd name="T3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7" name="Freeform 13">
              <a:extLst>
                <a:ext uri="{FF2B5EF4-FFF2-40B4-BE49-F238E27FC236}">
                  <a16:creationId xmlns:a16="http://schemas.microsoft.com/office/drawing/2014/main" id="{B353B73E-7D3C-4184-87FD-295B6B3412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>
                <a:gd name="T0" fmla="*/ 0 w 321"/>
                <a:gd name="T1" fmla="*/ 302 h 302"/>
                <a:gd name="T2" fmla="*/ 321 w 321"/>
                <a:gd name="T3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8" name="Freeform 14">
              <a:extLst>
                <a:ext uri="{FF2B5EF4-FFF2-40B4-BE49-F238E27FC236}">
                  <a16:creationId xmlns:a16="http://schemas.microsoft.com/office/drawing/2014/main" id="{2EF8F173-9834-4DD9-B995-3F8DAAAE7B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>
                <a:gd name="T0" fmla="*/ 683 w 683"/>
                <a:gd name="T1" fmla="*/ 0 h 1440"/>
                <a:gd name="T2" fmla="*/ 355 w 68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9" name="Freeform 15">
              <a:extLst>
                <a:ext uri="{FF2B5EF4-FFF2-40B4-BE49-F238E27FC236}">
                  <a16:creationId xmlns:a16="http://schemas.microsoft.com/office/drawing/2014/main" id="{8A9567B5-6E50-4B28-8AC5-CDC159A897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>
                <a:gd name="T0" fmla="*/ 0 w 287"/>
                <a:gd name="T1" fmla="*/ 279 h 279"/>
                <a:gd name="T2" fmla="*/ 287 w 287"/>
                <a:gd name="T3" fmla="*/ 0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0" name="Freeform 16">
              <a:extLst>
                <a:ext uri="{FF2B5EF4-FFF2-40B4-BE49-F238E27FC236}">
                  <a16:creationId xmlns:a16="http://schemas.microsoft.com/office/drawing/2014/main" id="{F98F9214-A978-485D-814B-5FE3EC570B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>
                <a:gd name="T0" fmla="*/ 680 w 680"/>
                <a:gd name="T1" fmla="*/ 0 h 1440"/>
                <a:gd name="T2" fmla="*/ 337 w 68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1" name="Freeform 17">
              <a:extLst>
                <a:ext uri="{FF2B5EF4-FFF2-40B4-BE49-F238E27FC236}">
                  <a16:creationId xmlns:a16="http://schemas.microsoft.com/office/drawing/2014/main" id="{80A8AB3C-056D-4907-ACF6-ABD5BA9052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>
                <a:gd name="T0" fmla="*/ 0 w 250"/>
                <a:gd name="T1" fmla="*/ 242 h 242"/>
                <a:gd name="T2" fmla="*/ 250 w 250"/>
                <a:gd name="T3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2" name="Freeform 18">
              <a:extLst>
                <a:ext uri="{FF2B5EF4-FFF2-40B4-BE49-F238E27FC236}">
                  <a16:creationId xmlns:a16="http://schemas.microsoft.com/office/drawing/2014/main" id="{CF51BEC3-1414-4B86-B1E1-0051FF1819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>
                <a:gd name="T0" fmla="*/ 720 w 720"/>
                <a:gd name="T1" fmla="*/ 0 h 1440"/>
                <a:gd name="T2" fmla="*/ 362 w 7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3" name="Freeform 19">
              <a:extLst>
                <a:ext uri="{FF2B5EF4-FFF2-40B4-BE49-F238E27FC236}">
                  <a16:creationId xmlns:a16="http://schemas.microsoft.com/office/drawing/2014/main" id="{F69D94F0-358D-4931-B5CA-5A223180DE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>
                <a:gd name="T0" fmla="*/ 0 w 185"/>
                <a:gd name="T1" fmla="*/ 167 h 167"/>
                <a:gd name="T2" fmla="*/ 185 w 185"/>
                <a:gd name="T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4" name="Freeform 20">
              <a:extLst>
                <a:ext uri="{FF2B5EF4-FFF2-40B4-BE49-F238E27FC236}">
                  <a16:creationId xmlns:a16="http://schemas.microsoft.com/office/drawing/2014/main" id="{5CFB12DB-F2CC-466C-828B-009EA7B57B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>
                <a:gd name="T0" fmla="*/ 572 w 572"/>
                <a:gd name="T1" fmla="*/ 0 h 1440"/>
                <a:gd name="T2" fmla="*/ 164 w 57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5" name="Freeform 21">
              <a:extLst>
                <a:ext uri="{FF2B5EF4-FFF2-40B4-BE49-F238E27FC236}">
                  <a16:creationId xmlns:a16="http://schemas.microsoft.com/office/drawing/2014/main" id="{43D8F6E9-0540-4297-A310-D7C9FA65A0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>
                <a:gd name="T0" fmla="*/ 620 w 620"/>
                <a:gd name="T1" fmla="*/ 0 h 1440"/>
                <a:gd name="T2" fmla="*/ 186 w 6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6" name="Freeform 22">
              <a:extLst>
                <a:ext uri="{FF2B5EF4-FFF2-40B4-BE49-F238E27FC236}">
                  <a16:creationId xmlns:a16="http://schemas.microsoft.com/office/drawing/2014/main" id="{077E47D8-A4D7-46C2-9EF0-AF1C777C28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>
                <a:gd name="T0" fmla="*/ 506 w 506"/>
                <a:gd name="T1" fmla="*/ 0 h 1440"/>
                <a:gd name="T2" fmla="*/ 171 w 506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7" name="Freeform 23">
              <a:extLst>
                <a:ext uri="{FF2B5EF4-FFF2-40B4-BE49-F238E27FC236}">
                  <a16:creationId xmlns:a16="http://schemas.microsoft.com/office/drawing/2014/main" id="{F1D21ED2-F5A9-4411-934F-B972429F4C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>
                <a:gd name="T0" fmla="*/ 373 w 373"/>
                <a:gd name="T1" fmla="*/ 0 h 673"/>
                <a:gd name="T2" fmla="*/ 0 w 373"/>
                <a:gd name="T3" fmla="*/ 673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8" name="Freeform 24">
              <a:extLst>
                <a:ext uri="{FF2B5EF4-FFF2-40B4-BE49-F238E27FC236}">
                  <a16:creationId xmlns:a16="http://schemas.microsoft.com/office/drawing/2014/main" id="{E2EDE38A-AE13-4408-9B8B-EE6F62C910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>
                <a:gd name="T0" fmla="*/ 0 w 45"/>
                <a:gd name="T1" fmla="*/ 0 h 174"/>
                <a:gd name="T2" fmla="*/ 45 w 45"/>
                <a:gd name="T3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9" name="Freeform 25">
              <a:extLst>
                <a:ext uri="{FF2B5EF4-FFF2-40B4-BE49-F238E27FC236}">
                  <a16:creationId xmlns:a16="http://schemas.microsoft.com/office/drawing/2014/main" id="{3630CEB6-A7D8-45A1-AC44-147C2AF130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>
                <a:gd name="T0" fmla="*/ 329 w 329"/>
                <a:gd name="T1" fmla="*/ 0 h 469"/>
                <a:gd name="T2" fmla="*/ 0 w 329"/>
                <a:gd name="T3" fmla="*/ 469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61" name="Group 160">
            <a:extLst>
              <a:ext uri="{FF2B5EF4-FFF2-40B4-BE49-F238E27FC236}">
                <a16:creationId xmlns:a16="http://schemas.microsoft.com/office/drawing/2014/main" id="{83118EC2-A2C7-4CDB-887C-21E0B0C437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00108" y="1699589"/>
            <a:ext cx="2755857" cy="3470421"/>
            <a:chOff x="697883" y="1816768"/>
            <a:chExt cx="3674476" cy="3470421"/>
          </a:xfrm>
        </p:grpSpPr>
        <p:sp>
          <p:nvSpPr>
            <p:cNvPr id="162" name="Rectangle 161">
              <a:extLst>
                <a:ext uri="{FF2B5EF4-FFF2-40B4-BE49-F238E27FC236}">
                  <a16:creationId xmlns:a16="http://schemas.microsoft.com/office/drawing/2014/main" id="{E7D642C1-20ED-4515-B19F-47B6CC8341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3" name="Isosceles Triangle 22">
              <a:extLst>
                <a:ext uri="{FF2B5EF4-FFF2-40B4-BE49-F238E27FC236}">
                  <a16:creationId xmlns:a16="http://schemas.microsoft.com/office/drawing/2014/main" id="{0E5C6FE8-B8C9-4163-830B-3F8E408EA1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4" name="Rectangle 163">
              <a:extLst>
                <a:ext uri="{FF2B5EF4-FFF2-40B4-BE49-F238E27FC236}">
                  <a16:creationId xmlns:a16="http://schemas.microsoft.com/office/drawing/2014/main" id="{E3A09EDA-AF27-4D31-8A57-4407E05749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1266" name="Rectangle 2">
            <a:extLst>
              <a:ext uri="{FF2B5EF4-FFF2-40B4-BE49-F238E27FC236}">
                <a16:creationId xmlns:a16="http://schemas.microsoft.com/office/drawing/2014/main" id="{D30CB0A1-D207-49FC-9030-35347477F77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66473" y="2358391"/>
            <a:ext cx="2624234" cy="245367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 eaLnBrk="1" hangingPunct="1">
              <a:lnSpc>
                <a:spcPct val="90000"/>
              </a:lnSpc>
            </a:pPr>
            <a:r>
              <a:rPr lang="en-US" altLang="en-US" sz="4400">
                <a:solidFill>
                  <a:srgbClr val="FFFFFF"/>
                </a:solidFill>
              </a:rPr>
              <a:t>Star Types</a:t>
            </a:r>
          </a:p>
        </p:txBody>
      </p:sp>
      <p:pic>
        <p:nvPicPr>
          <p:cNvPr id="11267" name="Content Placeholder 3" descr="A picture containing light, sitting, sky, showing&#10;&#10;Description generated with high confidence">
            <a:extLst>
              <a:ext uri="{FF2B5EF4-FFF2-40B4-BE49-F238E27FC236}">
                <a16:creationId xmlns:a16="http://schemas.microsoft.com/office/drawing/2014/main" id="{400068AE-BFED-4EC5-AC17-4278D4F4795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515"/>
          <a:stretch/>
        </p:blipFill>
        <p:spPr>
          <a:xfrm>
            <a:off x="3753785" y="249466"/>
            <a:ext cx="4941347" cy="3312884"/>
          </a:xfrm>
          <a:prstGeom prst="rect">
            <a:avLst/>
          </a:prstGeom>
          <a:ln w="9525">
            <a:solidFill>
              <a:schemeClr val="tx1">
                <a:alpha val="20000"/>
              </a:schemeClr>
            </a:solidFill>
          </a:ln>
        </p:spPr>
      </p:pic>
      <p:sp>
        <p:nvSpPr>
          <p:cNvPr id="33795" name="Rectangle 3">
            <a:extLst>
              <a:ext uri="{FF2B5EF4-FFF2-40B4-BE49-F238E27FC236}">
                <a16:creationId xmlns:a16="http://schemas.microsoft.com/office/drawing/2014/main" id="{33E7918F-A1E7-46A8-881A-E31B3FB57C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663098" y="3983831"/>
            <a:ext cx="5366147" cy="2587626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 defTabSz="914400" eaLnBrk="1" hangingPunct="1">
              <a:lnSpc>
                <a:spcPct val="90000"/>
              </a:lnSpc>
              <a:defRPr/>
            </a:pPr>
            <a:r>
              <a:rPr lang="en-US" altLang="en-US" sz="2800" i="1" u="sng" dirty="0"/>
              <a:t>Main Sequence Stars</a:t>
            </a:r>
          </a:p>
          <a:p>
            <a:pPr algn="ctr" defTabSz="914400" eaLnBrk="1" hangingPunct="1">
              <a:lnSpc>
                <a:spcPct val="90000"/>
              </a:lnSpc>
              <a:defRPr/>
            </a:pPr>
            <a:endParaRPr lang="en-US" altLang="en-US" sz="2800" dirty="0"/>
          </a:p>
          <a:p>
            <a:pPr defTabSz="914400" eaLnBrk="1" hangingPunct="1">
              <a:lnSpc>
                <a:spcPct val="90000"/>
              </a:lnSpc>
              <a:defRPr/>
            </a:pPr>
            <a:r>
              <a:rPr lang="en-US" altLang="en-US" sz="2800" dirty="0"/>
              <a:t>Young to middle age stars</a:t>
            </a:r>
          </a:p>
          <a:p>
            <a:pPr defTabSz="914400" eaLnBrk="1" hangingPunct="1">
              <a:lnSpc>
                <a:spcPct val="90000"/>
              </a:lnSpc>
              <a:defRPr/>
            </a:pPr>
            <a:endParaRPr lang="en-US" altLang="en-US" sz="2800" dirty="0"/>
          </a:p>
          <a:p>
            <a:pPr defTabSz="914400" eaLnBrk="1" hangingPunct="1">
              <a:lnSpc>
                <a:spcPct val="90000"/>
              </a:lnSpc>
              <a:defRPr/>
            </a:pPr>
            <a:r>
              <a:rPr lang="en-US" altLang="en-US" sz="2800" dirty="0"/>
              <a:t>90% of all stars are main sequence.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5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Rectangle 135">
            <a:extLst>
              <a:ext uri="{FF2B5EF4-FFF2-40B4-BE49-F238E27FC236}">
                <a16:creationId xmlns:a16="http://schemas.microsoft.com/office/drawing/2014/main" id="{81AEB8A9-B768-4E30-BA55-D919E66873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500" y="-2"/>
            <a:ext cx="3052451" cy="68580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290" name="Rectangle 2">
            <a:extLst>
              <a:ext uri="{FF2B5EF4-FFF2-40B4-BE49-F238E27FC236}">
                <a16:creationId xmlns:a16="http://schemas.microsoft.com/office/drawing/2014/main" id="{46BDDA0A-E81E-4578-A2C6-F6286C3C616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9537" y="640080"/>
            <a:ext cx="2795587" cy="410337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 eaLnBrk="1" hangingPunct="1">
              <a:lnSpc>
                <a:spcPct val="90000"/>
              </a:lnSpc>
            </a:pPr>
            <a:r>
              <a:rPr lang="en-US" altLang="en-US" sz="4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Star Types</a:t>
            </a:r>
            <a:br>
              <a:rPr lang="en-US" altLang="en-US" sz="4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altLang="en-US" sz="4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(Giants)</a:t>
            </a:r>
          </a:p>
        </p:txBody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DA80DAA7-91A8-40B4-A727-EB001B87F3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124200" y="66674"/>
            <a:ext cx="5795962" cy="3362326"/>
          </a:xfr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defTabSz="914400" eaLnBrk="1" hangingPunct="1">
              <a:lnSpc>
                <a:spcPct val="90000"/>
              </a:lnSpc>
              <a:defRPr/>
            </a:pPr>
            <a:r>
              <a:rPr lang="en-US" altLang="en-US" sz="2400" i="1" u="sng" dirty="0"/>
              <a:t>Giants</a:t>
            </a:r>
            <a:r>
              <a:rPr lang="en-US" altLang="en-US" sz="2400" dirty="0"/>
              <a:t> - older stars.  Large and cooler.</a:t>
            </a:r>
          </a:p>
          <a:p>
            <a:pPr defTabSz="914400" eaLnBrk="1" hangingPunct="1">
              <a:lnSpc>
                <a:spcPct val="90000"/>
              </a:lnSpc>
              <a:defRPr/>
            </a:pPr>
            <a:endParaRPr lang="en-US" altLang="en-US" sz="2400" dirty="0"/>
          </a:p>
          <a:p>
            <a:pPr defTabSz="914400" eaLnBrk="1" hangingPunct="1">
              <a:lnSpc>
                <a:spcPct val="90000"/>
              </a:lnSpc>
              <a:defRPr/>
            </a:pPr>
            <a:r>
              <a:rPr lang="en-US" altLang="en-US" sz="2400" dirty="0"/>
              <a:t>    …our Sun will expand into a Red Giant before it dies and becomes a White Dwarf.</a:t>
            </a:r>
          </a:p>
          <a:p>
            <a:pPr marL="381000" defTabSz="914400" eaLnBrk="1" hangingPunct="1">
              <a:lnSpc>
                <a:spcPct val="90000"/>
              </a:lnSpc>
              <a:defRPr/>
            </a:pPr>
            <a:endParaRPr lang="en-US" altLang="en-US" sz="2400" dirty="0"/>
          </a:p>
          <a:p>
            <a:pPr defTabSz="914400" eaLnBrk="1" hangingPunct="1">
              <a:lnSpc>
                <a:spcPct val="90000"/>
              </a:lnSpc>
              <a:defRPr/>
            </a:pPr>
            <a:r>
              <a:rPr lang="en-US" altLang="en-US" sz="2400" i="1" u="sng" dirty="0"/>
              <a:t>Super Giants</a:t>
            </a:r>
            <a:r>
              <a:rPr lang="en-US" altLang="en-US" sz="2400" dirty="0"/>
              <a:t> (red to blue) =  These explode! </a:t>
            </a:r>
          </a:p>
          <a:p>
            <a:pPr defTabSz="914400" eaLnBrk="1" hangingPunct="1">
              <a:lnSpc>
                <a:spcPct val="90000"/>
              </a:lnSpc>
              <a:defRPr/>
            </a:pPr>
            <a:endParaRPr lang="en-US" altLang="en-US" sz="2400" dirty="0"/>
          </a:p>
          <a:p>
            <a:pPr defTabSz="914400" eaLnBrk="1" hangingPunct="1">
              <a:lnSpc>
                <a:spcPct val="90000"/>
              </a:lnSpc>
              <a:defRPr/>
            </a:pPr>
            <a:r>
              <a:rPr lang="en-US" altLang="en-US" sz="2400" dirty="0"/>
              <a:t>After supernova, either neutron star or black hole.</a:t>
            </a:r>
          </a:p>
        </p:txBody>
      </p:sp>
      <p:pic>
        <p:nvPicPr>
          <p:cNvPr id="5" name="Content Placeholder 4" descr="A picture containing toiletry&#10;&#10;Description automatically generated">
            <a:extLst>
              <a:ext uri="{FF2B5EF4-FFF2-40B4-BE49-F238E27FC236}">
                <a16:creationId xmlns:a16="http://schemas.microsoft.com/office/drawing/2014/main" id="{0AF964EC-5D3B-4711-ABA3-AD7A916101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61988" y="3572707"/>
            <a:ext cx="5872475" cy="26137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9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>
            <a:extLst>
              <a:ext uri="{FF2B5EF4-FFF2-40B4-BE49-F238E27FC236}">
                <a16:creationId xmlns:a16="http://schemas.microsoft.com/office/drawing/2014/main" id="{81AEB8A9-B768-4E30-BA55-D919E66873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500" y="-2"/>
            <a:ext cx="3052451" cy="68580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314" name="Rectangle 2">
            <a:extLst>
              <a:ext uri="{FF2B5EF4-FFF2-40B4-BE49-F238E27FC236}">
                <a16:creationId xmlns:a16="http://schemas.microsoft.com/office/drawing/2014/main" id="{B38764CC-5F80-47CF-9963-FD4CF141100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1925" y="640080"/>
            <a:ext cx="2728913" cy="402717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 eaLnBrk="1" hangingPunct="1">
              <a:lnSpc>
                <a:spcPct val="90000"/>
              </a:lnSpc>
            </a:pPr>
            <a:r>
              <a:rPr lang="en-US" altLang="en-US" sz="4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Star Types</a:t>
            </a:r>
            <a:br>
              <a:rPr lang="en-US" altLang="en-US" sz="4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altLang="en-US" sz="4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(Dwarfs)</a:t>
            </a:r>
          </a:p>
        </p:txBody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486B9087-F90E-43E9-B43A-B78EC9E950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095626" y="90488"/>
            <a:ext cx="5967412" cy="3338512"/>
          </a:xfr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defTabSz="914400" eaLnBrk="1" hangingPunct="1">
              <a:lnSpc>
                <a:spcPct val="90000"/>
              </a:lnSpc>
              <a:defRPr/>
            </a:pPr>
            <a:r>
              <a:rPr lang="en-US" altLang="en-US" sz="2400" i="1" u="sng" dirty="0"/>
              <a:t>White Dwarfs</a:t>
            </a:r>
            <a:r>
              <a:rPr lang="en-US" altLang="en-US" sz="2400" dirty="0"/>
              <a:t>  =  small and hot</a:t>
            </a:r>
          </a:p>
          <a:p>
            <a:pPr defTabSz="914400" eaLnBrk="1" hangingPunct="1">
              <a:lnSpc>
                <a:spcPct val="90000"/>
              </a:lnSpc>
              <a:defRPr/>
            </a:pPr>
            <a:endParaRPr lang="en-US" altLang="en-US" sz="2400" dirty="0"/>
          </a:p>
          <a:p>
            <a:pPr defTabSz="914400" eaLnBrk="1" hangingPunct="1">
              <a:lnSpc>
                <a:spcPct val="90000"/>
              </a:lnSpc>
              <a:defRPr/>
            </a:pPr>
            <a:r>
              <a:rPr lang="en-US" altLang="en-US" sz="2400" dirty="0"/>
              <a:t>        …final stage for small to medium star</a:t>
            </a:r>
          </a:p>
          <a:p>
            <a:pPr marL="381000" defTabSz="914400" eaLnBrk="1" hangingPunct="1">
              <a:lnSpc>
                <a:spcPct val="90000"/>
              </a:lnSpc>
              <a:defRPr/>
            </a:pPr>
            <a:r>
              <a:rPr lang="en-US" altLang="en-US" sz="2400" dirty="0"/>
              <a:t> …no more nuclear fusion</a:t>
            </a:r>
          </a:p>
          <a:p>
            <a:pPr marL="381000" defTabSz="914400" eaLnBrk="1" hangingPunct="1">
              <a:lnSpc>
                <a:spcPct val="90000"/>
              </a:lnSpc>
              <a:defRPr/>
            </a:pPr>
            <a:endParaRPr lang="en-US" altLang="en-US" sz="2400" dirty="0"/>
          </a:p>
          <a:p>
            <a:pPr defTabSz="914400" eaLnBrk="1" hangingPunct="1">
              <a:lnSpc>
                <a:spcPct val="90000"/>
              </a:lnSpc>
              <a:defRPr/>
            </a:pPr>
            <a:r>
              <a:rPr lang="en-US" altLang="en-US" sz="2400" i="1" u="sng" dirty="0"/>
              <a:t>Black Dwarfs</a:t>
            </a:r>
            <a:r>
              <a:rPr lang="en-US" altLang="en-US" sz="2400" dirty="0"/>
              <a:t>  =  when white dwarf cools…25 billion yrs.</a:t>
            </a:r>
          </a:p>
          <a:p>
            <a:pPr marL="381000" defTabSz="914400" eaLnBrk="1" hangingPunct="1">
              <a:lnSpc>
                <a:spcPct val="90000"/>
              </a:lnSpc>
              <a:defRPr/>
            </a:pPr>
            <a:endParaRPr lang="en-US" altLang="en-US" sz="2400" dirty="0"/>
          </a:p>
          <a:p>
            <a:pPr defTabSz="914400" eaLnBrk="1" hangingPunct="1">
              <a:lnSpc>
                <a:spcPct val="90000"/>
              </a:lnSpc>
              <a:defRPr/>
            </a:pPr>
            <a:r>
              <a:rPr lang="en-US" altLang="en-US" sz="2400" i="1" u="sng" dirty="0"/>
              <a:t>Red Dwarfs</a:t>
            </a:r>
            <a:r>
              <a:rPr lang="en-US" altLang="en-US" sz="2400" dirty="0"/>
              <a:t>  =  Cool, dim and small.  Most stars are red dwarfs.</a:t>
            </a:r>
            <a:endParaRPr lang="en-US" altLang="en-US" sz="2400" i="1" u="sng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26F6229-8B54-4457-8A84-C8AC5605283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71875" y="3686175"/>
            <a:ext cx="4981575" cy="29622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CA916E46-3DD6-4B76-B8CF-79A568069B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/>
              <a:t>Planetary Nebula</a:t>
            </a:r>
          </a:p>
        </p:txBody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2A615DAD-49D7-4E44-8E85-E195F4192F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None/>
            </a:pPr>
            <a:endParaRPr lang="en-US" altLang="en-US" dirty="0"/>
          </a:p>
          <a:p>
            <a:pPr>
              <a:buFont typeface="Arial" panose="020B0604020202020204" pitchFamily="34" charset="0"/>
              <a:buNone/>
            </a:pPr>
            <a:r>
              <a:rPr lang="en-US" altLang="en-US" i="1" dirty="0"/>
              <a:t>Planetary Nebula</a:t>
            </a:r>
            <a:r>
              <a:rPr lang="en-US" altLang="en-US" dirty="0"/>
              <a:t> = shell of gas evaporating away from dead or dying star.</a:t>
            </a:r>
          </a:p>
          <a:p>
            <a:pPr>
              <a:buFont typeface="Arial" panose="020B0604020202020204" pitchFamily="34" charset="0"/>
              <a:buNone/>
            </a:pPr>
            <a:endParaRPr lang="en-US" altLang="en-US" dirty="0"/>
          </a:p>
          <a:p>
            <a:pPr>
              <a:buFont typeface="Arial" panose="020B0604020202020204" pitchFamily="34" charset="0"/>
              <a:buNone/>
            </a:pPr>
            <a:r>
              <a:rPr lang="en-US" altLang="en-US" dirty="0"/>
              <a:t>	Has nothing to do with planets.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en-US" dirty="0"/>
              <a:t>	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7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Content Placeholder 3">
            <a:extLst>
              <a:ext uri="{FF2B5EF4-FFF2-40B4-BE49-F238E27FC236}">
                <a16:creationId xmlns:a16="http://schemas.microsoft.com/office/drawing/2014/main" id="{592C52A1-5991-4D5D-920F-51BBFB780210}"/>
              </a:ext>
            </a:extLst>
          </p:cNvPr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47725" y="160338"/>
            <a:ext cx="7466013" cy="6599237"/>
          </a:xfr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Content Placeholder 2" descr="HRdiagram1.jpg">
            <a:extLst>
              <a:ext uri="{FF2B5EF4-FFF2-40B4-BE49-F238E27FC236}">
                <a16:creationId xmlns:a16="http://schemas.microsoft.com/office/drawing/2014/main" id="{EB876059-2E82-46C3-9763-471954D6A138}"/>
              </a:ext>
            </a:extLst>
          </p:cNvPr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1683" r="-21683"/>
          <a:stretch>
            <a:fillRect/>
          </a:stretch>
        </p:blipFill>
        <p:spPr/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249</Words>
  <Application>Microsoft Office PowerPoint</Application>
  <PresentationFormat>On-screen Show (4:3)</PresentationFormat>
  <Paragraphs>59</Paragraphs>
  <Slides>16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Office Theme</vt:lpstr>
      <vt:lpstr>1_Office Theme</vt:lpstr>
      <vt:lpstr>2_Office Theme</vt:lpstr>
      <vt:lpstr>Solar Nebula Theory</vt:lpstr>
      <vt:lpstr>Solar Nebula Theory</vt:lpstr>
      <vt:lpstr>PowerPoint Presentation</vt:lpstr>
      <vt:lpstr>PowerPoint Presentation</vt:lpstr>
      <vt:lpstr>PowerPoint Presentation</vt:lpstr>
      <vt:lpstr>The Sun</vt:lpstr>
      <vt:lpstr>PowerPoint Presentation</vt:lpstr>
      <vt:lpstr>PowerPoint Presentation</vt:lpstr>
      <vt:lpstr>PowerPoint Presentation</vt:lpstr>
      <vt:lpstr>HR Diagram (Hertzprung-Russell)  brightest stars = large and hot  dimmest stars = small and cool  Temp = color  Blue  =  hottest Red  =  coolest </vt:lpstr>
      <vt:lpstr>Star Types</vt:lpstr>
      <vt:lpstr>Star Types (Giants)</vt:lpstr>
      <vt:lpstr>Star Types (Dwarfs)</vt:lpstr>
      <vt:lpstr>Planetary Nebula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Solar Nebula Theory</dc:title>
  <dc:creator>M F</dc:creator>
  <cp:lastModifiedBy>M F</cp:lastModifiedBy>
  <cp:revision>2</cp:revision>
  <dcterms:created xsi:type="dcterms:W3CDTF">2019-09-25T00:15:16Z</dcterms:created>
  <dcterms:modified xsi:type="dcterms:W3CDTF">2019-10-02T23:25:09Z</dcterms:modified>
</cp:coreProperties>
</file>