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5" r:id="rId3"/>
    <p:sldMasterId id="2147483687" r:id="rId4"/>
  </p:sldMasterIdLst>
  <p:notesMasterIdLst>
    <p:notesMasterId r:id="rId33"/>
  </p:notesMasterIdLst>
  <p:handoutMasterIdLst>
    <p:handoutMasterId r:id="rId34"/>
  </p:handoutMasterIdLst>
  <p:sldIdLst>
    <p:sldId id="271" r:id="rId5"/>
    <p:sldId id="328" r:id="rId6"/>
    <p:sldId id="324" r:id="rId7"/>
    <p:sldId id="325" r:id="rId8"/>
    <p:sldId id="322" r:id="rId9"/>
    <p:sldId id="272" r:id="rId10"/>
    <p:sldId id="273" r:id="rId11"/>
    <p:sldId id="323" r:id="rId12"/>
    <p:sldId id="310" r:id="rId13"/>
    <p:sldId id="311" r:id="rId14"/>
    <p:sldId id="326" r:id="rId15"/>
    <p:sldId id="258" r:id="rId16"/>
    <p:sldId id="265" r:id="rId17"/>
    <p:sldId id="266" r:id="rId18"/>
    <p:sldId id="268" r:id="rId19"/>
    <p:sldId id="269" r:id="rId20"/>
    <p:sldId id="329" r:id="rId21"/>
    <p:sldId id="327" r:id="rId22"/>
    <p:sldId id="274" r:id="rId23"/>
    <p:sldId id="321" r:id="rId24"/>
    <p:sldId id="330" r:id="rId25"/>
    <p:sldId id="286" r:id="rId26"/>
    <p:sldId id="278" r:id="rId27"/>
    <p:sldId id="281" r:id="rId28"/>
    <p:sldId id="280" r:id="rId29"/>
    <p:sldId id="282" r:id="rId30"/>
    <p:sldId id="283" r:id="rId31"/>
    <p:sldId id="284" r:id="rId32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4" autoAdjust="0"/>
    <p:restoredTop sz="90828" autoAdjust="0"/>
  </p:normalViewPr>
  <p:slideViewPr>
    <p:cSldViewPr snapToGrid="0" snapToObjects="1">
      <p:cViewPr varScale="1">
        <p:scale>
          <a:sx n="113" d="100"/>
          <a:sy n="113" d="100"/>
        </p:scale>
        <p:origin x="1637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5BD47E9-D3DD-4AA1-8359-22ED68440D7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76B341D3-244B-4BBA-B4D7-5BE75CB8C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0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A60C737-47DD-4483-AEB3-039B91350A8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50CEB4C-5746-49CD-868E-58312C35D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04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constellation?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0CEB4C-5746-49CD-868E-58312C35DE4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3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El Caracol  -  Mayans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5C7901-01E1-4E94-82C9-96AA7030E5E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think this represents?  Can you tell these are moons?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0B341E-58E3-46EF-925B-FF40F63D0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7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9C4C6-1BAB-4A64-8CE2-BBA8A37FDF29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EA9CC-DA6D-4469-884B-871EC26DE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25556-40F9-4080-863B-DAD46CDC7D98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6C859-F59C-4BFA-9370-508DF15B0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7936-F09B-4776-99F6-0F36394119FF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72EB-996E-4DB1-98A1-9CDB5A93D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E85E-3D2F-4CB0-A215-ED1B1BBBFC25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0D13-371F-48E1-AE8F-41B5DF062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2A49-CA63-4E0C-A351-3392D6A83531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C698-1896-40E0-919A-4CAE326CA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8751-362D-4CF4-B558-77950758EFE3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14C1-9E40-4C0D-B10E-55C2D489F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43815-D57B-48B1-99E0-812F3183D215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7ADE-7E23-44C1-BC34-D0F8A0735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F8C1-770A-4695-9AD2-25FB68068C9B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C0EB-542F-462B-B712-9AC960320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B2B40-A7FE-4995-A83D-E621545CAED3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F7AD-1151-4C3E-9B2A-2DF2B0698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F704A-09C1-4121-9940-5C9EE6E18F8C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AB6E-0315-4A50-B0CE-B539417C8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DF62B-8CC1-4F4A-97DE-EDE8333D6C69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3CEC-D12B-463B-948C-BC69250A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280C8-FD42-4B86-AE6A-6348225B581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4EC-21EA-42C6-A9DD-5B67DED3B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B91A-6A06-46F4-8601-C930814F6A9E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DB61-1BAF-412C-80CC-FA93F23BC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B4917-289B-4309-9491-48856628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3067BE-BED4-48E5-964A-57B697B4463A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C33E-0D81-4C97-B788-EBFDDD374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2C2F0-3965-4CA8-ACFA-F6262C6C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94141-6403-470E-A5F2-9F92C978C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098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14309-FF08-49E9-948E-D374099D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A1CFDA-8923-472E-91D5-9B3083B410DF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CA5F-2A04-4CE2-9460-0C876D4A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5BE98-47E4-45CE-8D8E-1925D8D0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294E3-1CAE-4C9E-8058-62881B2616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913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F6832-7EE6-47AB-BABE-E1360DF96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2CE95F-F1BB-4B6D-9440-9EBCFF6FFF71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C082E-9ED4-4978-9A00-E2C9C1D4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874E-CDE6-4DC2-8660-4F733EBB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95639-3805-4C22-893F-E47872B37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3477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FE4D90-B14E-4762-B432-3419DC62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4227C-BCFE-41E4-8293-35D00F091825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88627D-9EB4-499B-A68E-C37F7A9D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D8839-04C6-4ED6-9AC2-8EB7FF6C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F690C-FC01-4BC6-9623-289869FDC5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74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8681F1-8615-4E2D-A273-02C9898E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072EB-820F-4B96-8016-1C7757D345E8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04C026-0AB1-460E-AF69-CAC32814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FCB02F-BEB1-43AD-BD13-5A93FC7F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C44B9-2BBE-458C-B899-74413426C3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138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863EC5-5879-493D-BADF-9CC2C00E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AB6EA-3A1D-462E-84D5-A64D93A00BBF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EAE9E4D-5188-4160-BF6F-C2C786BD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F1F329-EF14-44FA-9475-306FCE9A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89BD1-1602-4F73-A9A2-64513F5E17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283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AB019D-4957-4838-8CEF-67ED7B3C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2EAB3-8A96-43E1-ADE1-E70943B35F59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E89183-7E45-4946-9A07-ED456F42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03DEB7-059B-4362-8CE1-D4EB2640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401F5-2673-48C1-B7F0-4B18C5F6AF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677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473EF3-EC58-41C8-A7DA-DE0518D7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8AD5A3-972E-43ED-836B-CF285A301B20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0E9CE-A2C7-4785-AC1D-198617D5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E1A92E-CB98-401C-95F7-24B08350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411A6-7727-49A8-8946-5D71AF207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882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78A52D-E97A-435C-B4AB-0A64E8CE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E1D673-8FEF-438D-B515-740585E7559C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5466DC-ADF3-498D-B948-C72FD1EC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1D1E9F-E1D0-40F0-9DDB-7A07622B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6F137-4997-4E86-A513-AF21EB8E0F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691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20676-A1EE-4107-B197-B49DF007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8A7794-140F-4E65-B87E-C6850D953F50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AE84-9F64-441A-BE29-B96049F1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69094-C3A9-4BB8-B916-D8F90258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7F81A-4079-4242-B276-11DEBC7DE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142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1EEC1-F740-4725-9476-C983CE94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A3D14A-6E15-4BAD-ADDF-4D9411B9B7F4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C275-35DD-4F58-A48F-CC9E07CF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992B9-9C05-48AF-8855-F707F450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8480C-B213-49BD-A8C7-911AD2A8F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719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430F90-5FFE-4117-A805-A539B3A99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7375A-F201-4D37-8315-E8C981282E04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359CDB-459E-4CB0-B7CC-AE471F88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60CED3-EFF6-404D-B9C5-1589421B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3A7EB-9BA8-4390-B067-745CA4C67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160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F8BB-36EE-4226-83CF-9CCD544D9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F8D23-CA5B-4361-89F5-9DCEB2006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454BA-DE7C-43F6-9102-A597758D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EB962-8CA6-4F51-B59C-606337C4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BC895-7CAF-4DFC-A875-86FC2C51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67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20E5-1E5F-4910-A619-A3110E08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BF36D-8B9F-464C-9FFB-38214260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38B05-1E87-4977-9448-CE08E52B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B4BE-F434-4F90-9957-16B8D914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BFD00-803D-4F99-8892-5CBEAD0F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46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2BB5-003F-46E4-BCDB-8578115F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FD328-436E-4027-849C-2E4E6063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09AA6-9527-4BC1-B422-474E2652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A57C-0616-4633-851F-5DDF9440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9D0FB-131D-48D4-A7A9-7F906263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03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5D84-AB26-421C-AFC3-A301C13A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D7D9-773C-4F0E-8C0C-8BD11FB73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CC3A9-3880-48A1-A73E-CF2E7C9ED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62A85-63C7-4A30-AD0D-B077E687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CBBD6-43C2-4BDF-9283-DF0BDD44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B4978-1D58-445F-A318-4DF4ABAC6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95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34A2-5438-42BA-B68A-7A4029893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10D49-AE25-4793-8ABA-D36423573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2CEE2-130B-4A86-BF3F-23A2A7246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4D620-2080-41BB-B364-14FCE424A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80E39-84CB-4E91-B1E2-B131A5F1AD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649E0-E3B7-4B1A-9B7E-86D8614A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9CB17-93A5-427F-9F29-38D9C393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FEA7C-B425-4B38-81AB-D0881321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74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7614-3240-45A1-B19A-540A521D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69EB8-B17B-4FF9-A10E-CFA07068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62523-5E1B-4B63-B921-582C909B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26CDF-A18B-4A45-A8A1-71D881ED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9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85087-4740-474F-8C40-AAD09148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848D6F-5A0C-4DD8-8F5E-D9DB2DC4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083C8-E1E8-45FF-B0E2-DD4C1AEF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151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371BC-AB1B-4655-955D-7DC3711C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26805-8C28-4B15-B596-B330491E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D60AA-0A3A-46A4-BAD5-BD1C78079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955EC-74F2-438B-8DE2-1975A407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80682-8083-4CE0-B76B-30663548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A9765-0FBD-4325-9982-6AB056CC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68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9DDD-1C71-446E-8A34-AB65CFB7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26703-3973-4661-B5AC-321A7AFF2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511D-CB14-4635-B3A0-1A87C1C29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64405-FF25-4003-AF33-F5BAF1F0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EC134-1E6D-46A7-908A-754DCDB8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1D523-5207-42A5-8923-B23E623C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821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D7B9-71A4-4751-B5D9-C295F905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D2580-E696-4C6C-B1C4-A9DD7943D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CF003-AB81-45E5-8155-EBD9F0DA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0BC5-353C-4C8F-A989-F8BFF7BF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E0BB5-409F-4604-8DF2-CD0C869A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7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192D8E-3E48-4AB8-83CF-D4FB3595D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EE0BC-786B-42E1-95D4-2B078702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234FB-AB5B-4B01-8D8E-8695053D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A7B8C-0428-4611-A7E5-35417688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4E139-BF8B-4B29-BF82-33A98DF3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688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DD6C-B807-4F48-A09F-7440EBD8D2DE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34A8-90D3-4541-8F91-064EE1A8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51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410B2-B020-403E-A86F-D3842D6B7A53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8BBB-FFDE-44A0-87F1-08EF1C500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641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D88-FC86-4506-BBA2-837B6891537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CA9D-A322-43FB-9C5C-3753C8B4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18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0976-7FDB-4F25-8F59-C54D98011307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3DE9-55FB-4757-ACFD-DEE6695FA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19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A54C-60E8-41A4-93A8-AA5CC9336967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8508-54A9-4C75-B059-253B26893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787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DE92-DC37-4631-A8E3-9B6D210BBFFC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B65A-7F67-40F2-9395-CA7B5AB64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724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4058B-0E2F-4E7F-80C2-E8125530005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0042-BD9E-477A-913B-823303A0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532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5A3-FA9B-4B6F-A054-F0661D1390C1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970E-E409-4FA6-A3BD-3EA3D2802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80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97F6-09A0-4531-835D-539CA9774975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B8E7-4E8C-49C9-A32C-CCE8DF9D3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762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18A8-C410-4E2D-8E31-72AF55CEE5EB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F038-0B12-4721-B33C-D7113F51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312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575A-F11D-449A-9411-CD9768765E47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776B-BDC1-4BF6-9DBF-D88A3F46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61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99CF-19B5-4FC2-AD72-5A16FE9BE3BF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275A-1596-4038-87DE-9D86C1F6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4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F18E2B-1CEA-4216-BC68-54F9E6A43878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0DA4D5-7C71-47DC-902A-40CE51C8F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CE07E8-D0C7-4529-A1A9-80B3A5A360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FBC243-33A6-4DBA-8479-D3A9A02983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236D5-A314-4784-AF03-4CD08FC91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8A7CED-AE2B-4577-BDF4-0D0BEBDC1B6F}" type="datetimeFigureOut">
              <a:rPr lang="en-US" altLang="en-US"/>
              <a:pPr/>
              <a:t>10/13/2020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B7F86-F52F-4886-9FB4-53513258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97946-A5F2-45BE-8913-2CAB05675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6B7C4F9-E696-4F27-B978-683CD1A796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84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8D5C2-DDD5-4135-9FE4-CFF860FD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9A616-226A-4B65-AFA3-608A01606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5E95-C8CC-44A7-BD27-93FE46FDB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E2890-0C35-44BE-AB56-EA99DEA100B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6891C-4D92-427D-80A0-82EE73DBE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E0D54-F891-47A9-AD5B-5579C74D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2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27CE-C509-4AFD-AFAB-B932B34B194D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73D05-6E76-4199-8679-3B95C6578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7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486696" y="629267"/>
            <a:ext cx="2750280" cy="11385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800" b="1" dirty="0"/>
              <a:t>Introduction - History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sz="half" idx="2"/>
          </p:nvPr>
        </p:nvSpPr>
        <p:spPr>
          <a:xfrm>
            <a:off x="486697" y="2072640"/>
            <a:ext cx="2750278" cy="415117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Aim:  What was the study of astronomy like long ago?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First there was astrology.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Astrology – Using stars to tell us about our daily affairs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p:pic>
        <p:nvPicPr>
          <p:cNvPr id="8" name="Content Placeholder 7" descr="A picture containing object, roulette&#10;&#10;Description generated with very high confidence">
            <a:extLst>
              <a:ext uri="{FF2B5EF4-FFF2-40B4-BE49-F238E27FC236}">
                <a16:creationId xmlns:a16="http://schemas.microsoft.com/office/drawing/2014/main" id="{0434E1EE-BCB9-4085-A90A-C7D1DFB53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33" r="4272" b="3"/>
          <a:stretch/>
        </p:blipFill>
        <p:spPr>
          <a:xfrm>
            <a:off x="3477006" y="640082"/>
            <a:ext cx="5187246" cy="55778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FBEDBA7-10E2-4646-8904-2E3976C5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Constellations </a:t>
            </a:r>
            <a:b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(grouping of stars that humans see as a picture)</a:t>
            </a:r>
          </a:p>
        </p:txBody>
      </p:sp>
      <p:pic>
        <p:nvPicPr>
          <p:cNvPr id="11" name="Content Placeholder 10" descr="A close up of a screen&#10;&#10;Description generated with high confidence">
            <a:extLst>
              <a:ext uri="{FF2B5EF4-FFF2-40B4-BE49-F238E27FC236}">
                <a16:creationId xmlns:a16="http://schemas.microsoft.com/office/drawing/2014/main" id="{5FBA336F-7C35-4677-8D62-613B699DD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498" y="1675227"/>
            <a:ext cx="760900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1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36DCB1A5-E61D-423E-BCBE-82C8ABB9048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158041" y="274638"/>
            <a:ext cx="6827917" cy="5851525"/>
          </a:xfrm>
        </p:spPr>
      </p:pic>
    </p:spTree>
    <p:extLst>
      <p:ext uri="{BB962C8B-B14F-4D97-AF65-F5344CB8AC3E}">
        <p14:creationId xmlns:p14="http://schemas.microsoft.com/office/powerpoint/2010/main" val="343429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1BB8F002-9BBF-41C5-B750-97F53CD853CB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646237" y="274638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45600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D054-D7B7-4F7E-AC32-E4CD8FF2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767"/>
          </a:xfrm>
        </p:spPr>
        <p:txBody>
          <a:bodyPr/>
          <a:lstStyle/>
          <a:p>
            <a:r>
              <a:rPr lang="en-US" b="1" dirty="0"/>
              <a:t>Why Astronomy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85502-259F-42AD-970E-A3A69FF27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9514"/>
            <a:ext cx="8229600" cy="4806649"/>
          </a:xfrm>
        </p:spPr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Why did humans first study Astronomy?  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Galileo and scientific method starts astronomy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Mark time and cycles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Predict season change for planting crops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Navigation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Curiosity…desire to explain phenomena</a:t>
            </a:r>
          </a:p>
        </p:txBody>
      </p:sp>
    </p:spTree>
    <p:extLst>
      <p:ext uri="{BB962C8B-B14F-4D97-AF65-F5344CB8AC3E}">
        <p14:creationId xmlns:p14="http://schemas.microsoft.com/office/powerpoint/2010/main" val="38912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628650" y="150471"/>
            <a:ext cx="7207411" cy="810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dirty="0"/>
              <a:t>Early Astronomy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sz="half" idx="1"/>
          </p:nvPr>
        </p:nvSpPr>
        <p:spPr>
          <a:xfrm>
            <a:off x="300942" y="1082233"/>
            <a:ext cx="3176063" cy="5094731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Earliest known records show astronomical interest.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Many ancient cultures built sites and kept records on</a:t>
            </a:r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astronomical data.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 3,000 BC -  Stonehenge built (aligned with solstice and lunar eclipses).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5E5A72-9603-4712-876E-CF2B9B54A5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024" r="18071" b="-2"/>
          <a:stretch/>
        </p:blipFill>
        <p:spPr>
          <a:xfrm>
            <a:off x="3628663" y="1145894"/>
            <a:ext cx="5214395" cy="5168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stonehenge-in-the-winter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71513" y="274638"/>
            <a:ext cx="7800975" cy="58515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A79E16-8AF2-40A5-B225-F6C2F7F6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Stonehenge</a:t>
            </a:r>
          </a:p>
        </p:txBody>
      </p:sp>
      <p:pic>
        <p:nvPicPr>
          <p:cNvPr id="4" name="Content Placeholder 3" descr="A close up of a map&#10;&#10;Description generated with high confidence">
            <a:extLst>
              <a:ext uri="{FF2B5EF4-FFF2-40B4-BE49-F238E27FC236}">
                <a16:creationId xmlns:a16="http://schemas.microsoft.com/office/drawing/2014/main" id="{A0A53436-D391-4713-964C-8ED908058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429" y="1661887"/>
            <a:ext cx="7257142" cy="4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Caracol Observatory - Mayans</a:t>
            </a:r>
          </a:p>
        </p:txBody>
      </p:sp>
      <p:pic>
        <p:nvPicPr>
          <p:cNvPr id="24578" name="Content Placeholder 2" descr="el-caracol-observatory-temple.jpg"/>
          <p:cNvPicPr>
            <a:picLocks noGrp="1" noChangeAspect="1"/>
          </p:cNvPicPr>
          <p:nvPr>
            <p:ph idx="1"/>
          </p:nvPr>
        </p:nvPicPr>
        <p:blipFill>
          <a:blip r:embed="rId3"/>
          <a:srcRect t="-6406" b="-6406"/>
          <a:stretch>
            <a:fillRect/>
          </a:stretch>
        </p:blipFill>
        <p:spPr>
          <a:xfrm>
            <a:off x="482600" y="1760120"/>
            <a:ext cx="8178800" cy="4497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4" descr="Caracol.jpg"/>
          <p:cNvPicPr>
            <a:picLocks noGrp="1" noChangeAspect="1"/>
          </p:cNvPicPr>
          <p:nvPr>
            <p:ph/>
          </p:nvPr>
        </p:nvPicPr>
        <p:blipFill>
          <a:blip r:embed="rId2"/>
          <a:srcRect l="-1224" r="-1224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F341C8-8AC7-46DD-B1CF-3406E2FE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Egypt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37E741-3474-4476-971E-8A270482A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747" y="1661887"/>
            <a:ext cx="7578506" cy="4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2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278"/>
          </a:xfrm>
        </p:spPr>
        <p:txBody>
          <a:bodyPr/>
          <a:lstStyle/>
          <a:p>
            <a:pPr eaLnBrk="1" hangingPunct="1"/>
            <a:r>
              <a:rPr lang="en-US" b="1" dirty="0"/>
              <a:t>Calendars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C4493-34DB-4E0A-B9BE-AD97E93E14A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54644" y="1417638"/>
            <a:ext cx="3709686" cy="4708525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dirty="0"/>
              <a:t>Our calendar marks</a:t>
            </a:r>
          </a:p>
          <a:p>
            <a:pPr eaLnBrk="1" hangingPunct="1">
              <a:buNone/>
            </a:pPr>
            <a:r>
              <a:rPr lang="en-US" sz="2400" dirty="0"/>
              <a:t>astronomical events.</a:t>
            </a:r>
          </a:p>
          <a:p>
            <a:pPr eaLnBrk="1" hangingPunct="1">
              <a:buNone/>
            </a:pPr>
            <a:endParaRPr lang="en-US" sz="2400" dirty="0"/>
          </a:p>
          <a:p>
            <a:pPr eaLnBrk="1" hangingPunct="1">
              <a:buNone/>
            </a:pPr>
            <a:r>
              <a:rPr lang="en-US" sz="2400" i="1" u="sng" dirty="0"/>
              <a:t>Year</a:t>
            </a:r>
            <a:r>
              <a:rPr lang="en-US" sz="2400" dirty="0"/>
              <a:t>  -  one Earth revolution</a:t>
            </a:r>
          </a:p>
          <a:p>
            <a:pPr eaLnBrk="1" hangingPunct="1">
              <a:buNone/>
            </a:pPr>
            <a:r>
              <a:rPr lang="en-US" sz="2400" dirty="0"/>
              <a:t>around Sun.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Month</a:t>
            </a:r>
            <a:r>
              <a:rPr lang="en-US" sz="2400" dirty="0"/>
              <a:t>  -  one Moon revolution around Earth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Day</a:t>
            </a:r>
            <a:r>
              <a:rPr lang="en-US" sz="2400" dirty="0"/>
              <a:t>  -  one Earth rotation</a:t>
            </a:r>
          </a:p>
          <a:p>
            <a:endParaRPr lang="en-US" dirty="0"/>
          </a:p>
        </p:txBody>
      </p:sp>
      <p:pic>
        <p:nvPicPr>
          <p:cNvPr id="5" name="Content Placeholder 4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CEA0599E-FA01-45D3-B4D5-2BC83E5D9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2081" y="1643605"/>
            <a:ext cx="4600937" cy="42073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5">
            <a:extLst>
              <a:ext uri="{FF2B5EF4-FFF2-40B4-BE49-F238E27FC236}">
                <a16:creationId xmlns:a16="http://schemas.microsoft.com/office/drawing/2014/main" id="{1DCC32BF-02A6-43D9-A0BF-7F5AE494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Astronomy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1B43803-0D86-40BF-AF80-C8025A1E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u="sng" dirty="0"/>
              <a:t>Astronomy</a:t>
            </a:r>
            <a:r>
              <a:rPr lang="en-US" altLang="en-US" dirty="0"/>
              <a:t>  =  study of celestial objects and phenomena outside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Includes galaxies, stars, planets, moons, cosmic radiation, etc.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i="1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i="1" dirty="0"/>
              <a:t>Celestial object</a:t>
            </a:r>
            <a:r>
              <a:rPr lang="en-US" altLang="en-US" dirty="0"/>
              <a:t>  =  Every object outside of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1DE68B04-7EAE-4EF3-A264-54ECF5CE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143F-C283-424E-8887-AEA85FD55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en-US" sz="2700" i="1" dirty="0">
                <a:solidFill>
                  <a:srgbClr val="FF0000"/>
                </a:solidFill>
              </a:rPr>
              <a:t>Universe</a:t>
            </a:r>
            <a:r>
              <a:rPr lang="en-US" altLang="en-US" sz="2700" dirty="0"/>
              <a:t>  =  includes everything in existence.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700" dirty="0"/>
              <a:t>		~13.8 billion years old.</a:t>
            </a:r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altLang="en-US" sz="2700" i="1" dirty="0"/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AutoNum type="arabicPeriod" startAt="2"/>
            </a:pPr>
            <a:r>
              <a:rPr lang="en-US" altLang="en-US" sz="2700" i="1" dirty="0">
                <a:solidFill>
                  <a:srgbClr val="FF0000"/>
                </a:solidFill>
              </a:rPr>
              <a:t>Galaxies</a:t>
            </a:r>
            <a:r>
              <a:rPr lang="en-US" altLang="en-US" sz="2700" dirty="0"/>
              <a:t>  =  collections of billions of stars.   </a:t>
            </a:r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AutoNum type="arabicPeriod" startAt="2"/>
            </a:pPr>
            <a:endParaRPr lang="en-US" altLang="en-US" sz="2700" dirty="0"/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altLang="en-US" sz="2700" dirty="0"/>
              <a:t>		Our galaxy is the Milky Way.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 startAt="3"/>
            </a:pPr>
            <a:endParaRPr lang="en-US" altLang="en-US" sz="2700" i="1" dirty="0"/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 startAt="3"/>
            </a:pPr>
            <a:r>
              <a:rPr lang="en-US" altLang="en-US" sz="2700" i="1" dirty="0">
                <a:solidFill>
                  <a:srgbClr val="FF0000"/>
                </a:solidFill>
              </a:rPr>
              <a:t>Solar System</a:t>
            </a:r>
            <a:r>
              <a:rPr lang="en-US" altLang="en-US" sz="2700" dirty="0"/>
              <a:t>  =  Stars and whatever revolves around them;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27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700" dirty="0"/>
              <a:t>		Includes planets, dwarf planets, comets, and asteroids.  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>
            <a:extLst>
              <a:ext uri="{FF2B5EF4-FFF2-40B4-BE49-F238E27FC236}">
                <a16:creationId xmlns:a16="http://schemas.microsoft.com/office/drawing/2014/main" id="{B0326CAF-8E88-47EF-AB9C-8DC73471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7410" name="Picture 10" descr="milkyway2">
            <a:extLst>
              <a:ext uri="{FF2B5EF4-FFF2-40B4-BE49-F238E27FC236}">
                <a16:creationId xmlns:a16="http://schemas.microsoft.com/office/drawing/2014/main" id="{16F0E20C-5AFD-4012-835C-A744118505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4350" y="1806575"/>
            <a:ext cx="5905500" cy="41322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>
            <a:extLst>
              <a:ext uri="{FF2B5EF4-FFF2-40B4-BE49-F238E27FC236}">
                <a16:creationId xmlns:a16="http://schemas.microsoft.com/office/drawing/2014/main" id="{F0654369-BBD8-46DC-BB3C-4A60A19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8434" name="Content Placeholder 5" descr="milky-way-2.jpg">
            <a:extLst>
              <a:ext uri="{FF2B5EF4-FFF2-40B4-BE49-F238E27FC236}">
                <a16:creationId xmlns:a16="http://schemas.microsoft.com/office/drawing/2014/main" id="{306F046C-7EBC-4733-91DD-F482F8FB1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8" r="-10458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F2071E-85EB-4AE2-81A2-C5799280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Solar System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07E574-9DF1-4DFF-9675-0F09C95AA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894596"/>
            <a:ext cx="8622615" cy="28239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32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CB916D-CA35-4F02-8162-AF97DD55721A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Describe and explain your current beliefs and ideas about astrology and astronomy.  At least 2 paragraphs.</a:t>
            </a:r>
          </a:p>
          <a:p>
            <a:endParaRPr lang="en-US" dirty="0"/>
          </a:p>
          <a:p>
            <a:pPr lvl="1"/>
            <a:r>
              <a:rPr lang="en-US" dirty="0"/>
              <a:t>Which are you most familiar with?</a:t>
            </a:r>
          </a:p>
          <a:p>
            <a:pPr lvl="1"/>
            <a:r>
              <a:rPr lang="en-US" dirty="0"/>
              <a:t>What are your beliefs and thoughts for each one?</a:t>
            </a:r>
          </a:p>
          <a:p>
            <a:pPr lvl="1"/>
            <a:r>
              <a:rPr lang="en-US" dirty="0"/>
              <a:t>Which one, or both, do you think will be helpful in your life?</a:t>
            </a:r>
          </a:p>
        </p:txBody>
      </p:sp>
    </p:spTree>
    <p:extLst>
      <p:ext uri="{BB962C8B-B14F-4D97-AF65-F5344CB8AC3E}">
        <p14:creationId xmlns:p14="http://schemas.microsoft.com/office/powerpoint/2010/main" val="118265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675182" y="242916"/>
            <a:ext cx="4987668" cy="816956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Geocentric Model</a:t>
            </a:r>
          </a:p>
        </p:txBody>
      </p:sp>
      <p:pic>
        <p:nvPicPr>
          <p:cNvPr id="4" name="Content Placeholder 3" descr="A close up of a logo&#10;&#10;Description generated with high confidence">
            <a:extLst>
              <a:ext uri="{FF2B5EF4-FFF2-40B4-BE49-F238E27FC236}">
                <a16:creationId xmlns:a16="http://schemas.microsoft.com/office/drawing/2014/main" id="{E2ED8ED6-1346-4381-ADB0-62368148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060" y="1996679"/>
            <a:ext cx="4341812" cy="3256359"/>
          </a:xfrm>
        </p:spPr>
      </p:pic>
      <p:sp>
        <p:nvSpPr>
          <p:cNvPr id="32771" name="Rectangle 3"/>
          <p:cNvSpPr>
            <a:spLocks noGrp="1"/>
          </p:cNvSpPr>
          <p:nvPr>
            <p:ph type="body" sz="half" idx="2"/>
          </p:nvPr>
        </p:nvSpPr>
        <p:spPr>
          <a:xfrm>
            <a:off x="258856" y="1417320"/>
            <a:ext cx="3607174" cy="42829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b="1" u="sng" dirty="0"/>
              <a:t>Aristotle (350 BC</a:t>
            </a:r>
            <a:r>
              <a:rPr lang="en-US" sz="2400" b="1" dirty="0"/>
              <a:t>)</a:t>
            </a:r>
            <a:r>
              <a:rPr lang="en-US" sz="2400" dirty="0"/>
              <a:t>  -  Geocentric model.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Why?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It explains the sun’s motion during the day.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u="sng" dirty="0"/>
              <a:t>Geocentric Model</a:t>
            </a:r>
            <a:r>
              <a:rPr lang="en-US" sz="2400" dirty="0"/>
              <a:t>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Earth at the center of universe.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4" y="1090837"/>
            <a:ext cx="3249230" cy="4634664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E0F8BB-20DC-450C-8B6B-B87ADFE9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1414463"/>
            <a:ext cx="2607469" cy="37218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Aristotle’s Universe</a:t>
            </a:r>
          </a:p>
        </p:txBody>
      </p:sp>
      <p:pic>
        <p:nvPicPr>
          <p:cNvPr id="6" name="Content Placeholder 5" descr="A close up of a logo&#10;&#10;Description generated with high confidence">
            <a:extLst>
              <a:ext uri="{FF2B5EF4-FFF2-40B4-BE49-F238E27FC236}">
                <a16:creationId xmlns:a16="http://schemas.microsoft.com/office/drawing/2014/main" id="{6354E4C7-E23B-41D2-8C74-4C1E3214C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647" y="1226680"/>
            <a:ext cx="4410597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6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4" y="1090837"/>
            <a:ext cx="3249230" cy="4634664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4F6ED-5515-48F1-B0AA-6CFA46F7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1414463"/>
            <a:ext cx="2607469" cy="37218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Copernicus</a:t>
            </a:r>
          </a:p>
        </p:txBody>
      </p:sp>
      <p:pic>
        <p:nvPicPr>
          <p:cNvPr id="5" name="Content Placeholder 4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9FA09BA5-FCE1-4608-BA52-6C6B6988D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43" y="1226680"/>
            <a:ext cx="2999206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2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201499" y="980977"/>
            <a:ext cx="3103116" cy="113475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Heliocentric Model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sz="half" idx="2"/>
          </p:nvPr>
        </p:nvSpPr>
        <p:spPr>
          <a:xfrm>
            <a:off x="201498" y="2433883"/>
            <a:ext cx="3170942" cy="3091232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sz="1800" b="1" u="sng" dirty="0"/>
              <a:t>Nicolaus Copernicus</a:t>
            </a:r>
            <a:r>
              <a:rPr lang="en-US" sz="1800" dirty="0"/>
              <a:t> (1473 – 1543)</a:t>
            </a:r>
          </a:p>
          <a:p>
            <a:endParaRPr lang="en-US" sz="1800" dirty="0"/>
          </a:p>
          <a:p>
            <a:r>
              <a:rPr lang="en-US" sz="1800" i="1" dirty="0"/>
              <a:t>Heliocentric Model</a:t>
            </a:r>
            <a:r>
              <a:rPr lang="en-US" sz="1800" dirty="0"/>
              <a:t>:  Sun is at the center of universe.</a:t>
            </a:r>
          </a:p>
          <a:p>
            <a:endParaRPr lang="en-US" sz="1800" dirty="0"/>
          </a:p>
          <a:p>
            <a:r>
              <a:rPr lang="en-US" sz="1800" dirty="0"/>
              <a:t>Not accepted until Galileo 100 years later</a:t>
            </a:r>
            <a:endParaRPr lang="en-US" sz="1800" b="1" u="sng" dirty="0"/>
          </a:p>
        </p:txBody>
      </p:sp>
      <p:pic>
        <p:nvPicPr>
          <p:cNvPr id="9" name="Picture Placeholder 8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D7CAAA25-4C84-4D09-BE61-AC7A5CE1BB4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" r="-2" b="2988"/>
          <a:stretch/>
        </p:blipFill>
        <p:spPr>
          <a:xfrm>
            <a:off x="3479292" y="857257"/>
            <a:ext cx="5664708" cy="5143493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2029517" y="1118461"/>
            <a:ext cx="2053951" cy="553178"/>
          </a:xfr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3300" dirty="0"/>
              <a:t>Galileo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sz="half" idx="2"/>
          </p:nvPr>
        </p:nvSpPr>
        <p:spPr>
          <a:xfrm>
            <a:off x="252132" y="1932841"/>
            <a:ext cx="3139888" cy="3499861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1800" b="1" u="sng" dirty="0"/>
              <a:t>Galileo Galilei</a:t>
            </a:r>
            <a:r>
              <a:rPr lang="en-US" sz="1800" dirty="0"/>
              <a:t>  (1564 – 1642)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finally disproved the geocentric theory. 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the first to turn the telescope to the sky (he did not invent the telescope).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first scientist…tested ideas with experiments.</a:t>
            </a:r>
            <a:endParaRPr lang="en-US" sz="1200" b="1" u="sng" dirty="0"/>
          </a:p>
        </p:txBody>
      </p:sp>
      <p:pic>
        <p:nvPicPr>
          <p:cNvPr id="4" name="Content Placeholder 3" descr="A picture containing man, wall, indoor, person&#10;&#10;Description generated with very high confidence">
            <a:extLst>
              <a:ext uri="{FF2B5EF4-FFF2-40B4-BE49-F238E27FC236}">
                <a16:creationId xmlns:a16="http://schemas.microsoft.com/office/drawing/2014/main" id="{7EFDC86D-E940-43C4-A245-87F44D171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9" r="15069"/>
          <a:stretch/>
        </p:blipFill>
        <p:spPr>
          <a:xfrm>
            <a:off x="3752469" y="857257"/>
            <a:ext cx="4248531" cy="5143493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355663" y="1114865"/>
            <a:ext cx="6434321" cy="138319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673" name="Rectangle 6"/>
          <p:cNvSpPr>
            <a:spLocks noGrp="1"/>
          </p:cNvSpPr>
          <p:nvPr>
            <p:ph type="title"/>
          </p:nvPr>
        </p:nvSpPr>
        <p:spPr>
          <a:xfrm>
            <a:off x="1438917" y="1207185"/>
            <a:ext cx="6266168" cy="697835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3525" b="1" dirty="0">
                <a:solidFill>
                  <a:srgbClr val="FFFFFF"/>
                </a:solidFill>
              </a:rPr>
              <a:t>Jupiter’s Moons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86013" y="1943723"/>
            <a:ext cx="437197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5" descr="JupiterMoons-galileo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23024" y="3187917"/>
            <a:ext cx="6466961" cy="210176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Galileo Firsts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First to see 4 moons of Jupiter.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This ended the geocentric theory… not all objects orbit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1" y="857250"/>
            <a:ext cx="1132625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1533662" y="1972704"/>
            <a:ext cx="1543050" cy="20574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685800" eaLnBrk="1" hangingPunct="1">
              <a:lnSpc>
                <a:spcPct val="90000"/>
              </a:lnSpc>
            </a:pPr>
            <a:r>
              <a:rPr lang="en-US" sz="1725">
                <a:solidFill>
                  <a:srgbClr val="FFFFFF"/>
                </a:solidFill>
              </a:rPr>
              <a:t>Galileo</a:t>
            </a:r>
          </a:p>
        </p:txBody>
      </p:sp>
      <p:pic>
        <p:nvPicPr>
          <p:cNvPr id="29698" name="Picture 9" descr="venusphases-galileo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1870" y="2337097"/>
            <a:ext cx="4043362" cy="176897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C5D29A-BBC9-4D4F-95E2-5A8BFB52D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14714" y="4520905"/>
            <a:ext cx="4043362" cy="969068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defTabSz="685800" eaLnBrk="1" hangingPunct="1">
              <a:lnSpc>
                <a:spcPct val="90000"/>
              </a:lnSpc>
            </a:pPr>
            <a:r>
              <a:rPr lang="en-US" sz="2400" dirty="0"/>
              <a:t>First to see Venus’ phases; explained its brightness.</a:t>
            </a:r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5" descr="venusphases-galileo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278856" y="2026444"/>
            <a:ext cx="4844654" cy="27432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70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1" y="857250"/>
            <a:ext cx="2697956" cy="5143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749" name="Rectangle 72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1" y="857250"/>
            <a:ext cx="2618039" cy="51435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1499187" y="1939528"/>
            <a:ext cx="1957388" cy="642938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33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Sunspots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80A51-DDAC-465A-BC32-9BDB70532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6463" y="2862858"/>
            <a:ext cx="2511029" cy="1428750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sz="1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First to see sunspots and moon craters </a:t>
            </a:r>
          </a:p>
          <a:p>
            <a:pPr defTabSz="685800" eaLnBrk="1" hangingPunct="1">
              <a:lnSpc>
                <a:spcPct val="90000"/>
              </a:lnSpc>
              <a:spcBef>
                <a:spcPts val="750"/>
              </a:spcBef>
            </a:pPr>
            <a:endParaRPr lang="en-US" sz="1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sz="1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universe not perfect</a:t>
            </a:r>
          </a:p>
        </p:txBody>
      </p:sp>
      <p:pic>
        <p:nvPicPr>
          <p:cNvPr id="31746" name="Picture 5" descr="galileospot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3667" y="1759127"/>
            <a:ext cx="3425382" cy="3339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477</Words>
  <Application>Microsoft Office PowerPoint</Application>
  <PresentationFormat>On-screen Show (4:3)</PresentationFormat>
  <Paragraphs>105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1_Office Theme</vt:lpstr>
      <vt:lpstr>2_Office Theme</vt:lpstr>
      <vt:lpstr>3_Office Theme</vt:lpstr>
      <vt:lpstr>Introduction - History</vt:lpstr>
      <vt:lpstr>Constellations  (grouping of stars that humans see as a picture)</vt:lpstr>
      <vt:lpstr>PowerPoint Presentation</vt:lpstr>
      <vt:lpstr>PowerPoint Presentation</vt:lpstr>
      <vt:lpstr>Why Astronomy</vt:lpstr>
      <vt:lpstr>Early Astronomy</vt:lpstr>
      <vt:lpstr>PowerPoint Presentation</vt:lpstr>
      <vt:lpstr>Stonehenge</vt:lpstr>
      <vt:lpstr>Caracol Observatory - Mayans</vt:lpstr>
      <vt:lpstr>PowerPoint Presentation</vt:lpstr>
      <vt:lpstr>Egypt</vt:lpstr>
      <vt:lpstr>Calendars</vt:lpstr>
      <vt:lpstr>Astronomy</vt:lpstr>
      <vt:lpstr>Space</vt:lpstr>
      <vt:lpstr>Milky Way</vt:lpstr>
      <vt:lpstr>Milky Way</vt:lpstr>
      <vt:lpstr>Solar System</vt:lpstr>
      <vt:lpstr>PowerPoint Presentation</vt:lpstr>
      <vt:lpstr>Geocentric Model</vt:lpstr>
      <vt:lpstr>Aristotle’s Universe</vt:lpstr>
      <vt:lpstr>Copernicus</vt:lpstr>
      <vt:lpstr>Heliocentric Model</vt:lpstr>
      <vt:lpstr>Galileo</vt:lpstr>
      <vt:lpstr>Jupiter’s Moons</vt:lpstr>
      <vt:lpstr>Galileo Firsts</vt:lpstr>
      <vt:lpstr>Galileo</vt:lpstr>
      <vt:lpstr>PowerPoint Presentation</vt:lpstr>
      <vt:lpstr>Sunspots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- History</dc:title>
  <dc:creator>M F</dc:creator>
  <cp:lastModifiedBy>M F</cp:lastModifiedBy>
  <cp:revision>8</cp:revision>
  <dcterms:created xsi:type="dcterms:W3CDTF">2018-10-01T01:19:28Z</dcterms:created>
  <dcterms:modified xsi:type="dcterms:W3CDTF">2020-10-13T17:18:26Z</dcterms:modified>
</cp:coreProperties>
</file>