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72" r:id="rId2"/>
    <p:sldId id="873" r:id="rId3"/>
    <p:sldId id="874" r:id="rId4"/>
    <p:sldId id="875" r:id="rId5"/>
    <p:sldId id="876" r:id="rId6"/>
    <p:sldId id="877" r:id="rId7"/>
    <p:sldId id="878" r:id="rId8"/>
    <p:sldId id="879" r:id="rId9"/>
    <p:sldId id="880" r:id="rId10"/>
    <p:sldId id="88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9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31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4A3B-C51B-4AE7-BB3F-DCF15B6949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916105-560D-4B40-9003-0E889DE0E4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74FCA-5D0F-4BEB-B7EE-27F12FB1D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2285-3D22-4475-9C0C-8E671A92D6C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074C7-75F5-4386-94DB-69C09807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9A99C-2D98-4438-A9B0-1BAB407A4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E8A6-6B2A-4CF3-9173-BE696F5D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596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20172-8061-42ED-96AD-FE59E79B2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EBF87-4C87-45B3-9313-EC8578BF7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91818-B870-4995-BDE6-FCB98A766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2285-3D22-4475-9C0C-8E671A92D6C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E4BB8-0585-4719-B7A4-1ADB33732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5CBB0-873B-4A27-AD89-F1EAF3CC6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E8A6-6B2A-4CF3-9173-BE696F5D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8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EDA80-69EA-4182-9EB0-96E71364E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E39468-6490-4FB1-AE69-D8B14E17E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D15C7-D988-4BD4-B880-AD427A1E5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2285-3D22-4475-9C0C-8E671A92D6C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BD712-9322-463A-93BB-AEB34C83A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9A3A2-8709-42CB-9544-266B1228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E8A6-6B2A-4CF3-9173-BE696F5D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2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05F0A-5156-447B-A142-BC3E2DEF1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CEF1-D591-4894-AC9B-5C251A31B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029DC2-E4E3-4569-919D-DF9005F893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219CB0-F50D-4A4F-A97F-761EE9303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2285-3D22-4475-9C0C-8E671A92D6C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02318-54DC-4F81-8014-F28FE1634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D91F2-F8AE-466B-A972-B6634758F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E8A6-6B2A-4CF3-9173-BE696F5D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47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1401B-224A-4E96-960D-F4C2C93B0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ADB84-16F1-46D3-BEAE-190617CA6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E900CE-AFE6-451E-BB76-265C5FE248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4AA185-62E9-4EE5-AF31-D1BF325745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1095A4-B0D8-4BC2-9D77-3F853D4116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656056-6A90-498D-85EC-B2EFC9285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2285-3D22-4475-9C0C-8E671A92D6C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747460-29A5-4A68-BAE7-7818B0488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582423-6564-4A4F-A2D7-275EC43FC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E8A6-6B2A-4CF3-9173-BE696F5D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73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0DDFB-0472-4F68-B5B3-A3EDB8B45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F59EB2-C83C-448F-885F-3D27D442E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2285-3D22-4475-9C0C-8E671A92D6C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941AA3-243B-4636-ADD3-A1F4FF8CD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2E203-DE95-426D-BD8E-C5BAB1DE3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E8A6-6B2A-4CF3-9173-BE696F5D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92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2D468E-7851-4240-962F-E8684443C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2285-3D22-4475-9C0C-8E671A92D6C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32C706-403A-4581-98BD-E6D5FA813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B58CB-D33C-4AE6-A3A4-3F2CAE117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E8A6-6B2A-4CF3-9173-BE696F5D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874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7C11A-40F0-425B-B69C-86FCE35D8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0522D-AB1D-4697-A882-7F51D4202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8BFDC-C1AC-4D7B-9FEE-C85A0037F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F0C097-DC77-49E0-BA0E-E5A7AE641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2285-3D22-4475-9C0C-8E671A92D6C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95B584-499C-427F-A4D6-B9EF617CA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80D69C-9FEB-4E2D-A4FE-75598BF1E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E8A6-6B2A-4CF3-9173-BE696F5D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72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83DA9-4571-40D0-B3DC-7B0CAFA4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7E75E1-595A-4E0A-805A-B120FFD443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0C858-B6A4-42C1-9C62-1F494590C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5DEC45-9118-446C-B397-D27CBCA71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2285-3D22-4475-9C0C-8E671A92D6C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9A6C3-E596-4A5B-9789-AC60C450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4AA25-5984-454A-B70C-B515A034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E8A6-6B2A-4CF3-9173-BE696F5D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39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1FF37-64C8-44DC-A8F3-D74DD81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AD744-E552-4899-A015-720A9563B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798FD-C50C-46AE-8B20-39BA6ABF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2285-3D22-4475-9C0C-8E671A92D6C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218D1-2EC4-4187-BD88-9138D44B2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3BDA3-051C-43F4-8DFB-DAFCB940E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E8A6-6B2A-4CF3-9173-BE696F5D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175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96C90F-1399-47CD-862B-7DDEC4FF42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F29406-D25A-475B-A5D3-E70B9CDA1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6F715-9EC9-4FD4-821F-372EC82C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2285-3D22-4475-9C0C-8E671A92D6C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E762D-A72A-4552-A96F-AEA833DFB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6CB3F-8BC4-4E1F-A5D8-943B84744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E8A6-6B2A-4CF3-9173-BE696F5D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53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BABA66-564B-4B5E-9856-821BA6054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5FDA8-40B8-4C97-B33B-A0BC94840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530D0-F389-4556-8BA7-209EC8A18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B2285-3D22-4475-9C0C-8E671A92D6C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1187C-3BB6-4BA4-8C36-49A813BCBE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8FE2A-955F-4751-B900-F1016516D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DE8A6-6B2A-4CF3-9173-BE696F5D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2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Title 4">
            <a:extLst>
              <a:ext uri="{FF2B5EF4-FFF2-40B4-BE49-F238E27FC236}">
                <a16:creationId xmlns:a16="http://schemas.microsoft.com/office/drawing/2014/main" id="{A97217E8-3BE7-45E2-966C-631418A85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-381000"/>
            <a:ext cx="9144000" cy="1630363"/>
          </a:xfrm>
        </p:spPr>
        <p:txBody>
          <a:bodyPr/>
          <a:lstStyle/>
          <a:p>
            <a:pPr algn="ctr"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Aging - Physical Development</a:t>
            </a:r>
          </a:p>
        </p:txBody>
      </p:sp>
      <p:pic>
        <p:nvPicPr>
          <p:cNvPr id="168963" name="Picture 2">
            <a:extLst>
              <a:ext uri="{FF2B5EF4-FFF2-40B4-BE49-F238E27FC236}">
                <a16:creationId xmlns:a16="http://schemas.microsoft.com/office/drawing/2014/main" id="{D5D9E6DE-EB8E-4D80-B806-11696A75C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90601"/>
            <a:ext cx="4267200" cy="561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itle 4">
            <a:extLst>
              <a:ext uri="{FF2B5EF4-FFF2-40B4-BE49-F238E27FC236}">
                <a16:creationId xmlns:a16="http://schemas.microsoft.com/office/drawing/2014/main" id="{BF60AFDA-FD8E-4DC3-85F3-622093B3A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" y="457200"/>
            <a:ext cx="4518660" cy="77724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Middle Adulthood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F8CB94-263E-498E-B348-7FDF536F4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3860" y="1501140"/>
            <a:ext cx="4716780" cy="4367848"/>
          </a:xfrm>
        </p:spPr>
        <p:txBody>
          <a:bodyPr>
            <a:normAutofit/>
          </a:bodyPr>
          <a:lstStyle/>
          <a:p>
            <a:r>
              <a:rPr lang="en-US" altLang="en-US" sz="2800" u="sng" dirty="0">
                <a:cs typeface="Arial" panose="020B0604020202020204" pitchFamily="34" charset="0"/>
              </a:rPr>
              <a:t>Menopause</a:t>
            </a:r>
            <a:r>
              <a:rPr lang="en-US" altLang="en-US" sz="2800" dirty="0">
                <a:cs typeface="Arial" panose="020B0604020202020204" pitchFamily="34" charset="0"/>
              </a:rPr>
              <a:t> – </a:t>
            </a:r>
          </a:p>
          <a:p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>
                <a:cs typeface="Arial" panose="020B0604020202020204" pitchFamily="34" charset="0"/>
              </a:rPr>
              <a:t>the natural cessation of menstruation; also refers to the biological changes a woman experiences as her ability to reproduce declines.</a:t>
            </a:r>
            <a:endParaRPr lang="en-US" sz="2800" dirty="0"/>
          </a:p>
        </p:txBody>
      </p:sp>
      <p:pic>
        <p:nvPicPr>
          <p:cNvPr id="169988" name="Picture 3" descr="C:\Users\KKorek\Documents\ABCFiles\2013 Myers AP 2e\Images\ImageJPGs_Module54\ImageJPGs_Module54\MyAP2e_54UN02.jpg">
            <a:extLst>
              <a:ext uri="{FF2B5EF4-FFF2-40B4-BE49-F238E27FC236}">
                <a16:creationId xmlns:a16="http://schemas.microsoft.com/office/drawing/2014/main" id="{C32443A9-7E84-433A-9978-04BDB59C5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921" y="853440"/>
            <a:ext cx="46005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itle 4">
            <a:extLst>
              <a:ext uri="{FF2B5EF4-FFF2-40B4-BE49-F238E27FC236}">
                <a16:creationId xmlns:a16="http://schemas.microsoft.com/office/drawing/2014/main" id="{6BD66B08-ABE5-495D-9AE6-9A6947265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88619"/>
            <a:ext cx="9144000" cy="68929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Physical Changes in Later Life</a:t>
            </a:r>
          </a:p>
        </p:txBody>
      </p:sp>
      <p:sp>
        <p:nvSpPr>
          <p:cNvPr id="171011" name="Content Placeholder 2">
            <a:extLst>
              <a:ext uri="{FF2B5EF4-FFF2-40B4-BE49-F238E27FC236}">
                <a16:creationId xmlns:a16="http://schemas.microsoft.com/office/drawing/2014/main" id="{DBE00601-5782-4B82-8933-89756D4CDD34}"/>
              </a:ext>
            </a:extLst>
          </p:cNvPr>
          <p:cNvSpPr txBox="1">
            <a:spLocks/>
          </p:cNvSpPr>
          <p:nvPr/>
        </p:nvSpPr>
        <p:spPr bwMode="auto">
          <a:xfrm>
            <a:off x="746760" y="1363981"/>
            <a:ext cx="10728960" cy="476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Physical changes in later life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457200" lvl="1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Strength and stamina</a:t>
            </a:r>
          </a:p>
          <a:p>
            <a:pPr marL="457200" lvl="1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Sensory abilities</a:t>
            </a:r>
          </a:p>
          <a:p>
            <a:pPr marL="457200" lvl="1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Health</a:t>
            </a:r>
          </a:p>
          <a:p>
            <a:pPr marL="457200" lvl="1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The aging bran:</a:t>
            </a:r>
          </a:p>
          <a:p>
            <a:pPr marL="914400" lvl="2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Neurocognitive disorders:</a:t>
            </a:r>
          </a:p>
          <a:p>
            <a:pPr marL="914400" lvl="2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(</a:t>
            </a:r>
            <a:r>
              <a:rPr lang="en-US" altLang="en-US" sz="2800" dirty="0" err="1">
                <a:latin typeface="+mn-lt"/>
                <a:cs typeface="Arial" panose="020B0604020202020204" pitchFamily="34" charset="0"/>
              </a:rPr>
              <a:t>Alzheimers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, </a:t>
            </a:r>
            <a:r>
              <a:rPr lang="en-US" altLang="en-US" sz="2800" dirty="0" err="1">
                <a:latin typeface="+mn-lt"/>
                <a:cs typeface="Arial" panose="020B0604020202020204" pitchFamily="34" charset="0"/>
              </a:rPr>
              <a:t>Parkinsons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, dementia)</a:t>
            </a:r>
          </a:p>
        </p:txBody>
      </p:sp>
      <p:pic>
        <p:nvPicPr>
          <p:cNvPr id="171012" name="Picture 2" descr="C:\Users\KKorek\Documents\ABCFiles\2013 Myers AP 2e\Images\ImageJPGs_Module54\ImageJPGs_Module54\MyAP2e_54UN03.jpg">
            <a:extLst>
              <a:ext uri="{FF2B5EF4-FFF2-40B4-BE49-F238E27FC236}">
                <a16:creationId xmlns:a16="http://schemas.microsoft.com/office/drawing/2014/main" id="{E94173DE-70AF-4DA6-A967-6685EF859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160" y="1812924"/>
            <a:ext cx="4876800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itle 4">
            <a:extLst>
              <a:ext uri="{FF2B5EF4-FFF2-40B4-BE49-F238E27FC236}">
                <a16:creationId xmlns:a16="http://schemas.microsoft.com/office/drawing/2014/main" id="{BAE651D1-ECC0-4BFB-A04F-83125D624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980" y="68580"/>
            <a:ext cx="9144000" cy="92202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Cognitive Development</a:t>
            </a:r>
          </a:p>
        </p:txBody>
      </p:sp>
      <p:pic>
        <p:nvPicPr>
          <p:cNvPr id="172035" name="Picture 3">
            <a:extLst>
              <a:ext uri="{FF2B5EF4-FFF2-40B4-BE49-F238E27FC236}">
                <a16:creationId xmlns:a16="http://schemas.microsoft.com/office/drawing/2014/main" id="{56FB07AA-BF78-4A2E-9384-09222CA5A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90601"/>
            <a:ext cx="4267200" cy="561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itle 4">
            <a:extLst>
              <a:ext uri="{FF2B5EF4-FFF2-40B4-BE49-F238E27FC236}">
                <a16:creationId xmlns:a16="http://schemas.microsoft.com/office/drawing/2014/main" id="{509EEB09-65B1-4710-B2DF-94F0CB09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540" y="396241"/>
            <a:ext cx="9144000" cy="77724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Cognitive Development</a:t>
            </a:r>
          </a:p>
        </p:txBody>
      </p:sp>
      <p:sp>
        <p:nvSpPr>
          <p:cNvPr id="173059" name="Content Placeholder 2">
            <a:extLst>
              <a:ext uri="{FF2B5EF4-FFF2-40B4-BE49-F238E27FC236}">
                <a16:creationId xmlns:a16="http://schemas.microsoft.com/office/drawing/2014/main" id="{39FC619A-21C2-43BF-BB0D-284E014D2E54}"/>
              </a:ext>
            </a:extLst>
          </p:cNvPr>
          <p:cNvSpPr txBox="1">
            <a:spLocks/>
          </p:cNvSpPr>
          <p:nvPr/>
        </p:nvSpPr>
        <p:spPr bwMode="auto">
          <a:xfrm>
            <a:off x="1112520" y="1341438"/>
            <a:ext cx="984504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</a:rPr>
              <a:t>Recall versus Recognition</a:t>
            </a:r>
          </a:p>
        </p:txBody>
      </p:sp>
      <p:pic>
        <p:nvPicPr>
          <p:cNvPr id="173060" name="Picture 2" descr="C:\Users\KKorek\Documents\ABCFiles\2013 Myers AP 2e\Images\ImageJPGs_Module54\ImageJPGs_Module54\MyAP2e_fig_54_03.jpg">
            <a:extLst>
              <a:ext uri="{FF2B5EF4-FFF2-40B4-BE49-F238E27FC236}">
                <a16:creationId xmlns:a16="http://schemas.microsoft.com/office/drawing/2014/main" id="{15147C0E-8CF7-4544-8CE2-F2443678D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820" y="2042319"/>
            <a:ext cx="4095750" cy="391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1" name="Picture 3" descr="C:\Users\KKorek\Documents\ABCFiles\2013 Myers AP 2e\Images\ImageJPGs_Module54\ImageJPGs_Module54\MyAP2e_fig_54_02.jpg">
            <a:extLst>
              <a:ext uri="{FF2B5EF4-FFF2-40B4-BE49-F238E27FC236}">
                <a16:creationId xmlns:a16="http://schemas.microsoft.com/office/drawing/2014/main" id="{2FDA48D2-4512-4BE2-AE0D-5EB6F5100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2133600"/>
            <a:ext cx="42164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itle 4">
            <a:extLst>
              <a:ext uri="{FF2B5EF4-FFF2-40B4-BE49-F238E27FC236}">
                <a16:creationId xmlns:a16="http://schemas.microsoft.com/office/drawing/2014/main" id="{C428A246-3CD2-405A-AF70-5B88578A9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4299"/>
            <a:ext cx="9144000" cy="883921"/>
          </a:xfrm>
        </p:spPr>
        <p:txBody>
          <a:bodyPr/>
          <a:lstStyle/>
          <a:p>
            <a:pPr algn="ctr" eaLnBrk="1" hangingPunct="1"/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Cognitive Development</a:t>
            </a:r>
          </a:p>
        </p:txBody>
      </p:sp>
      <p:sp>
        <p:nvSpPr>
          <p:cNvPr id="174083" name="Content Placeholder 2">
            <a:extLst>
              <a:ext uri="{FF2B5EF4-FFF2-40B4-BE49-F238E27FC236}">
                <a16:creationId xmlns:a16="http://schemas.microsoft.com/office/drawing/2014/main" id="{C3DB2DA5-2E30-4FA9-968D-787AF5AA7872}"/>
              </a:ext>
            </a:extLst>
          </p:cNvPr>
          <p:cNvSpPr txBox="1">
            <a:spLocks/>
          </p:cNvSpPr>
          <p:nvPr/>
        </p:nvSpPr>
        <p:spPr bwMode="auto">
          <a:xfrm>
            <a:off x="1036320" y="1226819"/>
            <a:ext cx="10233660" cy="5173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</a:rPr>
              <a:t>Cross-Sectional Evidence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3200" dirty="0">
                <a:latin typeface="+mn-lt"/>
                <a:cs typeface="Arial" panose="020B0604020202020204" pitchFamily="34" charset="0"/>
                <a:hlinkClick r:id="" action="ppaction://noaction"/>
              </a:rPr>
              <a:t>Cross-sectional study</a:t>
            </a:r>
            <a:endParaRPr lang="en-US" altLang="en-US" sz="32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endParaRPr lang="en-US" altLang="en-US" sz="32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</a:rPr>
              <a:t>Longitudinal Evidence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3200" dirty="0">
                <a:latin typeface="+mn-lt"/>
                <a:cs typeface="Arial" panose="020B0604020202020204" pitchFamily="34" charset="0"/>
                <a:hlinkClick r:id="" action="ppaction://noaction"/>
              </a:rPr>
              <a:t>Longitudinal study</a:t>
            </a:r>
            <a:endParaRPr lang="en-US" altLang="en-US" sz="32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endParaRPr lang="en-US" altLang="en-US" sz="32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</a:rPr>
              <a:t>Terminal decline</a:t>
            </a:r>
          </a:p>
        </p:txBody>
      </p:sp>
      <p:pic>
        <p:nvPicPr>
          <p:cNvPr id="174084" name="Picture 2" descr="C:\Users\KKorek\Documents\ABCFiles\2013 Myers AP 2e\Images\ImageJPGs_Module54\ImageJPGs_Module54\MyAP2e_54UN04.jpg">
            <a:extLst>
              <a:ext uri="{FF2B5EF4-FFF2-40B4-BE49-F238E27FC236}">
                <a16:creationId xmlns:a16="http://schemas.microsoft.com/office/drawing/2014/main" id="{E8A4C8A9-8724-4E03-86CF-B8743B34E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440" y="1881187"/>
            <a:ext cx="510540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itle 4">
            <a:extLst>
              <a:ext uri="{FF2B5EF4-FFF2-40B4-BE49-F238E27FC236}">
                <a16:creationId xmlns:a16="http://schemas.microsoft.com/office/drawing/2014/main" id="{9BC15777-A0FC-4C46-A15C-DF5D1A70D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38418"/>
            <a:ext cx="9144000" cy="952183"/>
          </a:xfrm>
        </p:spPr>
        <p:txBody>
          <a:bodyPr/>
          <a:lstStyle/>
          <a:p>
            <a:pPr algn="ctr"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Social Development</a:t>
            </a:r>
          </a:p>
        </p:txBody>
      </p:sp>
      <p:pic>
        <p:nvPicPr>
          <p:cNvPr id="175107" name="Picture 3">
            <a:extLst>
              <a:ext uri="{FF2B5EF4-FFF2-40B4-BE49-F238E27FC236}">
                <a16:creationId xmlns:a16="http://schemas.microsoft.com/office/drawing/2014/main" id="{0FD0A7B6-9609-4709-9EFB-9DCCC9932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90601"/>
            <a:ext cx="4267200" cy="561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Title 4">
            <a:extLst>
              <a:ext uri="{FF2B5EF4-FFF2-40B4-BE49-F238E27FC236}">
                <a16:creationId xmlns:a16="http://schemas.microsoft.com/office/drawing/2014/main" id="{006729A5-36C3-4654-BA56-4B17EAC62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64" y="269967"/>
            <a:ext cx="7805056" cy="87303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Adulthood’s Ages and Stages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F25C6-FEA7-4DE4-BB63-365362FF84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0520" y="1645920"/>
            <a:ext cx="5638800" cy="4223068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Midlife transition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anose="020B0604020202020204" pitchFamily="34" charset="0"/>
              <a:hlinkClick r:id="" action="ppaction://noaction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  <a:hlinkClick r:id="" action="ppaction://noaction"/>
              </a:rPr>
              <a:t>Social clock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-  the culturally preferred timing of social events such as marriage, parenthood, and retirement.</a:t>
            </a:r>
          </a:p>
          <a:p>
            <a:endParaRPr lang="en-US" dirty="0"/>
          </a:p>
        </p:txBody>
      </p:sp>
      <p:pic>
        <p:nvPicPr>
          <p:cNvPr id="176132" name="Picture 2" descr="C:\Users\KKorek\Documents\ABCFiles\2013 Myers AP 2e\Images\Total Images\MyAP2e_6UN01.jpg">
            <a:extLst>
              <a:ext uri="{FF2B5EF4-FFF2-40B4-BE49-F238E27FC236}">
                <a16:creationId xmlns:a16="http://schemas.microsoft.com/office/drawing/2014/main" id="{E7036498-201B-49FD-A2E4-E3058084D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680" y="1827551"/>
            <a:ext cx="563880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itle 4">
            <a:extLst>
              <a:ext uri="{FF2B5EF4-FFF2-40B4-BE49-F238E27FC236}">
                <a16:creationId xmlns:a16="http://schemas.microsoft.com/office/drawing/2014/main" id="{925BBC03-D557-4CB8-A63D-BEDE3751E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43840"/>
            <a:ext cx="9144000" cy="1013461"/>
          </a:xfrm>
        </p:spPr>
        <p:txBody>
          <a:bodyPr/>
          <a:lstStyle/>
          <a:p>
            <a:pPr algn="ctr"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Adulthood’s Commitments</a:t>
            </a:r>
          </a:p>
        </p:txBody>
      </p:sp>
      <p:sp>
        <p:nvSpPr>
          <p:cNvPr id="177155" name="Content Placeholder 2">
            <a:extLst>
              <a:ext uri="{FF2B5EF4-FFF2-40B4-BE49-F238E27FC236}">
                <a16:creationId xmlns:a16="http://schemas.microsoft.com/office/drawing/2014/main" id="{F6DA3990-2CDE-49CC-8D62-C9A1E694FED7}"/>
              </a:ext>
            </a:extLst>
          </p:cNvPr>
          <p:cNvSpPr txBox="1">
            <a:spLocks/>
          </p:cNvSpPr>
          <p:nvPr/>
        </p:nvSpPr>
        <p:spPr bwMode="auto">
          <a:xfrm>
            <a:off x="952500" y="1338265"/>
            <a:ext cx="999744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4000" dirty="0">
                <a:latin typeface="+mn-lt"/>
                <a:cs typeface="Arial" panose="020B0604020202020204" pitchFamily="34" charset="0"/>
              </a:rPr>
              <a:t>- Love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4000" dirty="0">
                <a:latin typeface="+mn-lt"/>
                <a:cs typeface="Arial" panose="020B0604020202020204" pitchFamily="34" charset="0"/>
              </a:rPr>
              <a:t>- Work</a:t>
            </a:r>
            <a:endParaRPr lang="en-US" altLang="en-US" sz="32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77156" name="Picture 2" descr="C:\Users\KKorek\Documents\ABCFiles\2013 Myers AP 2e\Images\ImageJPGs_Module54\ImageJPGs_Module54\MyAP2e_54UN06.jpg">
            <a:extLst>
              <a:ext uri="{FF2B5EF4-FFF2-40B4-BE49-F238E27FC236}">
                <a16:creationId xmlns:a16="http://schemas.microsoft.com/office/drawing/2014/main" id="{068C1776-4058-4FD4-A673-09F2E957E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164" y="3363914"/>
            <a:ext cx="4287837" cy="318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157" name="Picture 3" descr="C:\Users\KKorek\Documents\ABCFiles\2013 Myers AP 2e\Images\ImageJPGs_Module54\ImageJPGs_Module54\MyAP2e_54UN07a.jpg">
            <a:extLst>
              <a:ext uri="{FF2B5EF4-FFF2-40B4-BE49-F238E27FC236}">
                <a16:creationId xmlns:a16="http://schemas.microsoft.com/office/drawing/2014/main" id="{6FB40F9E-9AC4-449E-B314-F3E418217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213" y="1600200"/>
            <a:ext cx="40322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158" name="Picture 4" descr="C:\Users\KKorek\Documents\ABCFiles\2013 Myers AP 2e\Images\ImageJPGs_Module54\ImageJPGs_Module54\MyAP2e_54UN07b.jpg">
            <a:extLst>
              <a:ext uri="{FF2B5EF4-FFF2-40B4-BE49-F238E27FC236}">
                <a16:creationId xmlns:a16="http://schemas.microsoft.com/office/drawing/2014/main" id="{5258F7E2-2E25-49A4-A8A1-266168E7C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214" y="4119564"/>
            <a:ext cx="3856037" cy="243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itle 4">
            <a:extLst>
              <a:ext uri="{FF2B5EF4-FFF2-40B4-BE49-F238E27FC236}">
                <a16:creationId xmlns:a16="http://schemas.microsoft.com/office/drawing/2014/main" id="{14F9F647-B0CE-4D24-9F95-527126593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2400"/>
            <a:ext cx="9144000" cy="108204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latin typeface="+mn-lt"/>
                <a:cs typeface="Arial" panose="020B0604020202020204" pitchFamily="34" charset="0"/>
              </a:rPr>
              <a:t>Well-Being Across the Life Span</a:t>
            </a:r>
          </a:p>
        </p:txBody>
      </p:sp>
      <p:sp>
        <p:nvSpPr>
          <p:cNvPr id="178179" name="Content Placeholder 2">
            <a:extLst>
              <a:ext uri="{FF2B5EF4-FFF2-40B4-BE49-F238E27FC236}">
                <a16:creationId xmlns:a16="http://schemas.microsoft.com/office/drawing/2014/main" id="{AF71CC31-54D7-4670-94F3-A6DDD0ECBFF3}"/>
              </a:ext>
            </a:extLst>
          </p:cNvPr>
          <p:cNvSpPr txBox="1">
            <a:spLocks/>
          </p:cNvSpPr>
          <p:nvPr/>
        </p:nvSpPr>
        <p:spPr bwMode="auto">
          <a:xfrm>
            <a:off x="480451" y="1310641"/>
            <a:ext cx="10728569" cy="4815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4000" dirty="0">
                <a:latin typeface="+mn-lt"/>
                <a:cs typeface="Arial" panose="020B0604020202020204" pitchFamily="34" charset="0"/>
              </a:rPr>
              <a:t>-  Well-being across the life span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4000" dirty="0">
                <a:latin typeface="+mn-lt"/>
                <a:cs typeface="Arial" panose="020B0604020202020204" pitchFamily="34" charset="0"/>
              </a:rPr>
              <a:t>-  Death and dying</a:t>
            </a:r>
            <a:endParaRPr lang="en-US" altLang="en-US" sz="32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78180" name="Picture 2" descr="C:\Users\KKorek\Documents\ABCFiles\2013 Myers AP 2e\Images\ImageJPGs_Module54\ImageJPGs_Module54\MyAP2e_fig_54_04.jpg">
            <a:extLst>
              <a:ext uri="{FF2B5EF4-FFF2-40B4-BE49-F238E27FC236}">
                <a16:creationId xmlns:a16="http://schemas.microsoft.com/office/drawing/2014/main" id="{83D751F3-097A-4C83-A462-FD4A19633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020" y="2320928"/>
            <a:ext cx="6477000" cy="380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127</Words>
  <Application>Microsoft Office PowerPoint</Application>
  <PresentationFormat>Widescreen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Aging - Physical Development</vt:lpstr>
      <vt:lpstr>Middle Adulthood</vt:lpstr>
      <vt:lpstr>Physical Changes in Later Life</vt:lpstr>
      <vt:lpstr>Cognitive Development</vt:lpstr>
      <vt:lpstr>Cognitive Development</vt:lpstr>
      <vt:lpstr>Cognitive Development</vt:lpstr>
      <vt:lpstr>Social Development</vt:lpstr>
      <vt:lpstr>Adulthood’s Ages and Stages</vt:lpstr>
      <vt:lpstr>Adulthood’s Commitments</vt:lpstr>
      <vt:lpstr>Well-Being Across the Life Span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Aging - Physical Development</dc:title>
  <dc:creator>M F</dc:creator>
  <cp:lastModifiedBy>M F</cp:lastModifiedBy>
  <cp:revision>5</cp:revision>
  <dcterms:created xsi:type="dcterms:W3CDTF">2021-02-08T13:40:30Z</dcterms:created>
  <dcterms:modified xsi:type="dcterms:W3CDTF">2021-02-08T16:44:50Z</dcterms:modified>
</cp:coreProperties>
</file>