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853" r:id="rId2"/>
    <p:sldId id="850" r:id="rId3"/>
    <p:sldId id="851" r:id="rId4"/>
    <p:sldId id="856" r:id="rId5"/>
    <p:sldId id="818" r:id="rId6"/>
    <p:sldId id="861" r:id="rId7"/>
    <p:sldId id="863" r:id="rId8"/>
    <p:sldId id="264" r:id="rId9"/>
    <p:sldId id="266" r:id="rId10"/>
    <p:sldId id="263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80" d="100"/>
          <a:sy n="80" d="100"/>
        </p:scale>
        <p:origin x="7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0802-AF93-F64A-8B2B-35EF1542E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74FF6-5ECB-7748-B9B0-897B1EA48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A79C-6BC3-2C42-97FD-EA947C420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9D20B-07A0-7342-A6BA-0F7346C2D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29BC8-E05E-FC42-9CC3-4214D483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0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7377-51D4-C54A-A962-0136492A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7D297-F472-B446-8B59-A9C5EFF9C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BA5C2-BD98-874A-BA6C-77A2D9FF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9C7D9-39C2-7048-A96E-1BE87A293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059D8-F22E-2044-9774-3D878175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5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316A-BD52-9248-AD79-7E9ACAEBA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DD6BF-FACE-DA49-A838-2F92263B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0D737-349B-844C-B3C4-9D27405B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A7C6B-2D24-B644-9B8B-2049BA4C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0290A-F8DE-D14F-81EC-4D27B86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33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137B-9953-7C48-949F-579E1E3A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2C9D1-C902-CA41-80CC-7A8F6F650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BBA55-0B59-3544-82BF-AAFEC90B7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52969-F0BF-2549-8296-8503A1EB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E7504-6229-0E4F-A710-8CF85A9AE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A4AFA-CC3D-1444-A38D-C4B03D1F7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BAE53-C6A0-954A-B7D4-2F248E9A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91CAC-1250-C44E-BE7C-FBE6DD6AA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1BC91-E906-D949-A444-E6A938CC0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3E221-E5C7-974C-8846-FB79337EB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2C65C8-45B1-6442-B458-2107C93D6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B4585E-23CF-0942-A9B5-6C7BE60D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62F2FE-CCE2-154B-8DF1-169006D1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A1A3E-1195-6F40-B98A-D9FB816B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84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6D53F-FB60-CD46-A406-C443CF14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C069A-AF2A-6B42-BC1D-3164691CB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0EA77-0C5B-F843-8EC3-B236152A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2D080-0D45-EE41-BCC8-F1C1E34A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3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94E46-BBDC-9946-AE89-19E636F9C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D6AA6-6707-B548-B002-8E6E86FE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27C08-AA2E-FB42-B5FF-84F7FA3F2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5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6C2B4-BCE9-1947-806C-6F0846C56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AA8C-0E59-8146-A003-C4F973519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035B1-063F-DF42-B1F0-DD3668AFC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6468F-065C-F641-8ED5-4B697487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522A2-38A5-E744-B01F-819C8A0B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F11A9-D056-D943-8E20-6C409319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15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1034-AACC-5F46-9CD3-6EB087A0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0ACDE-BFD1-AF46-A6E0-794D51A11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CC45C-C8C9-624B-A2D4-E12FCFF27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E0A6C-2DF5-3144-AB10-76FB467E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AEC6E-B569-8840-BBA2-024AAD29B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46D03-BE11-6E44-AF77-49C70349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4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9CA1-8ADA-E843-89AE-19F21FC5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25447-6278-9147-9299-DCA72DC6B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88400-FEB6-F74B-BFF3-779004894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110E4-3EDB-1843-9C31-34A67CF3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47634-0B22-E249-98DE-07B04390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8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CE0949-1541-6548-9E48-D03664276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43280-B9DE-B148-9D80-265F230FD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09F96-7D5E-BF41-861A-4188A9AA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72BDC-DA91-FC43-BB5B-74B6F802D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7CBE8-6BFE-914B-867A-1F5724EE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6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719746-C6A5-5E46-A110-39267C0B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F0704-0C6B-374C-B1A2-7299E1C8A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ED01-8FBA-FF48-ABAF-5D620EEF8B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FED25-F831-4144-8B0B-6EB7EF9930C1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C3E1A-517F-474B-8864-61233C4A5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B6F23-A078-5F43-AD74-738DF1215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B43DF-6C39-DD49-A27E-C94450AC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9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4">
            <a:extLst>
              <a:ext uri="{FF2B5EF4-FFF2-40B4-BE49-F238E27FC236}">
                <a16:creationId xmlns:a16="http://schemas.microsoft.com/office/drawing/2014/main" id="{15D80C3B-0E26-478A-8C22-42882FE9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298" y="272374"/>
            <a:ext cx="9144000" cy="90079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Parent and Peer Relationships</a:t>
            </a:r>
          </a:p>
        </p:txBody>
      </p:sp>
      <p:pic>
        <p:nvPicPr>
          <p:cNvPr id="149508" name="Picture 2" descr="C:\Users\KKorek\Documents\ABCFiles\2013 Myers AP 2e\Images\ImageJPGs_Module52\ImageJPGs_Module52\MyAP2e_52UN05.jpg">
            <a:extLst>
              <a:ext uri="{FF2B5EF4-FFF2-40B4-BE49-F238E27FC236}">
                <a16:creationId xmlns:a16="http://schemas.microsoft.com/office/drawing/2014/main" id="{457C14B8-339E-4BEB-B041-4B15A28C9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1647217"/>
            <a:ext cx="411956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3" descr="C:\Users\KKorek\Documents\ABCFiles\2013 Myers AP 2e\Images\ImageJPGs_Module52\ImageJPGs_Module52\MyAP2e_52UN04.jpg">
            <a:extLst>
              <a:ext uri="{FF2B5EF4-FFF2-40B4-BE49-F238E27FC236}">
                <a16:creationId xmlns:a16="http://schemas.microsoft.com/office/drawing/2014/main" id="{C528C233-9BCB-4EEC-8446-D59AA686E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991" y="1692613"/>
            <a:ext cx="39766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4">
            <a:extLst>
              <a:ext uri="{FF2B5EF4-FFF2-40B4-BE49-F238E27FC236}">
                <a16:creationId xmlns:a16="http://schemas.microsoft.com/office/drawing/2014/main" id="{11FB24B4-EA05-458E-8046-E0632090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3810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>
                <a:latin typeface="Arial" panose="020B0604020202020204" pitchFamily="34" charset="0"/>
                <a:cs typeface="Arial" panose="020B0604020202020204" pitchFamily="34" charset="0"/>
              </a:rPr>
              <a:t>Forming an Identity</a:t>
            </a:r>
          </a:p>
        </p:txBody>
      </p:sp>
      <p:pic>
        <p:nvPicPr>
          <p:cNvPr id="146435" name="Picture 2">
            <a:extLst>
              <a:ext uri="{FF2B5EF4-FFF2-40B4-BE49-F238E27FC236}">
                <a16:creationId xmlns:a16="http://schemas.microsoft.com/office/drawing/2014/main" id="{B6481415-F6B7-47DA-A8E7-1C042A7BB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990600"/>
            <a:ext cx="4767262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4">
            <a:extLst>
              <a:ext uri="{FF2B5EF4-FFF2-40B4-BE49-F238E27FC236}">
                <a16:creationId xmlns:a16="http://schemas.microsoft.com/office/drawing/2014/main" id="{023093AF-73A0-4110-8695-67B10AD8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238" y="118068"/>
            <a:ext cx="9144000" cy="751291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Forming an Identity</a:t>
            </a:r>
          </a:p>
        </p:txBody>
      </p:sp>
      <p:sp>
        <p:nvSpPr>
          <p:cNvPr id="147459" name="Content Placeholder 2">
            <a:extLst>
              <a:ext uri="{FF2B5EF4-FFF2-40B4-BE49-F238E27FC236}">
                <a16:creationId xmlns:a16="http://schemas.microsoft.com/office/drawing/2014/main" id="{C3D103C1-AD07-4408-B756-CF61970DB2DE}"/>
              </a:ext>
            </a:extLst>
          </p:cNvPr>
          <p:cNvSpPr txBox="1">
            <a:spLocks/>
          </p:cNvSpPr>
          <p:nvPr/>
        </p:nvSpPr>
        <p:spPr bwMode="auto">
          <a:xfrm>
            <a:off x="499353" y="1179902"/>
            <a:ext cx="940664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Forming an identity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Identity</a:t>
            </a:r>
            <a:r>
              <a:rPr lang="en-US" altLang="en-US" sz="3200" dirty="0">
                <a:latin typeface="+mn-lt"/>
                <a:cs typeface="Arial" panose="020B0604020202020204" pitchFamily="34" charset="0"/>
              </a:rPr>
              <a:t> – sense of self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Social identity</a:t>
            </a:r>
            <a:r>
              <a:rPr lang="en-US" altLang="en-US" sz="3200" dirty="0">
                <a:latin typeface="+mn-lt"/>
                <a:cs typeface="Arial" panose="020B0604020202020204" pitchFamily="34" charset="0"/>
              </a:rPr>
              <a:t> – what group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Intimacy</a:t>
            </a:r>
            <a:r>
              <a:rPr lang="en-US" altLang="en-US" sz="3200" dirty="0">
                <a:latin typeface="+mn-lt"/>
                <a:cs typeface="Arial" panose="020B0604020202020204" pitchFamily="34" charset="0"/>
              </a:rPr>
              <a:t> – ability to form close 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relationships</a:t>
            </a:r>
          </a:p>
        </p:txBody>
      </p:sp>
      <p:pic>
        <p:nvPicPr>
          <p:cNvPr id="147460" name="Picture 2" descr="C:\Users\KKorek\Documents\ABCFiles\2013 Myers AP 2e\Images\ImageJPGs_Module52\ImageJPGs_Module52\MyAP2e_52UN03a.jpg">
            <a:extLst>
              <a:ext uri="{FF2B5EF4-FFF2-40B4-BE49-F238E27FC236}">
                <a16:creationId xmlns:a16="http://schemas.microsoft.com/office/drawing/2014/main" id="{1AF712A9-00C8-457F-87CC-4560267DF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1179902"/>
            <a:ext cx="376237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4">
            <a:extLst>
              <a:ext uri="{FF2B5EF4-FFF2-40B4-BE49-F238E27FC236}">
                <a16:creationId xmlns:a16="http://schemas.microsoft.com/office/drawing/2014/main" id="{0DBF6884-C51D-4D5B-8E67-507E3F149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0248"/>
            <a:ext cx="9144000" cy="1058694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Emerging Adulthood</a:t>
            </a:r>
          </a:p>
        </p:txBody>
      </p:sp>
      <p:pic>
        <p:nvPicPr>
          <p:cNvPr id="152580" name="Picture 2" descr="C:\Users\KKorek\Documents\ABCFiles\2013 Myers AP 2e\Images\ImageJPGs_Module52\ImageJPGs_Module52\MyAP2e_fig_52_01.jpg">
            <a:extLst>
              <a:ext uri="{FF2B5EF4-FFF2-40B4-BE49-F238E27FC236}">
                <a16:creationId xmlns:a16="http://schemas.microsoft.com/office/drawing/2014/main" id="{7A234D77-2437-42D3-B522-F34192F6E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043" y="1686229"/>
            <a:ext cx="7467600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4">
            <a:extLst>
              <a:ext uri="{FF2B5EF4-FFF2-40B4-BE49-F238E27FC236}">
                <a16:creationId xmlns:a16="http://schemas.microsoft.com/office/drawing/2014/main" id="{AB7D446F-6F54-4586-8023-4D732B8DD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34502"/>
            <a:ext cx="9144000" cy="765243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Physical Development</a:t>
            </a:r>
          </a:p>
        </p:txBody>
      </p:sp>
      <p:pic>
        <p:nvPicPr>
          <p:cNvPr id="113667" name="Picture 2" descr="C:\Users\KKorek\Documents\ABCFiles\2013 Myers AP 2e\Images\ImageJPGs_Module51\ImageJPGs_Module51\MyAP2e_51UN02.jpg">
            <a:extLst>
              <a:ext uri="{FF2B5EF4-FFF2-40B4-BE49-F238E27FC236}">
                <a16:creationId xmlns:a16="http://schemas.microsoft.com/office/drawing/2014/main" id="{D36CC8DC-524F-4F0B-AD3D-351BBEC2A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32" y="1547341"/>
            <a:ext cx="4191000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8" name="Content Placeholder 2">
            <a:extLst>
              <a:ext uri="{FF2B5EF4-FFF2-40B4-BE49-F238E27FC236}">
                <a16:creationId xmlns:a16="http://schemas.microsoft.com/office/drawing/2014/main" id="{7218A715-E65D-4A73-9C1C-99A1CC6D7B40}"/>
              </a:ext>
            </a:extLst>
          </p:cNvPr>
          <p:cNvSpPr txBox="1">
            <a:spLocks/>
          </p:cNvSpPr>
          <p:nvPr/>
        </p:nvSpPr>
        <p:spPr bwMode="auto">
          <a:xfrm>
            <a:off x="1436451" y="1547341"/>
            <a:ext cx="931909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Puberty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Brain development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Myelin growth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4">
            <a:extLst>
              <a:ext uri="{FF2B5EF4-FFF2-40B4-BE49-F238E27FC236}">
                <a16:creationId xmlns:a16="http://schemas.microsoft.com/office/drawing/2014/main" id="{C4831ADA-F7DE-4259-B5AE-EEB7AE87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723" y="155642"/>
            <a:ext cx="9144000" cy="74214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Adolescent Sexual Development</a:t>
            </a:r>
          </a:p>
        </p:txBody>
      </p:sp>
      <p:sp>
        <p:nvSpPr>
          <p:cNvPr id="157699" name="Content Placeholder 2">
            <a:extLst>
              <a:ext uri="{FF2B5EF4-FFF2-40B4-BE49-F238E27FC236}">
                <a16:creationId xmlns:a16="http://schemas.microsoft.com/office/drawing/2014/main" id="{42A2D8A1-2E19-42D0-A020-4553D61FE854}"/>
              </a:ext>
            </a:extLst>
          </p:cNvPr>
          <p:cNvSpPr txBox="1">
            <a:spLocks/>
          </p:cNvSpPr>
          <p:nvPr/>
        </p:nvSpPr>
        <p:spPr bwMode="auto">
          <a:xfrm>
            <a:off x="654996" y="1031132"/>
            <a:ext cx="10564238" cy="509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Puberty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Primary sexual characteristics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- the body structures (ovaries, testes, and external genitalia) that makes sexual reproduction possible.</a:t>
            </a:r>
          </a:p>
          <a:p>
            <a:pPr marL="914400" lvl="2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Menarche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– menstruation</a:t>
            </a:r>
          </a:p>
          <a:p>
            <a:pPr marL="914400" lvl="2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Secondary sexual characteristics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- non-reproductive changes: 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such as female breasts and hips, male voice quality, and body hair.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itle 4">
            <a:extLst>
              <a:ext uri="{FF2B5EF4-FFF2-40B4-BE49-F238E27FC236}">
                <a16:creationId xmlns:a16="http://schemas.microsoft.com/office/drawing/2014/main" id="{4E26B942-7E9A-4DE9-9F39-D58EAD779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42900"/>
            <a:ext cx="9144000" cy="12112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Adolescent Sexual Development</a:t>
            </a:r>
          </a:p>
        </p:txBody>
      </p:sp>
      <p:pic>
        <p:nvPicPr>
          <p:cNvPr id="159747" name="Picture 3">
            <a:extLst>
              <a:ext uri="{FF2B5EF4-FFF2-40B4-BE49-F238E27FC236}">
                <a16:creationId xmlns:a16="http://schemas.microsoft.com/office/drawing/2014/main" id="{81E9AA71-CA1A-46F7-92E9-09B09D701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995" y="1609928"/>
            <a:ext cx="40830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2" descr="C:\Users\KKorek\Documents\ABCFiles\2013 Myers AP 2e\Images\ImageJPGs_Module53\ImageJPGs_Module53\MyAP2e_fig_53_01b.jpg">
            <a:extLst>
              <a:ext uri="{FF2B5EF4-FFF2-40B4-BE49-F238E27FC236}">
                <a16:creationId xmlns:a16="http://schemas.microsoft.com/office/drawing/2014/main" id="{1A7B08EC-6066-4A40-A3FB-8958CF5F7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195" y="2343150"/>
            <a:ext cx="440531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52B885C-D1BE-1046-898E-C61FB577B6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33859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Puberty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9B04B409-D7BF-C943-9C63-C37F1E946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347" y="1198984"/>
            <a:ext cx="7772400" cy="548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47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E17E09C-0FB5-3644-815B-A6EC1E94C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81120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Teen Anxiety and Mood Swings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A3619547-ADC9-144E-8722-047367EE60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200" dirty="0"/>
              <a:t>Mood swings and anxiety, often caused by stress, are well known characteristics of puberty.</a:t>
            </a:r>
          </a:p>
          <a:p>
            <a:endParaRPr lang="en-US" altLang="en-US" sz="3200" dirty="0"/>
          </a:p>
          <a:p>
            <a:pPr marL="0" indent="0">
              <a:buNone/>
            </a:pPr>
            <a:r>
              <a:rPr lang="en-US" altLang="en-US" sz="3200" dirty="0"/>
              <a:t>Anxiety is regulated by the brain's principal inhibitory neurotransmitter, </a:t>
            </a:r>
            <a:r>
              <a:rPr lang="en-US" altLang="en-US" sz="3200" b="1" dirty="0"/>
              <a:t>GABA</a:t>
            </a:r>
            <a:r>
              <a:rPr lang="en-US" altLang="en-US" sz="3200" dirty="0"/>
              <a:t> (gamma-amino-butyric-acid) which counteracts the effect of glutamate, an excitatory neurotransmitter in the brain's limbic system.</a:t>
            </a:r>
          </a:p>
        </p:txBody>
      </p:sp>
    </p:spTree>
    <p:extLst>
      <p:ext uri="{BB962C8B-B14F-4D97-AF65-F5344CB8AC3E}">
        <p14:creationId xmlns:p14="http://schemas.microsoft.com/office/powerpoint/2010/main" val="377205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D31605BF-E3FE-494D-86DD-56C83822C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6881" y="225165"/>
            <a:ext cx="10515600" cy="777875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Teen Birth Rates</a:t>
            </a:r>
          </a:p>
        </p:txBody>
      </p:sp>
      <p:pic>
        <p:nvPicPr>
          <p:cNvPr id="8196" name="Picture 2" descr="http://upload.wikimedia.org/wikipedia/commons/a/a7/Teen_birth_rates_internationally,_per_1000_girls_aged_15-19_2008.png">
            <a:extLst>
              <a:ext uri="{FF2B5EF4-FFF2-40B4-BE49-F238E27FC236}">
                <a16:creationId xmlns:a16="http://schemas.microsoft.com/office/drawing/2014/main" id="{88079C2A-CDDD-414C-9352-5959F46F1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237" y="1143000"/>
            <a:ext cx="7848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691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2" descr="http://www.nomadcreatives.com/wp-content/uploads/2012/02/Alyssa_info.png">
            <a:extLst>
              <a:ext uri="{FF2B5EF4-FFF2-40B4-BE49-F238E27FC236}">
                <a16:creationId xmlns:a16="http://schemas.microsoft.com/office/drawing/2014/main" id="{366F8BCF-A50D-5940-B1CA-6F724892D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788" y="-47625"/>
            <a:ext cx="5335588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15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Widescreen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Parent and Peer Relationships</vt:lpstr>
      <vt:lpstr>Forming an Identity</vt:lpstr>
      <vt:lpstr>Forming an Identity</vt:lpstr>
      <vt:lpstr>Emerging Adulthood</vt:lpstr>
      <vt:lpstr>Physical Development</vt:lpstr>
      <vt:lpstr>Adolescent Sexual Development</vt:lpstr>
      <vt:lpstr>Adolescent Sexual Development</vt:lpstr>
      <vt:lpstr>Puberty</vt:lpstr>
      <vt:lpstr>Teen Anxiety and Mood Swings</vt:lpstr>
      <vt:lpstr>Teen Birth Rates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Puberty</dc:title>
  <dc:creator>M F</dc:creator>
  <cp:lastModifiedBy>M F</cp:lastModifiedBy>
  <cp:revision>10</cp:revision>
  <dcterms:created xsi:type="dcterms:W3CDTF">2019-03-10T16:09:11Z</dcterms:created>
  <dcterms:modified xsi:type="dcterms:W3CDTF">2022-03-01T18:53:54Z</dcterms:modified>
</cp:coreProperties>
</file>